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7" r:id="rId2"/>
    <p:sldId id="258" r:id="rId3"/>
    <p:sldId id="259" r:id="rId4"/>
    <p:sldId id="268" r:id="rId5"/>
    <p:sldId id="269" r:id="rId6"/>
    <p:sldId id="260" r:id="rId7"/>
    <p:sldId id="263" r:id="rId8"/>
    <p:sldId id="262" r:id="rId9"/>
    <p:sldId id="264" r:id="rId10"/>
    <p:sldId id="266" r:id="rId11"/>
    <p:sldId id="267" r:id="rId12"/>
    <p:sldId id="270" r:id="rId13"/>
    <p:sldId id="271" r:id="rId14"/>
    <p:sldId id="272" r:id="rId15"/>
    <p:sldId id="277" r:id="rId16"/>
    <p:sldId id="276" r:id="rId17"/>
    <p:sldId id="278"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Светлый стиль 1 - акцент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Светлый стиль 1 - акцент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944" autoAdjust="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8DD386-D063-4202-A3F1-CB1057051700}" type="datetimeFigureOut">
              <a:rPr lang="ru-RU" smtClean="0"/>
              <a:pPr/>
              <a:t>24.01.2022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24AAE4-CC1B-4EF3-B961-2DFA042AB61B}"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924AAE4-CC1B-4EF3-B961-2DFA042AB61B}" type="slidenum">
              <a:rPr lang="ru-RU" smtClean="0"/>
              <a:pPr/>
              <a:t>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924AAE4-CC1B-4EF3-B961-2DFA042AB61B}" type="slidenum">
              <a:rPr lang="ru-RU" smtClean="0"/>
              <a:pPr/>
              <a:t>7</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924AAE4-CC1B-4EF3-B961-2DFA042AB61B}" type="slidenum">
              <a:rPr lang="ru-RU" smtClean="0"/>
              <a:pPr/>
              <a:t>12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FD47E86-81CC-40EB-9670-586964AAD4D8}" type="datetimeFigureOut">
              <a:rPr lang="ru-RU" smtClean="0"/>
              <a:pPr/>
              <a:t>24.01.2022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ED7735A9-DF27-4D6F-8C38-D9DE30143362}"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47E86-81CC-40EB-9670-586964AAD4D8}" type="datetimeFigureOut">
              <a:rPr lang="ru-RU" smtClean="0"/>
              <a:pPr/>
              <a:t>24.01.2022</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7735A9-DF27-4D6F-8C38-D9DE30143362}"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1026" name="Picture 2" descr="D:\D\мама\схемы цветов\Ohrana_prirody_11_13092755.jpg"/>
          <p:cNvPicPr>
            <a:picLocks noGrp="1" noChangeAspect="1" noChangeArrowheads="1"/>
          </p:cNvPicPr>
          <p:nvPr>
            <p:ph idx="4294967295"/>
          </p:nvPr>
        </p:nvPicPr>
        <p:blipFill>
          <a:blip r:embed="rId2" cstate="print"/>
          <a:stretch>
            <a:fillRect/>
          </a:stretch>
        </p:blipFill>
        <p:spPr bwMode="auto">
          <a:xfrm>
            <a:off x="1" y="0"/>
            <a:ext cx="3995935" cy="6858000"/>
          </a:xfrm>
          <a:prstGeom prst="rect">
            <a:avLst/>
          </a:prstGeom>
          <a:noFill/>
        </p:spPr>
      </p:pic>
      <p:sp>
        <p:nvSpPr>
          <p:cNvPr id="2" name="Заголовок 1"/>
          <p:cNvSpPr>
            <a:spLocks noGrp="1"/>
          </p:cNvSpPr>
          <p:nvPr>
            <p:ph type="ctrTitle"/>
          </p:nvPr>
        </p:nvSpPr>
        <p:spPr>
          <a:xfrm>
            <a:off x="685800" y="476673"/>
            <a:ext cx="7772400" cy="432047"/>
          </a:xfrm>
        </p:spPr>
        <p:txBody>
          <a:bodyPr>
            <a:normAutofit fontScale="90000"/>
          </a:bodyPr>
          <a:lstStyle/>
          <a:p>
            <a:r>
              <a:rPr lang="ru-RU" sz="2400" dirty="0" smtClean="0"/>
              <a:t> </a:t>
            </a:r>
            <a:endParaRPr lang="ru-RU" sz="2400" dirty="0"/>
          </a:p>
        </p:txBody>
      </p:sp>
      <p:sp>
        <p:nvSpPr>
          <p:cNvPr id="8" name="Подзаголовок 7"/>
          <p:cNvSpPr>
            <a:spLocks noGrp="1"/>
          </p:cNvSpPr>
          <p:nvPr>
            <p:ph type="subTitle" idx="1"/>
          </p:nvPr>
        </p:nvSpPr>
        <p:spPr>
          <a:xfrm>
            <a:off x="1371600" y="1628800"/>
            <a:ext cx="7520880" cy="4824536"/>
          </a:xfrm>
        </p:spPr>
        <p:txBody>
          <a:bodyPr>
            <a:normAutofit fontScale="25000" lnSpcReduction="20000"/>
          </a:bodyPr>
          <a:lstStyle/>
          <a:p>
            <a:r>
              <a:rPr lang="ru-RU" sz="12800" dirty="0" smtClean="0">
                <a:solidFill>
                  <a:schemeClr val="tx1"/>
                </a:solidFill>
              </a:rPr>
              <a:t>Проект по экологическому развитию с </a:t>
            </a:r>
            <a:r>
              <a:rPr lang="ru-RU" sz="12800" smtClean="0">
                <a:solidFill>
                  <a:schemeClr val="tx1"/>
                </a:solidFill>
              </a:rPr>
              <a:t>детьми  </a:t>
            </a:r>
            <a:r>
              <a:rPr lang="ru-RU" sz="12800" smtClean="0">
                <a:solidFill>
                  <a:schemeClr val="tx1"/>
                </a:solidFill>
              </a:rPr>
              <a:t>5 – 6 </a:t>
            </a:r>
            <a:r>
              <a:rPr lang="ru-RU" sz="12800" dirty="0" smtClean="0">
                <a:solidFill>
                  <a:schemeClr val="tx1"/>
                </a:solidFill>
              </a:rPr>
              <a:t>лет </a:t>
            </a:r>
          </a:p>
          <a:p>
            <a:r>
              <a:rPr lang="ru-RU" sz="12800" dirty="0" smtClean="0">
                <a:solidFill>
                  <a:schemeClr val="tx1"/>
                </a:solidFill>
              </a:rPr>
              <a:t>тема: «Сохранение леса – </a:t>
            </a:r>
          </a:p>
          <a:p>
            <a:r>
              <a:rPr lang="ru-RU" sz="12800" dirty="0" smtClean="0">
                <a:solidFill>
                  <a:schemeClr val="tx1"/>
                </a:solidFill>
              </a:rPr>
              <a:t>вторичное использование бумаги».</a:t>
            </a:r>
          </a:p>
          <a:p>
            <a:r>
              <a:rPr lang="ru-RU" sz="8400" dirty="0" smtClean="0">
                <a:solidFill>
                  <a:schemeClr val="tx1"/>
                </a:solidFill>
              </a:rPr>
              <a:t>                                       </a:t>
            </a:r>
          </a:p>
          <a:p>
            <a:endParaRPr lang="ru-RU" sz="2400" dirty="0">
              <a:solidFill>
                <a:schemeClr val="tx1"/>
              </a:solidFill>
            </a:endParaRPr>
          </a:p>
          <a:p>
            <a:pPr algn="just"/>
            <a:r>
              <a:rPr lang="ru-RU" sz="7200" dirty="0" smtClean="0">
                <a:solidFill>
                  <a:schemeClr val="tx1"/>
                </a:solidFill>
              </a:rPr>
              <a:t>                                                                       Подготовили воспитатели:</a:t>
            </a:r>
          </a:p>
          <a:p>
            <a:pPr algn="just"/>
            <a:r>
              <a:rPr lang="ru-RU" sz="7200" dirty="0" smtClean="0">
                <a:solidFill>
                  <a:schemeClr val="tx1"/>
                </a:solidFill>
              </a:rPr>
              <a:t>                                                                  </a:t>
            </a:r>
            <a:r>
              <a:rPr lang="ru-RU" sz="7200" dirty="0" smtClean="0">
                <a:solidFill>
                  <a:schemeClr val="tx1"/>
                </a:solidFill>
              </a:rPr>
              <a:t>      Галина </a:t>
            </a:r>
            <a:r>
              <a:rPr lang="ru-RU" sz="7200" dirty="0" smtClean="0">
                <a:solidFill>
                  <a:schemeClr val="tx1"/>
                </a:solidFill>
              </a:rPr>
              <a:t>Анатольевна Иванова</a:t>
            </a:r>
          </a:p>
          <a:p>
            <a:pPr algn="just"/>
            <a:r>
              <a:rPr lang="ru-RU" sz="7200" dirty="0" smtClean="0">
                <a:solidFill>
                  <a:schemeClr val="tx1"/>
                </a:solidFill>
              </a:rPr>
              <a:t>                                                                        Наталья Владимировна </a:t>
            </a:r>
            <a:r>
              <a:rPr lang="ru-RU" sz="7200" dirty="0" err="1" smtClean="0">
                <a:solidFill>
                  <a:schemeClr val="tx1"/>
                </a:solidFill>
              </a:rPr>
              <a:t>Глезденева</a:t>
            </a:r>
            <a:endParaRPr lang="ru-RU" sz="7200" dirty="0" smtClean="0">
              <a:solidFill>
                <a:schemeClr val="tx1"/>
              </a:solidFill>
            </a:endParaRPr>
          </a:p>
          <a:p>
            <a:pPr algn="just"/>
            <a:r>
              <a:rPr lang="ru-RU" sz="7200" dirty="0" smtClean="0">
                <a:solidFill>
                  <a:schemeClr val="tx1"/>
                </a:solidFill>
              </a:rPr>
              <a:t>                                                                        </a:t>
            </a:r>
          </a:p>
          <a:p>
            <a:endParaRPr lang="ru-RU" sz="6000" dirty="0">
              <a:solidFill>
                <a:schemeClr val="tx1"/>
              </a:solidFill>
            </a:endParaRPr>
          </a:p>
          <a:p>
            <a:endParaRPr lang="ru-RU" sz="6000" dirty="0" smtClean="0">
              <a:solidFill>
                <a:schemeClr val="tx1"/>
              </a:solidFill>
            </a:endParaRPr>
          </a:p>
          <a:p>
            <a:endParaRPr lang="ru-RU" sz="6000" dirty="0" smtClean="0">
              <a:solidFill>
                <a:schemeClr val="tx1"/>
              </a:solidFill>
            </a:endParaRPr>
          </a:p>
          <a:p>
            <a:endParaRPr lang="ru-RU" sz="6000" dirty="0" smtClean="0">
              <a:solidFill>
                <a:schemeClr val="tx1"/>
              </a:solidFill>
            </a:endParaRPr>
          </a:p>
          <a:p>
            <a:r>
              <a:rPr lang="ru-RU" sz="7200" dirty="0" smtClean="0">
                <a:solidFill>
                  <a:schemeClr val="tx1"/>
                </a:solidFill>
              </a:rPr>
              <a:t>Ижевск 2021 </a:t>
            </a:r>
            <a:r>
              <a:rPr lang="ru-RU" sz="6000" dirty="0" smtClean="0">
                <a:solidFill>
                  <a:schemeClr val="tx1"/>
                </a:solidFill>
              </a:rPr>
              <a:t>г.</a:t>
            </a:r>
            <a:endParaRPr lang="ru-RU" sz="6000" dirty="0">
              <a:solidFill>
                <a:schemeClr val="tx1"/>
              </a:solidFill>
            </a:endParaRPr>
          </a:p>
        </p:txBody>
      </p:sp>
      <p:sp>
        <p:nvSpPr>
          <p:cNvPr id="7" name="Прямоугольник 6"/>
          <p:cNvSpPr/>
          <p:nvPr/>
        </p:nvSpPr>
        <p:spPr>
          <a:xfrm>
            <a:off x="2267744" y="-10756576"/>
            <a:ext cx="4572000" cy="707886"/>
          </a:xfrm>
          <a:prstGeom prst="rect">
            <a:avLst/>
          </a:prstGeom>
        </p:spPr>
        <p:txBody>
          <a:bodyPr>
            <a:spAutoFit/>
          </a:bodyPr>
          <a:lstStyle/>
          <a:p>
            <a:r>
              <a:rPr lang="ru-RU" sz="4000" dirty="0" smtClean="0">
                <a:solidFill>
                  <a:schemeClr val="tx1"/>
                </a:solidFill>
              </a:rPr>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4" name="Picture 2" descr="D:\D\мама\схемы цветов\Ohrana_prirody_11_13092755.jpg"/>
          <p:cNvPicPr>
            <a:picLocks noGrp="1" noChangeAspect="1" noChangeArrowheads="1"/>
          </p:cNvPicPr>
          <p:nvPr>
            <p:ph idx="1"/>
          </p:nvPr>
        </p:nvPicPr>
        <p:blipFill>
          <a:blip r:embed="rId2" cstate="print"/>
          <a:stretch>
            <a:fillRect/>
          </a:stretch>
        </p:blipFill>
        <p:spPr bwMode="auto">
          <a:xfrm>
            <a:off x="0" y="0"/>
            <a:ext cx="3851920" cy="6858000"/>
          </a:xfrm>
          <a:prstGeom prst="rect">
            <a:avLst/>
          </a:prstGeom>
          <a:noFill/>
        </p:spPr>
      </p:pic>
      <p:sp>
        <p:nvSpPr>
          <p:cNvPr id="2" name="Заголовок 1"/>
          <p:cNvSpPr>
            <a:spLocks noGrp="1"/>
          </p:cNvSpPr>
          <p:nvPr>
            <p:ph type="title"/>
          </p:nvPr>
        </p:nvSpPr>
        <p:spPr>
          <a:xfrm>
            <a:off x="457200" y="274638"/>
            <a:ext cx="8229600" cy="634082"/>
          </a:xfrm>
        </p:spPr>
        <p:txBody>
          <a:bodyPr>
            <a:normAutofit fontScale="90000"/>
          </a:bodyPr>
          <a:lstStyle/>
          <a:p>
            <a:r>
              <a:rPr lang="ru-RU" sz="3200" b="1" u="sng" dirty="0" smtClean="0"/>
              <a:t>Паспорт</a:t>
            </a:r>
            <a:r>
              <a:rPr lang="ru-RU" b="1" u="sng" dirty="0" smtClean="0"/>
              <a:t> </a:t>
            </a:r>
            <a:r>
              <a:rPr lang="ru-RU" sz="3200" b="1" u="sng" dirty="0" smtClean="0"/>
              <a:t>проекта.</a:t>
            </a:r>
            <a:endParaRPr lang="ru-RU" sz="3200" dirty="0"/>
          </a:p>
        </p:txBody>
      </p:sp>
      <p:sp>
        <p:nvSpPr>
          <p:cNvPr id="5" name="Прямоугольник 4"/>
          <p:cNvSpPr/>
          <p:nvPr/>
        </p:nvSpPr>
        <p:spPr>
          <a:xfrm>
            <a:off x="3851920" y="1052736"/>
            <a:ext cx="5292080" cy="3970318"/>
          </a:xfrm>
          <a:prstGeom prst="rect">
            <a:avLst/>
          </a:prstGeom>
        </p:spPr>
        <p:txBody>
          <a:bodyPr wrap="square">
            <a:spAutoFit/>
          </a:bodyPr>
          <a:lstStyle/>
          <a:p>
            <a:r>
              <a:rPr lang="ru-RU" sz="2800" b="1" dirty="0" smtClean="0"/>
              <a:t>Тип проекта:  </a:t>
            </a:r>
            <a:r>
              <a:rPr lang="ru-RU" sz="2800" dirty="0" smtClean="0"/>
              <a:t>Экологический</a:t>
            </a:r>
            <a:endParaRPr lang="ru-RU" sz="2800" i="1" dirty="0" smtClean="0"/>
          </a:p>
          <a:p>
            <a:r>
              <a:rPr lang="ru-RU" sz="2800" b="1" dirty="0" smtClean="0"/>
              <a:t>Проект проводится </a:t>
            </a:r>
            <a:r>
              <a:rPr lang="ru-RU" sz="2800" i="1" dirty="0" smtClean="0"/>
              <a:t>внутри детского сада с детьми средней группы.</a:t>
            </a:r>
          </a:p>
          <a:p>
            <a:r>
              <a:rPr lang="ru-RU" sz="2800" b="1" dirty="0" smtClean="0"/>
              <a:t>Участники проекта: </a:t>
            </a:r>
            <a:r>
              <a:rPr lang="ru-RU" sz="2800" i="1" dirty="0" smtClean="0"/>
              <a:t>Дети – педагоги – родители.</a:t>
            </a:r>
          </a:p>
          <a:p>
            <a:r>
              <a:rPr lang="ru-RU" sz="2800" b="1" dirty="0" smtClean="0"/>
              <a:t>По продолжительности реализации проекта: </a:t>
            </a:r>
            <a:r>
              <a:rPr lang="ru-RU" sz="2800" i="1" dirty="0" smtClean="0"/>
              <a:t>Краткосрочный (март-апрель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2050" name="Picture 2" descr="D:\D\мама\схемы цветов\Ohrana_prirody_11_13092755.jpg"/>
          <p:cNvPicPr>
            <a:picLocks noGrp="1" noChangeAspect="1" noChangeArrowheads="1"/>
          </p:cNvPicPr>
          <p:nvPr>
            <p:ph idx="4294967295"/>
          </p:nvPr>
        </p:nvPicPr>
        <p:blipFill>
          <a:blip r:embed="rId3" cstate="print"/>
          <a:srcRect/>
          <a:stretch>
            <a:fillRect/>
          </a:stretch>
        </p:blipFill>
        <p:spPr bwMode="auto">
          <a:xfrm>
            <a:off x="0" y="0"/>
            <a:ext cx="3923928" cy="6858000"/>
          </a:xfrm>
          <a:prstGeom prst="rect">
            <a:avLst/>
          </a:prstGeom>
          <a:noFill/>
        </p:spPr>
      </p:pic>
      <p:sp>
        <p:nvSpPr>
          <p:cNvPr id="5" name="Заголовок 4"/>
          <p:cNvSpPr>
            <a:spLocks noGrp="1"/>
          </p:cNvSpPr>
          <p:nvPr>
            <p:ph type="ctrTitle"/>
          </p:nvPr>
        </p:nvSpPr>
        <p:spPr>
          <a:xfrm>
            <a:off x="685800" y="0"/>
            <a:ext cx="7772400" cy="45719"/>
          </a:xfrm>
        </p:spPr>
        <p:txBody>
          <a:bodyPr>
            <a:normAutofit fontScale="90000"/>
          </a:bodyPr>
          <a:lstStyle/>
          <a:p>
            <a:endParaRPr lang="ru-RU" dirty="0"/>
          </a:p>
        </p:txBody>
      </p:sp>
      <p:sp>
        <p:nvSpPr>
          <p:cNvPr id="6" name="Подзаголовок 5"/>
          <p:cNvSpPr>
            <a:spLocks noGrp="1"/>
          </p:cNvSpPr>
          <p:nvPr>
            <p:ph type="subTitle" idx="1"/>
          </p:nvPr>
        </p:nvSpPr>
        <p:spPr>
          <a:xfrm>
            <a:off x="3995936" y="0"/>
            <a:ext cx="5148064" cy="6858000"/>
          </a:xfrm>
        </p:spPr>
        <p:txBody>
          <a:bodyPr>
            <a:normAutofit fontScale="92500" lnSpcReduction="20000"/>
          </a:bodyPr>
          <a:lstStyle/>
          <a:p>
            <a:pPr algn="l"/>
            <a:endParaRPr lang="ru-RU" sz="2800" b="1" dirty="0" smtClean="0">
              <a:solidFill>
                <a:schemeClr val="tx1"/>
              </a:solidFill>
            </a:endParaRPr>
          </a:p>
          <a:p>
            <a:pPr algn="l"/>
            <a:r>
              <a:rPr lang="ru-RU" sz="2800" b="1" dirty="0" smtClean="0">
                <a:solidFill>
                  <a:schemeClr val="tx1"/>
                </a:solidFill>
              </a:rPr>
              <a:t>Проблема:</a:t>
            </a:r>
            <a:r>
              <a:rPr lang="ru-RU" sz="2600" b="1" dirty="0" smtClean="0">
                <a:solidFill>
                  <a:schemeClr val="tx1"/>
                </a:solidFill>
              </a:rPr>
              <a:t> </a:t>
            </a:r>
            <a:r>
              <a:rPr lang="ru-RU" sz="2400" dirty="0" smtClean="0">
                <a:solidFill>
                  <a:schemeClr val="tx1">
                    <a:lumMod val="95000"/>
                    <a:lumOff val="5000"/>
                  </a:schemeClr>
                </a:solidFill>
              </a:rPr>
              <a:t>В группе каждый день     скапливается много бумаги с детскими рисунками, поделками и т.д. и однажды мы задумались: </a:t>
            </a:r>
            <a:r>
              <a:rPr lang="ru-RU" sz="2400" b="1" dirty="0" smtClean="0">
                <a:solidFill>
                  <a:schemeClr val="tx1">
                    <a:lumMod val="95000"/>
                    <a:lumOff val="5000"/>
                  </a:schemeClr>
                </a:solidFill>
              </a:rPr>
              <a:t> </a:t>
            </a:r>
            <a:r>
              <a:rPr lang="ru-RU" sz="2400" dirty="0" smtClean="0">
                <a:solidFill>
                  <a:schemeClr val="tx1">
                    <a:lumMod val="95000"/>
                    <a:lumOff val="5000"/>
                  </a:schemeClr>
                </a:solidFill>
              </a:rPr>
              <a:t>а если использованную бумагу не выкидывать в мусор, а  использовать второй раз, то может быть можно будет сберечь дерево от  вырубки.</a:t>
            </a:r>
          </a:p>
          <a:p>
            <a:pPr algn="l"/>
            <a:r>
              <a:rPr lang="ru-RU" sz="2800" b="1" dirty="0" smtClean="0">
                <a:solidFill>
                  <a:schemeClr val="tx1">
                    <a:lumMod val="95000"/>
                    <a:lumOff val="5000"/>
                  </a:schemeClr>
                </a:solidFill>
              </a:rPr>
              <a:t>Актуальность проекта:</a:t>
            </a:r>
            <a:r>
              <a:rPr lang="ru-RU" sz="2400" dirty="0" smtClean="0"/>
              <a:t> </a:t>
            </a:r>
            <a:r>
              <a:rPr lang="ru-RU" sz="2400" dirty="0" smtClean="0">
                <a:solidFill>
                  <a:schemeClr val="tx1"/>
                </a:solidFill>
              </a:rPr>
              <a:t>В современном электронном мире люди начинают рассматривать возможность создания среды, свободной от использования бумаги. Однако нам предстоит еще очень долгий путь, прежде чем мы окончательно потеряем зависимость от этого носителя информации. От газет до бумажных оберток — бумага по-прежнему встречается повсеместно, и значительная часть этой продукции, в конечном счете, оказывается на свалке.</a:t>
            </a:r>
          </a:p>
          <a:p>
            <a:pPr algn="l"/>
            <a:endParaRPr lang="ru-RU" sz="2400" dirty="0" smtClean="0">
              <a:solidFill>
                <a:schemeClr val="tx1">
                  <a:lumMod val="95000"/>
                  <a:lumOff val="5000"/>
                </a:schemeClr>
              </a:solidFill>
            </a:endParaRPr>
          </a:p>
          <a:p>
            <a:endParaRPr lang="ru-RU" sz="2800" b="1"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1026"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3923928" cy="6858000"/>
          </a:xfrm>
          <a:prstGeom prst="rect">
            <a:avLst/>
          </a:prstGeom>
          <a:noFill/>
        </p:spPr>
      </p:pic>
      <p:sp>
        <p:nvSpPr>
          <p:cNvPr id="2" name="Заголовок 1"/>
          <p:cNvSpPr>
            <a:spLocks noGrp="1"/>
          </p:cNvSpPr>
          <p:nvPr>
            <p:ph type="title"/>
          </p:nvPr>
        </p:nvSpPr>
        <p:spPr>
          <a:xfrm rot="10800000" flipV="1">
            <a:off x="457200" y="228919"/>
            <a:ext cx="8229600" cy="45719"/>
          </a:xfrm>
        </p:spPr>
        <p:txBody>
          <a:bodyPr>
            <a:normAutofit fontScale="90000"/>
          </a:bodyPr>
          <a:lstStyle/>
          <a:p>
            <a:endParaRPr lang="ru-RU" dirty="0"/>
          </a:p>
        </p:txBody>
      </p:sp>
      <p:sp>
        <p:nvSpPr>
          <p:cNvPr id="3" name="Содержимое 2"/>
          <p:cNvSpPr>
            <a:spLocks noGrp="1"/>
          </p:cNvSpPr>
          <p:nvPr>
            <p:ph idx="1"/>
          </p:nvPr>
        </p:nvSpPr>
        <p:spPr>
          <a:xfrm>
            <a:off x="3707904" y="476672"/>
            <a:ext cx="5256584" cy="6192688"/>
          </a:xfrm>
        </p:spPr>
        <p:txBody>
          <a:bodyPr>
            <a:normAutofit/>
          </a:bodyPr>
          <a:lstStyle/>
          <a:p>
            <a:pPr>
              <a:buNone/>
            </a:pPr>
            <a:r>
              <a:rPr lang="ru-RU" sz="2200" i="1" dirty="0" smtClean="0"/>
              <a:t>     </a:t>
            </a:r>
            <a:r>
              <a:rPr lang="ru-RU" sz="2200" dirty="0" smtClean="0"/>
              <a:t>Раньше бумага была довольно редким и ценным ресурсом, сегодня ее так много, что она постепенно заполоняет всю планету. Первоначально она была изобретена как инструмент общения и передачи информации, однако сегодня чаще используется в качестве упаковки. Для того, чтобы произвести бумагу, требуется в два раза больше энергии, чем для изготовления пластикового мешка.</a:t>
            </a:r>
          </a:p>
          <a:p>
            <a:pPr>
              <a:buNone/>
            </a:pPr>
            <a:r>
              <a:rPr lang="ru-RU" sz="2400" dirty="0" smtClean="0"/>
              <a:t>      </a:t>
            </a:r>
            <a:r>
              <a:rPr lang="ru-RU" sz="2200" dirty="0" smtClean="0"/>
              <a:t>В случае с бумагой производство также включает в себя вырубку деревьев. Уничтожение лесов является одной из ключевых экологических проблем, с которыми мы сталкиваемся сегодня.</a:t>
            </a:r>
            <a:endParaRPr lang="ru-RU"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27650"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3923928" cy="6858000"/>
          </a:xfrm>
          <a:prstGeom prst="rect">
            <a:avLst/>
          </a:prstGeom>
          <a:noFill/>
        </p:spPr>
      </p:pic>
      <p:sp>
        <p:nvSpPr>
          <p:cNvPr id="2" name="Заголовок 1"/>
          <p:cNvSpPr>
            <a:spLocks noGrp="1"/>
          </p:cNvSpPr>
          <p:nvPr>
            <p:ph type="ctrTitle"/>
          </p:nvPr>
        </p:nvSpPr>
        <p:spPr>
          <a:xfrm rot="10800000" flipV="1">
            <a:off x="685800" y="0"/>
            <a:ext cx="7772400" cy="45719"/>
          </a:xfrm>
        </p:spPr>
        <p:txBody>
          <a:bodyPr>
            <a:normAutofit fontScale="90000"/>
          </a:bodyPr>
          <a:lstStyle/>
          <a:p>
            <a:endParaRPr lang="ru-RU" dirty="0"/>
          </a:p>
        </p:txBody>
      </p:sp>
      <p:sp>
        <p:nvSpPr>
          <p:cNvPr id="3" name="Подзаголовок 2"/>
          <p:cNvSpPr>
            <a:spLocks noGrp="1"/>
          </p:cNvSpPr>
          <p:nvPr>
            <p:ph type="subTitle" idx="1"/>
          </p:nvPr>
        </p:nvSpPr>
        <p:spPr>
          <a:xfrm>
            <a:off x="3995936" y="260648"/>
            <a:ext cx="5148064" cy="6597352"/>
          </a:xfrm>
        </p:spPr>
        <p:txBody>
          <a:bodyPr>
            <a:normAutofit fontScale="92500" lnSpcReduction="10000"/>
          </a:bodyPr>
          <a:lstStyle/>
          <a:p>
            <a:pPr algn="l"/>
            <a:r>
              <a:rPr lang="ru-RU" sz="2400" dirty="0" smtClean="0">
                <a:solidFill>
                  <a:schemeClr val="tx1"/>
                </a:solidFill>
              </a:rPr>
              <a:t>42% всего мирового производства древесины используется для изготовления бумаги. Стоит ли это жизни всех тех деревьев, которые вырубаются?</a:t>
            </a:r>
            <a:r>
              <a:rPr lang="ru-RU" sz="2400" dirty="0" smtClean="0"/>
              <a:t> </a:t>
            </a:r>
          </a:p>
          <a:p>
            <a:pPr algn="l"/>
            <a:r>
              <a:rPr lang="ru-RU" sz="2400" b="1" u="sng" dirty="0" smtClean="0">
                <a:solidFill>
                  <a:schemeClr val="tx1"/>
                </a:solidFill>
              </a:rPr>
              <a:t>Воздействие макулатуры на экологию</a:t>
            </a:r>
          </a:p>
          <a:p>
            <a:pPr algn="l"/>
            <a:r>
              <a:rPr lang="ru-RU" sz="2400" dirty="0" smtClean="0">
                <a:solidFill>
                  <a:schemeClr val="tx1"/>
                </a:solidFill>
              </a:rPr>
              <a:t>Вырубка лесов является основным итогом нашего бездумного использования бумаги. Группы по охране лесов достигли немалых успехов в деле экологической защиты и ограничения коммерческого использования древесины. Это — большой прогресс для человечества! Только представьте себе, как долго будет расти дерево, чтобы достичь полноценного размера... Только достигнув понимания того, что использование впустую деревьев, дающих нам кислород, является губительным, мы сохраним планету от глобального потепления.</a:t>
            </a:r>
          </a:p>
          <a:p>
            <a:pPr algn="l"/>
            <a:endParaRPr lang="ru-RU" sz="2200" dirty="0" smtClean="0">
              <a:solidFill>
                <a:schemeClr val="tx1"/>
              </a:solidFill>
            </a:endParaRP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6145" name="Picture 1" descr="D:\D\мама\схемы цветов\Ohrana_prirody_11_13092755.jpg"/>
          <p:cNvPicPr>
            <a:picLocks noChangeAspect="1" noChangeArrowheads="1"/>
          </p:cNvPicPr>
          <p:nvPr/>
        </p:nvPicPr>
        <p:blipFill>
          <a:blip r:embed="rId2" cstate="print"/>
          <a:srcRect/>
          <a:stretch>
            <a:fillRect/>
          </a:stretch>
        </p:blipFill>
        <p:spPr bwMode="auto">
          <a:xfrm>
            <a:off x="0" y="0"/>
            <a:ext cx="3923928" cy="6858000"/>
          </a:xfrm>
          <a:prstGeom prst="rect">
            <a:avLst/>
          </a:prstGeom>
          <a:noFill/>
        </p:spPr>
      </p:pic>
      <p:sp>
        <p:nvSpPr>
          <p:cNvPr id="2" name="Заголовок 1"/>
          <p:cNvSpPr>
            <a:spLocks noGrp="1"/>
          </p:cNvSpPr>
          <p:nvPr>
            <p:ph type="title"/>
          </p:nvPr>
        </p:nvSpPr>
        <p:spPr>
          <a:xfrm rot="10800000" flipV="1">
            <a:off x="457200" y="-243408"/>
            <a:ext cx="8229600" cy="72008"/>
          </a:xfrm>
        </p:spPr>
        <p:txBody>
          <a:bodyPr>
            <a:normAutofit fontScale="90000"/>
          </a:bodyPr>
          <a:lstStyle/>
          <a:p>
            <a:endParaRPr lang="ru-RU" dirty="0"/>
          </a:p>
        </p:txBody>
      </p:sp>
      <p:sp>
        <p:nvSpPr>
          <p:cNvPr id="4" name="Содержимое 3"/>
          <p:cNvSpPr>
            <a:spLocks noGrp="1"/>
          </p:cNvSpPr>
          <p:nvPr>
            <p:ph idx="1"/>
          </p:nvPr>
        </p:nvSpPr>
        <p:spPr>
          <a:xfrm>
            <a:off x="4067944" y="548680"/>
            <a:ext cx="4896544" cy="6120680"/>
          </a:xfrm>
        </p:spPr>
        <p:txBody>
          <a:bodyPr>
            <a:normAutofit lnSpcReduction="10000"/>
          </a:bodyPr>
          <a:lstStyle/>
          <a:p>
            <a:pPr>
              <a:buNone/>
            </a:pPr>
            <a:r>
              <a:rPr lang="ru-RU" sz="2200" dirty="0" smtClean="0"/>
              <a:t>      Загрязнение бумажными отходами приводит к другой проблеме: к 2020 году комбинаты по производству целлюлозы будут выпускать 500000000 тонн картона и бумаги ежегодно! Нам, конечно, необходимо снижать выпуск продукции такого рода, ведь она является третьей по уровню загрязнения воды, почвы и воздуха. Использование отбеливателей на основе хлора в процессе производства приводит к выбросу токсичных материалов, которые проникают в окружающую среду. При гниении бумага испускает газ — метан, в 25 раз более токсичный, чем СО2.</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3074" name="Picture 2" descr="D:\D\мама\схемы цветов\Ohrana_prirody_11_13092755.jpg"/>
          <p:cNvPicPr>
            <a:picLocks noChangeAspect="1" noChangeArrowheads="1"/>
          </p:cNvPicPr>
          <p:nvPr/>
        </p:nvPicPr>
        <p:blipFill>
          <a:blip r:embed="rId3" cstate="print"/>
          <a:srcRect/>
          <a:stretch>
            <a:fillRect/>
          </a:stretch>
        </p:blipFill>
        <p:spPr bwMode="auto">
          <a:xfrm>
            <a:off x="0" y="0"/>
            <a:ext cx="3923928" cy="6858000"/>
          </a:xfrm>
          <a:prstGeom prst="rect">
            <a:avLst/>
          </a:prstGeom>
          <a:noFill/>
        </p:spPr>
      </p:pic>
      <p:sp>
        <p:nvSpPr>
          <p:cNvPr id="2" name="Заголовок 1"/>
          <p:cNvSpPr>
            <a:spLocks noGrp="1"/>
          </p:cNvSpPr>
          <p:nvPr>
            <p:ph type="title"/>
          </p:nvPr>
        </p:nvSpPr>
        <p:spPr>
          <a:xfrm>
            <a:off x="457200" y="274638"/>
            <a:ext cx="8229600" cy="562074"/>
          </a:xfrm>
        </p:spPr>
        <p:txBody>
          <a:bodyPr>
            <a:normAutofit/>
          </a:bodyPr>
          <a:lstStyle/>
          <a:p>
            <a:r>
              <a:rPr lang="ru-RU" sz="2800" b="1" dirty="0" smtClean="0"/>
              <a:t>Цель проекта: </a:t>
            </a:r>
            <a:endParaRPr lang="ru-RU" sz="2800" b="1" dirty="0"/>
          </a:p>
        </p:txBody>
      </p:sp>
      <p:sp>
        <p:nvSpPr>
          <p:cNvPr id="3" name="Содержимое 2"/>
          <p:cNvSpPr>
            <a:spLocks noGrp="1"/>
          </p:cNvSpPr>
          <p:nvPr>
            <p:ph idx="1"/>
          </p:nvPr>
        </p:nvSpPr>
        <p:spPr>
          <a:xfrm>
            <a:off x="3995936" y="836712"/>
            <a:ext cx="4896544" cy="6021288"/>
          </a:xfrm>
        </p:spPr>
        <p:txBody>
          <a:bodyPr>
            <a:normAutofit/>
          </a:bodyPr>
          <a:lstStyle/>
          <a:p>
            <a:r>
              <a:rPr lang="ru-RU" sz="2200" dirty="0" smtClean="0"/>
              <a:t>Формирование начал экологической культуры: правильного отношения ребенка к природе, к его окружающей, к себе и людям как части природы, к вещам, и материалам природного происхождения, которыми он пользуется.</a:t>
            </a:r>
          </a:p>
          <a:p>
            <a:r>
              <a:rPr lang="ru-RU" sz="2200" dirty="0" smtClean="0"/>
              <a:t>Создать условия для повышения экологической культуры, экономного, бережного отношения к изделиям из бумаги и картона у детей среднего дошкольного возраста через организацию совместной экологически – познавательной  деятельности педагогов, детей и родителей.</a:t>
            </a:r>
            <a:endParaRPr lang="ru-RU" sz="2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4098"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3923928" cy="6858000"/>
          </a:xfrm>
          <a:prstGeom prst="rect">
            <a:avLst/>
          </a:prstGeom>
          <a:noFill/>
        </p:spPr>
      </p:pic>
      <p:sp>
        <p:nvSpPr>
          <p:cNvPr id="2" name="Заголовок 1"/>
          <p:cNvSpPr>
            <a:spLocks noGrp="1"/>
          </p:cNvSpPr>
          <p:nvPr>
            <p:ph type="title"/>
          </p:nvPr>
        </p:nvSpPr>
        <p:spPr>
          <a:xfrm>
            <a:off x="457200" y="274638"/>
            <a:ext cx="8229600" cy="922114"/>
          </a:xfrm>
        </p:spPr>
        <p:txBody>
          <a:bodyPr>
            <a:normAutofit/>
          </a:bodyPr>
          <a:lstStyle/>
          <a:p>
            <a:r>
              <a:rPr lang="ru-RU" sz="2800" b="1" dirty="0" smtClean="0"/>
              <a:t> Задачи проекта:</a:t>
            </a:r>
            <a:endParaRPr lang="ru-RU" sz="2800" b="1" dirty="0"/>
          </a:p>
        </p:txBody>
      </p:sp>
      <p:sp>
        <p:nvSpPr>
          <p:cNvPr id="3" name="Содержимое 2"/>
          <p:cNvSpPr>
            <a:spLocks noGrp="1"/>
          </p:cNvSpPr>
          <p:nvPr>
            <p:ph idx="1"/>
          </p:nvPr>
        </p:nvSpPr>
        <p:spPr>
          <a:xfrm>
            <a:off x="4139952" y="1124744"/>
            <a:ext cx="4824536" cy="5001419"/>
          </a:xfrm>
        </p:spPr>
        <p:txBody>
          <a:bodyPr>
            <a:normAutofit/>
          </a:bodyPr>
          <a:lstStyle/>
          <a:p>
            <a:r>
              <a:rPr lang="ru-RU" sz="2200" dirty="0" smtClean="0"/>
              <a:t>1. Познакомить детей и родителей с процессом вторичной переработки бумажного сырья.</a:t>
            </a:r>
          </a:p>
          <a:p>
            <a:r>
              <a:rPr lang="ru-RU" sz="2200" dirty="0" smtClean="0"/>
              <a:t>2. Продолжать формировать представление о роли леса в жизни человека.</a:t>
            </a:r>
          </a:p>
          <a:p>
            <a:r>
              <a:rPr lang="ru-RU" sz="2200" dirty="0" smtClean="0"/>
              <a:t>3. Поддерживать детскую инициативу, стремление к познавательной деятельности  и самостоятельности в реализации творческих замыслов.</a:t>
            </a:r>
            <a:endParaRPr lang="ru-RU"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5123" name="Picture 3" descr="D:\D\мама\схемы цветов\Ohrana_prirody_11_13092755.jpg"/>
          <p:cNvPicPr>
            <a:picLocks noChangeAspect="1" noChangeArrowheads="1"/>
          </p:cNvPicPr>
          <p:nvPr/>
        </p:nvPicPr>
        <p:blipFill>
          <a:blip r:embed="rId2" cstate="print"/>
          <a:srcRect/>
          <a:stretch>
            <a:fillRect/>
          </a:stretch>
        </p:blipFill>
        <p:spPr bwMode="auto">
          <a:xfrm>
            <a:off x="0" y="0"/>
            <a:ext cx="3995936" cy="6858000"/>
          </a:xfrm>
          <a:prstGeom prst="rect">
            <a:avLst/>
          </a:prstGeom>
          <a:noFill/>
        </p:spPr>
      </p:pic>
      <p:sp>
        <p:nvSpPr>
          <p:cNvPr id="2" name="Заголовок 1"/>
          <p:cNvSpPr>
            <a:spLocks noGrp="1"/>
          </p:cNvSpPr>
          <p:nvPr>
            <p:ph type="title"/>
          </p:nvPr>
        </p:nvSpPr>
        <p:spPr>
          <a:xfrm rot="10800000" flipV="1">
            <a:off x="971600" y="0"/>
            <a:ext cx="7715200" cy="260648"/>
          </a:xfrm>
        </p:spPr>
        <p:txBody>
          <a:bodyPr>
            <a:normAutofit fontScale="90000"/>
          </a:bodyPr>
          <a:lstStyle/>
          <a:p>
            <a:endParaRPr lang="ru-RU" dirty="0"/>
          </a:p>
        </p:txBody>
      </p:sp>
      <p:sp>
        <p:nvSpPr>
          <p:cNvPr id="3" name="Содержимое 2"/>
          <p:cNvSpPr>
            <a:spLocks noGrp="1"/>
          </p:cNvSpPr>
          <p:nvPr>
            <p:ph idx="1"/>
          </p:nvPr>
        </p:nvSpPr>
        <p:spPr>
          <a:xfrm>
            <a:off x="4139952" y="548680"/>
            <a:ext cx="4546848" cy="5577483"/>
          </a:xfrm>
        </p:spPr>
        <p:txBody>
          <a:bodyPr>
            <a:normAutofit/>
          </a:bodyPr>
          <a:lstStyle/>
          <a:p>
            <a:r>
              <a:rPr lang="ru-RU" sz="2200" dirty="0" smtClean="0"/>
              <a:t>4. Развивать практические исследовательские умения и навыки у детей дошкольного возраста.</a:t>
            </a:r>
          </a:p>
          <a:p>
            <a:r>
              <a:rPr lang="ru-RU" sz="2200" dirty="0" smtClean="0"/>
              <a:t>5. Развивать память, речь, внимание; коммуникативные навыки.</a:t>
            </a:r>
          </a:p>
          <a:p>
            <a:r>
              <a:rPr lang="ru-RU" sz="2200" dirty="0" smtClean="0"/>
              <a:t>6. Воспитывать бережное отношение к лесному богатству нашего края.</a:t>
            </a:r>
          </a:p>
          <a:p>
            <a:r>
              <a:rPr lang="ru-RU" sz="2200" dirty="0" smtClean="0"/>
              <a:t>7. Повысить педагогическую культуру родителей и качество детско-родительских отношений.</a:t>
            </a:r>
            <a:endParaRPr lang="ru-RU" sz="2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2050"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3923928" cy="6858000"/>
          </a:xfrm>
          <a:prstGeom prst="rect">
            <a:avLst/>
          </a:prstGeom>
          <a:noFill/>
        </p:spPr>
      </p:pic>
      <p:sp>
        <p:nvSpPr>
          <p:cNvPr id="2" name="Заголовок 1"/>
          <p:cNvSpPr>
            <a:spLocks noGrp="1"/>
          </p:cNvSpPr>
          <p:nvPr>
            <p:ph type="title"/>
          </p:nvPr>
        </p:nvSpPr>
        <p:spPr>
          <a:xfrm rot="10800000" flipV="1">
            <a:off x="457200" y="-45720"/>
            <a:ext cx="8229600" cy="45719"/>
          </a:xfrm>
        </p:spPr>
        <p:txBody>
          <a:bodyPr>
            <a:normAutofit fontScale="90000"/>
          </a:bodyPr>
          <a:lstStyle/>
          <a:p>
            <a:endParaRPr lang="ru-RU" dirty="0"/>
          </a:p>
        </p:txBody>
      </p:sp>
      <p:sp>
        <p:nvSpPr>
          <p:cNvPr id="3" name="Содержимое 2"/>
          <p:cNvSpPr>
            <a:spLocks noGrp="1"/>
          </p:cNvSpPr>
          <p:nvPr>
            <p:ph idx="1"/>
          </p:nvPr>
        </p:nvSpPr>
        <p:spPr>
          <a:xfrm>
            <a:off x="3491880" y="260648"/>
            <a:ext cx="5194920" cy="6597352"/>
          </a:xfrm>
        </p:spPr>
        <p:txBody>
          <a:bodyPr>
            <a:normAutofit/>
          </a:bodyPr>
          <a:lstStyle/>
          <a:p>
            <a:pPr>
              <a:buNone/>
            </a:pPr>
            <a:r>
              <a:rPr lang="ru-RU" sz="2800" b="1" dirty="0" smtClean="0"/>
              <a:t>Этапы проекта:</a:t>
            </a:r>
          </a:p>
        </p:txBody>
      </p:sp>
      <p:sp>
        <p:nvSpPr>
          <p:cNvPr id="4" name="Прямоугольник 3"/>
          <p:cNvSpPr/>
          <p:nvPr/>
        </p:nvSpPr>
        <p:spPr>
          <a:xfrm>
            <a:off x="4283968" y="908720"/>
            <a:ext cx="4608512" cy="4832092"/>
          </a:xfrm>
          <a:prstGeom prst="rect">
            <a:avLst/>
          </a:prstGeom>
        </p:spPr>
        <p:txBody>
          <a:bodyPr wrap="square">
            <a:spAutoFit/>
          </a:bodyPr>
          <a:lstStyle/>
          <a:p>
            <a:pPr>
              <a:buFont typeface="Arial" pitchFamily="34" charset="0"/>
              <a:buChar char="•"/>
            </a:pPr>
            <a:r>
              <a:rPr lang="ru-RU" sz="2200" b="1" dirty="0" smtClean="0"/>
              <a:t> Подготовительный. </a:t>
            </a:r>
          </a:p>
          <a:p>
            <a:pPr>
              <a:buNone/>
            </a:pPr>
            <a:r>
              <a:rPr lang="ru-RU" sz="2200" dirty="0" smtClean="0"/>
              <a:t>1.Анализ проблемы проекта;</a:t>
            </a:r>
          </a:p>
          <a:p>
            <a:pPr>
              <a:buNone/>
            </a:pPr>
            <a:r>
              <a:rPr lang="ru-RU" sz="2200" dirty="0" smtClean="0"/>
              <a:t>2.Создание банка идей и предложений;</a:t>
            </a:r>
          </a:p>
          <a:p>
            <a:pPr>
              <a:buNone/>
            </a:pPr>
            <a:r>
              <a:rPr lang="ru-RU" sz="2200" dirty="0" smtClean="0"/>
              <a:t>3.Составление и обсуждение поэтапно плана проекта;</a:t>
            </a:r>
          </a:p>
          <a:p>
            <a:pPr>
              <a:buNone/>
            </a:pPr>
            <a:r>
              <a:rPr lang="ru-RU" sz="2200" dirty="0" smtClean="0"/>
              <a:t>4.Подбор методической, справочной литературы по тематике проекта;</a:t>
            </a:r>
          </a:p>
          <a:p>
            <a:pPr>
              <a:buNone/>
            </a:pPr>
            <a:r>
              <a:rPr lang="ru-RU" sz="2200" dirty="0" smtClean="0"/>
              <a:t>5.Подбор необходимого оборудования и пособий для практического обогащения проекта;</a:t>
            </a:r>
          </a:p>
          <a:p>
            <a:pPr>
              <a:buNone/>
            </a:pPr>
            <a:r>
              <a:rPr lang="ru-RU" sz="2200" dirty="0" smtClean="0"/>
              <a:t>6.Совместное с родителями планирование образовательной и творческой деятельности.</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3074"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3779912" cy="6858000"/>
          </a:xfrm>
          <a:prstGeom prst="rect">
            <a:avLst/>
          </a:prstGeom>
          <a:noFill/>
        </p:spPr>
      </p:pic>
      <p:sp>
        <p:nvSpPr>
          <p:cNvPr id="2" name="Заголовок 1"/>
          <p:cNvSpPr>
            <a:spLocks noGrp="1"/>
          </p:cNvSpPr>
          <p:nvPr>
            <p:ph type="ctrTitle"/>
          </p:nvPr>
        </p:nvSpPr>
        <p:spPr>
          <a:xfrm>
            <a:off x="685800" y="0"/>
            <a:ext cx="7772400" cy="45719"/>
          </a:xfrm>
        </p:spPr>
        <p:txBody>
          <a:bodyPr>
            <a:normAutofit fontScale="90000"/>
          </a:bodyPr>
          <a:lstStyle/>
          <a:p>
            <a:endParaRPr lang="ru-RU" dirty="0"/>
          </a:p>
        </p:txBody>
      </p:sp>
      <p:sp>
        <p:nvSpPr>
          <p:cNvPr id="3" name="Подзаголовок 2"/>
          <p:cNvSpPr>
            <a:spLocks noGrp="1"/>
          </p:cNvSpPr>
          <p:nvPr>
            <p:ph type="subTitle" idx="1"/>
          </p:nvPr>
        </p:nvSpPr>
        <p:spPr>
          <a:xfrm>
            <a:off x="4067944" y="0"/>
            <a:ext cx="5076056" cy="6858000"/>
          </a:xfrm>
        </p:spPr>
        <p:txBody>
          <a:bodyPr>
            <a:normAutofit fontScale="25000" lnSpcReduction="20000"/>
          </a:bodyPr>
          <a:lstStyle/>
          <a:p>
            <a:pPr algn="l">
              <a:buFont typeface="Arial" pitchFamily="34" charset="0"/>
              <a:buChar char="•"/>
            </a:pPr>
            <a:endParaRPr lang="ru-RU" sz="8800" b="1" dirty="0" smtClean="0">
              <a:solidFill>
                <a:schemeClr val="tx1"/>
              </a:solidFill>
              <a:latin typeface="+mj-lt"/>
            </a:endParaRPr>
          </a:p>
          <a:p>
            <a:pPr algn="l">
              <a:buFont typeface="Arial" pitchFamily="34" charset="0"/>
              <a:buChar char="•"/>
            </a:pPr>
            <a:endParaRPr lang="ru-RU" sz="8800" b="1" dirty="0" smtClean="0">
              <a:solidFill>
                <a:schemeClr val="tx1"/>
              </a:solidFill>
              <a:latin typeface="+mj-lt"/>
            </a:endParaRPr>
          </a:p>
          <a:p>
            <a:pPr algn="l">
              <a:buFont typeface="Arial" pitchFamily="34" charset="0"/>
              <a:buChar char="•"/>
            </a:pPr>
            <a:r>
              <a:rPr lang="ru-RU" sz="8800" b="1" dirty="0" smtClean="0">
                <a:solidFill>
                  <a:schemeClr val="tx1"/>
                </a:solidFill>
                <a:latin typeface="+mj-lt"/>
              </a:rPr>
              <a:t>Организационный.</a:t>
            </a:r>
            <a:endParaRPr lang="ru-RU" sz="8800" dirty="0" smtClean="0">
              <a:solidFill>
                <a:schemeClr val="tx1"/>
              </a:solidFill>
              <a:latin typeface="+mj-lt"/>
            </a:endParaRPr>
          </a:p>
          <a:p>
            <a:pPr algn="l"/>
            <a:r>
              <a:rPr lang="ru-RU" sz="8800" dirty="0" smtClean="0">
                <a:solidFill>
                  <a:schemeClr val="tx1"/>
                </a:solidFill>
                <a:latin typeface="+mj-lt"/>
              </a:rPr>
              <a:t>1.Чтение художественной литературы;</a:t>
            </a:r>
          </a:p>
          <a:p>
            <a:pPr algn="l"/>
            <a:r>
              <a:rPr lang="ru-RU" sz="8800" dirty="0" smtClean="0">
                <a:solidFill>
                  <a:schemeClr val="tx1"/>
                </a:solidFill>
                <a:latin typeface="+mj-lt"/>
              </a:rPr>
              <a:t>2.Просмотр презентации «Бумажные деревья или с чего всё начиналось»;</a:t>
            </a:r>
          </a:p>
          <a:p>
            <a:pPr algn="l"/>
            <a:r>
              <a:rPr lang="ru-RU" sz="8800" dirty="0" smtClean="0">
                <a:solidFill>
                  <a:schemeClr val="tx1"/>
                </a:solidFill>
                <a:latin typeface="+mj-lt"/>
              </a:rPr>
              <a:t>«На целлюлозном заводе».</a:t>
            </a:r>
          </a:p>
          <a:p>
            <a:pPr algn="l"/>
            <a:r>
              <a:rPr lang="ru-RU" sz="8800" dirty="0" smtClean="0">
                <a:solidFill>
                  <a:schemeClr val="tx1"/>
                </a:solidFill>
                <a:latin typeface="+mj-lt"/>
              </a:rPr>
              <a:t>3.Просмотр мультфильмов «</a:t>
            </a:r>
            <a:r>
              <a:rPr lang="ru-RU" sz="8800" dirty="0" err="1" smtClean="0">
                <a:solidFill>
                  <a:schemeClr val="tx1"/>
                </a:solidFill>
                <a:latin typeface="+mj-lt"/>
              </a:rPr>
              <a:t>Фиксики</a:t>
            </a:r>
            <a:r>
              <a:rPr lang="ru-RU" sz="8800" dirty="0" smtClean="0">
                <a:solidFill>
                  <a:schemeClr val="tx1"/>
                </a:solidFill>
                <a:latin typeface="+mj-lt"/>
              </a:rPr>
              <a:t>. Бумага», «Почемучка. Как делается бумага».</a:t>
            </a:r>
          </a:p>
          <a:p>
            <a:pPr algn="l"/>
            <a:r>
              <a:rPr lang="ru-RU" sz="8800" dirty="0" smtClean="0">
                <a:solidFill>
                  <a:schemeClr val="tx1"/>
                </a:solidFill>
                <a:latin typeface="+mj-lt"/>
              </a:rPr>
              <a:t>4.Создание экологической среды в группе, привлечение родителей к предстоящей творческой работе в инновационном режиме. </a:t>
            </a:r>
          </a:p>
          <a:p>
            <a:pPr algn="l"/>
            <a:r>
              <a:rPr lang="ru-RU" sz="8800" dirty="0" smtClean="0">
                <a:solidFill>
                  <a:schemeClr val="tx1"/>
                </a:solidFill>
                <a:latin typeface="+mj-lt"/>
              </a:rPr>
              <a:t>5.Провести блок детской деятельности экологической направленности по изучению свойств, качеств и разновидностей бумаги.</a:t>
            </a:r>
          </a:p>
          <a:p>
            <a:pPr algn="l"/>
            <a:r>
              <a:rPr lang="ru-RU" sz="8800" dirty="0" smtClean="0">
                <a:solidFill>
                  <a:schemeClr val="tx1"/>
                </a:solidFill>
                <a:latin typeface="+mj-lt"/>
              </a:rPr>
              <a:t>6. Консультации для родителей «История появления бумаги».</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28674" name="Picture 2" descr="D:\D\мама\схемы цветов\Ohrana_prirody_11_13092755.jpg"/>
          <p:cNvPicPr>
            <a:picLocks noChangeAspect="1" noChangeArrowheads="1"/>
          </p:cNvPicPr>
          <p:nvPr/>
        </p:nvPicPr>
        <p:blipFill>
          <a:blip r:embed="rId3" cstate="print"/>
          <a:srcRect/>
          <a:stretch>
            <a:fillRect/>
          </a:stretch>
        </p:blipFill>
        <p:spPr bwMode="auto">
          <a:xfrm>
            <a:off x="0" y="0"/>
            <a:ext cx="1475656" cy="6858000"/>
          </a:xfrm>
          <a:prstGeom prst="rect">
            <a:avLst/>
          </a:prstGeom>
          <a:noFill/>
        </p:spPr>
      </p:pic>
      <p:sp>
        <p:nvSpPr>
          <p:cNvPr id="2" name="Заголовок 1"/>
          <p:cNvSpPr>
            <a:spLocks noGrp="1"/>
          </p:cNvSpPr>
          <p:nvPr>
            <p:ph type="title"/>
          </p:nvPr>
        </p:nvSpPr>
        <p:spPr>
          <a:xfrm>
            <a:off x="467544" y="188640"/>
            <a:ext cx="8229600" cy="188640"/>
          </a:xfrm>
        </p:spPr>
        <p:txBody>
          <a:bodyPr>
            <a:normAutofit fontScale="90000"/>
          </a:bodyPr>
          <a:lstStyle/>
          <a:p>
            <a:endParaRPr lang="ru-RU" dirty="0"/>
          </a:p>
        </p:txBody>
      </p:sp>
      <p:sp>
        <p:nvSpPr>
          <p:cNvPr id="3" name="Содержимое 2"/>
          <p:cNvSpPr>
            <a:spLocks noGrp="1"/>
          </p:cNvSpPr>
          <p:nvPr>
            <p:ph idx="1"/>
          </p:nvPr>
        </p:nvSpPr>
        <p:spPr>
          <a:xfrm>
            <a:off x="1403648" y="188640"/>
            <a:ext cx="7560840" cy="6336704"/>
          </a:xfrm>
        </p:spPr>
        <p:txBody>
          <a:bodyPr>
            <a:normAutofit/>
          </a:bodyPr>
          <a:lstStyle/>
          <a:p>
            <a:pPr>
              <a:buNone/>
            </a:pPr>
            <a:r>
              <a:rPr lang="ru-RU" sz="2200" b="1" dirty="0" smtClean="0"/>
              <a:t>Основной этап</a:t>
            </a:r>
          </a:p>
          <a:p>
            <a:pPr>
              <a:buNone/>
            </a:pPr>
            <a:endParaRPr lang="ru-RU" sz="2200" dirty="0" smtClean="0"/>
          </a:p>
          <a:p>
            <a:pPr>
              <a:buNone/>
            </a:pPr>
            <a:endParaRPr lang="ru-RU" sz="2200" dirty="0" smtClean="0"/>
          </a:p>
          <a:p>
            <a:pPr>
              <a:buNone/>
            </a:pPr>
            <a:endParaRPr lang="ru-RU" sz="2200" dirty="0"/>
          </a:p>
        </p:txBody>
      </p:sp>
      <p:graphicFrame>
        <p:nvGraphicFramePr>
          <p:cNvPr id="5" name="Таблица 4"/>
          <p:cNvGraphicFramePr>
            <a:graphicFrameLocks noGrp="1"/>
          </p:cNvGraphicFramePr>
          <p:nvPr>
            <p:extLst>
              <p:ext uri="{D42A27DB-BD31-4B8C-83A1-F6EECF244321}">
                <p14:modId xmlns:p14="http://schemas.microsoft.com/office/powerpoint/2010/main" val="1702971069"/>
              </p:ext>
            </p:extLst>
          </p:nvPr>
        </p:nvGraphicFramePr>
        <p:xfrm>
          <a:off x="1547664" y="548680"/>
          <a:ext cx="7368480" cy="5824727"/>
        </p:xfrm>
        <a:graphic>
          <a:graphicData uri="http://schemas.openxmlformats.org/drawingml/2006/table">
            <a:tbl>
              <a:tblPr firstRow="1" bandRow="1">
                <a:tableStyleId>{68D230F3-CF80-4859-8CE7-A43EE81993B5}</a:tableStyleId>
              </a:tblPr>
              <a:tblGrid>
                <a:gridCol w="3696072">
                  <a:extLst>
                    <a:ext uri="{9D8B030D-6E8A-4147-A177-3AD203B41FA5}">
                      <a16:colId xmlns:a16="http://schemas.microsoft.com/office/drawing/2014/main" val="20000"/>
                    </a:ext>
                  </a:extLst>
                </a:gridCol>
                <a:gridCol w="3672408">
                  <a:extLst>
                    <a:ext uri="{9D8B030D-6E8A-4147-A177-3AD203B41FA5}">
                      <a16:colId xmlns:a16="http://schemas.microsoft.com/office/drawing/2014/main" val="20001"/>
                    </a:ext>
                  </a:extLst>
                </a:gridCol>
              </a:tblGrid>
              <a:tr h="576064">
                <a:tc>
                  <a:txBody>
                    <a:bodyPr/>
                    <a:lstStyle/>
                    <a:p>
                      <a:r>
                        <a:rPr lang="ru-RU" dirty="0" smtClean="0"/>
                        <a:t>Мероприятия с детьми</a:t>
                      </a:r>
                      <a:endParaRPr lang="ru-RU" dirty="0"/>
                    </a:p>
                  </a:txBody>
                  <a:tcPr/>
                </a:tc>
                <a:tc>
                  <a:txBody>
                    <a:bodyPr/>
                    <a:lstStyle/>
                    <a:p>
                      <a:r>
                        <a:rPr lang="ru-RU" dirty="0" smtClean="0"/>
                        <a:t>Мероприятия совместно с родителями</a:t>
                      </a:r>
                      <a:endParaRPr lang="ru-RU" dirty="0"/>
                    </a:p>
                  </a:txBody>
                  <a:tcPr/>
                </a:tc>
                <a:extLst>
                  <a:ext uri="{0D108BD9-81ED-4DB2-BD59-A6C34878D82A}">
                    <a16:rowId xmlns:a16="http://schemas.microsoft.com/office/drawing/2014/main" val="10000"/>
                  </a:ext>
                </a:extLst>
              </a:tr>
              <a:tr h="5184647">
                <a:tc>
                  <a:txBody>
                    <a:bodyPr/>
                    <a:lstStyle/>
                    <a:p>
                      <a:r>
                        <a:rPr lang="ru-RU" sz="2200" dirty="0" smtClean="0"/>
                        <a:t>1.Просмотр презентации «Деревья нашего края».</a:t>
                      </a:r>
                    </a:p>
                    <a:p>
                      <a:r>
                        <a:rPr lang="ru-RU" sz="2200" dirty="0" smtClean="0"/>
                        <a:t>2.Практическое занятие «</a:t>
                      </a:r>
                      <a:r>
                        <a:rPr lang="ru-RU" sz="2200" dirty="0" err="1" smtClean="0"/>
                        <a:t>Лесовичок</a:t>
                      </a:r>
                      <a:r>
                        <a:rPr lang="ru-RU" sz="2200" dirty="0" smtClean="0"/>
                        <a:t> в</a:t>
                      </a:r>
                      <a:r>
                        <a:rPr lang="ru-RU" sz="2200" baseline="0" dirty="0" smtClean="0"/>
                        <a:t> гостях у ребят».</a:t>
                      </a:r>
                    </a:p>
                    <a:p>
                      <a:r>
                        <a:rPr lang="ru-RU" sz="2200" baseline="0" dirty="0" smtClean="0"/>
                        <a:t>3.</a:t>
                      </a:r>
                      <a:r>
                        <a:rPr lang="ru-RU" sz="2200" kern="1200" dirty="0" smtClean="0"/>
                        <a:t> Экспериментирование «Виды бумаги и картона»  -</a:t>
                      </a:r>
                      <a:r>
                        <a:rPr lang="ru-RU" sz="2200" kern="1200" baseline="0" dirty="0" smtClean="0"/>
                        <a:t> создание альбома</a:t>
                      </a:r>
                      <a:r>
                        <a:rPr lang="ru-RU" sz="2200" kern="1200" dirty="0" smtClean="0"/>
                        <a:t>.</a:t>
                      </a:r>
                    </a:p>
                    <a:p>
                      <a:pPr lvl="0"/>
                      <a:r>
                        <a:rPr lang="ru-RU" sz="2200" kern="1200" dirty="0" smtClean="0"/>
                        <a:t>4. Просмотр презентации «Бумажные деревья или с чего всё начиналось»;</a:t>
                      </a:r>
                      <a:r>
                        <a:rPr lang="ru-RU" sz="2200" kern="1200" baseline="0" dirty="0" smtClean="0"/>
                        <a:t> </a:t>
                      </a:r>
                      <a:r>
                        <a:rPr lang="ru-RU" sz="2200" kern="1200" dirty="0" smtClean="0"/>
                        <a:t>«На целлюлозном заводе».</a:t>
                      </a:r>
                    </a:p>
                  </a:txBody>
                  <a:tcPr/>
                </a:tc>
                <a:tc>
                  <a:txBody>
                    <a:bodyPr/>
                    <a:lstStyle/>
                    <a:p>
                      <a:r>
                        <a:rPr lang="ru-RU" sz="2200" dirty="0" smtClean="0"/>
                        <a:t>1.Анкетирование родителей на тему: «Что Вы знаете о вторичном использовании</a:t>
                      </a:r>
                      <a:r>
                        <a:rPr lang="ru-RU" sz="2200" baseline="0" dirty="0" smtClean="0"/>
                        <a:t> бумажного сырья».</a:t>
                      </a:r>
                    </a:p>
                    <a:p>
                      <a:r>
                        <a:rPr lang="ru-RU" sz="2200" baseline="0" dirty="0" smtClean="0"/>
                        <a:t>2.Консультация «История появления бумаги».</a:t>
                      </a:r>
                    </a:p>
                    <a:p>
                      <a:r>
                        <a:rPr lang="ru-RU" sz="2200" baseline="0" dirty="0" smtClean="0"/>
                        <a:t>3. Выставка работ «Вторая жизнь бумаги», участие конкурсных работ в Международных конкурсах.</a:t>
                      </a:r>
                    </a:p>
                    <a:p>
                      <a:endParaRPr lang="ru-RU" dirty="0"/>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29698"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1619672" cy="6858000"/>
          </a:xfrm>
          <a:prstGeom prst="rect">
            <a:avLst/>
          </a:prstGeom>
          <a:noFill/>
        </p:spPr>
      </p:pic>
      <p:sp>
        <p:nvSpPr>
          <p:cNvPr id="2" name="Заголовок 1"/>
          <p:cNvSpPr>
            <a:spLocks noGrp="1"/>
          </p:cNvSpPr>
          <p:nvPr>
            <p:ph type="title"/>
          </p:nvPr>
        </p:nvSpPr>
        <p:spPr>
          <a:xfrm>
            <a:off x="457200" y="0"/>
            <a:ext cx="8229600" cy="188640"/>
          </a:xfrm>
        </p:spPr>
        <p:txBody>
          <a:bodyPr>
            <a:normAutofit fontScale="90000"/>
          </a:bodyPr>
          <a:lstStyle/>
          <a:p>
            <a:endParaRPr lang="ru-RU" dirty="0"/>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4083198132"/>
              </p:ext>
            </p:extLst>
          </p:nvPr>
        </p:nvGraphicFramePr>
        <p:xfrm>
          <a:off x="1692275" y="-307502"/>
          <a:ext cx="7272338" cy="6713591"/>
        </p:xfrm>
        <a:graphic>
          <a:graphicData uri="http://schemas.openxmlformats.org/drawingml/2006/table">
            <a:tbl>
              <a:tblPr firstRow="1" bandRow="1">
                <a:tableStyleId>{68D230F3-CF80-4859-8CE7-A43EE81993B5}</a:tableStyleId>
              </a:tblPr>
              <a:tblGrid>
                <a:gridCol w="3671813">
                  <a:extLst>
                    <a:ext uri="{9D8B030D-6E8A-4147-A177-3AD203B41FA5}">
                      <a16:colId xmlns:a16="http://schemas.microsoft.com/office/drawing/2014/main" val="20000"/>
                    </a:ext>
                  </a:extLst>
                </a:gridCol>
                <a:gridCol w="3600525">
                  <a:extLst>
                    <a:ext uri="{9D8B030D-6E8A-4147-A177-3AD203B41FA5}">
                      <a16:colId xmlns:a16="http://schemas.microsoft.com/office/drawing/2014/main" val="20001"/>
                    </a:ext>
                  </a:extLst>
                </a:gridCol>
              </a:tblGrid>
              <a:tr h="648071">
                <a:tc>
                  <a:txBody>
                    <a:bodyPr/>
                    <a:lstStyle/>
                    <a:p>
                      <a:r>
                        <a:rPr lang="ru-RU" dirty="0" smtClean="0"/>
                        <a:t>Мероприятия с детьми</a:t>
                      </a:r>
                      <a:endParaRPr lang="ru-RU" dirty="0"/>
                    </a:p>
                  </a:txBody>
                  <a:tcPr/>
                </a:tc>
                <a:tc>
                  <a:txBody>
                    <a:bodyPr/>
                    <a:lstStyle/>
                    <a:p>
                      <a:r>
                        <a:rPr lang="ru-RU" dirty="0" smtClean="0"/>
                        <a:t>Мероприятия совместно с родителями</a:t>
                      </a:r>
                      <a:endParaRPr lang="ru-RU" dirty="0"/>
                    </a:p>
                  </a:txBody>
                  <a:tcPr/>
                </a:tc>
                <a:extLst>
                  <a:ext uri="{0D108BD9-81ED-4DB2-BD59-A6C34878D82A}">
                    <a16:rowId xmlns:a16="http://schemas.microsoft.com/office/drawing/2014/main" val="10000"/>
                  </a:ext>
                </a:extLst>
              </a:tr>
              <a:tr h="60655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2200" kern="1200" dirty="0" smtClean="0"/>
                        <a:t>5. Просмотр мультфильмов «</a:t>
                      </a:r>
                      <a:r>
                        <a:rPr lang="ru-RU" sz="2200" kern="1200" dirty="0" err="1" smtClean="0"/>
                        <a:t>Фиксики</a:t>
                      </a:r>
                      <a:r>
                        <a:rPr lang="ru-RU" sz="2200" kern="1200" dirty="0" smtClean="0"/>
                        <a:t>. Бумага», «Почемучка. Как делается бумага».</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2200" kern="1200" dirty="0" smtClean="0"/>
                        <a:t>6.</a:t>
                      </a:r>
                      <a:r>
                        <a:rPr lang="ru-RU" sz="2200" kern="1200" dirty="0" smtClean="0">
                          <a:solidFill>
                            <a:schemeClr val="tx1"/>
                          </a:solidFill>
                          <a:latin typeface="+mn-lt"/>
                          <a:ea typeface="+mn-ea"/>
                          <a:cs typeface="+mn-cs"/>
                        </a:rPr>
                        <a:t>Практическое занятие </a:t>
                      </a:r>
                      <a:r>
                        <a:rPr lang="ru-RU" sz="2200" i="1" kern="1200" dirty="0" smtClean="0">
                          <a:solidFill>
                            <a:schemeClr val="tx1"/>
                          </a:solidFill>
                          <a:latin typeface="+mn-lt"/>
                          <a:ea typeface="+mn-ea"/>
                          <a:cs typeface="+mn-cs"/>
                        </a:rPr>
                        <a:t>«</a:t>
                      </a:r>
                      <a:r>
                        <a:rPr lang="ru-RU" sz="2200" i="0" kern="1200" dirty="0" smtClean="0">
                          <a:solidFill>
                            <a:schemeClr val="tx1"/>
                          </a:solidFill>
                          <a:latin typeface="+mn-lt"/>
                          <a:ea typeface="+mn-ea"/>
                          <a:cs typeface="+mn-cs"/>
                        </a:rPr>
                        <a:t>Изготовление бумаги в условиях детского сада»</a:t>
                      </a:r>
                      <a:r>
                        <a:rPr lang="ru-RU" sz="2200" i="0" kern="1200" baseline="0" dirty="0" smtClean="0">
                          <a:solidFill>
                            <a:schemeClr val="tx1"/>
                          </a:solidFill>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2200" i="0" kern="1200" baseline="0" dirty="0" smtClean="0">
                          <a:solidFill>
                            <a:schemeClr val="tx1"/>
                          </a:solidFill>
                          <a:latin typeface="+mn-lt"/>
                          <a:ea typeface="+mn-ea"/>
                          <a:cs typeface="+mn-cs"/>
                        </a:rPr>
                        <a:t>7.Участие в конкурсах </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2200" i="0" kern="1200" baseline="0" dirty="0" smtClean="0">
                          <a:solidFill>
                            <a:schemeClr val="tx1"/>
                          </a:solidFill>
                          <a:latin typeface="+mn-lt"/>
                          <a:ea typeface="+mn-ea"/>
                          <a:cs typeface="+mn-cs"/>
                        </a:rPr>
                        <a:t>Международных, Российских (поделки, аппликации детей, созданные на занятиях по ручному труду из газет и бросовой бумаги ).</a:t>
                      </a:r>
                    </a:p>
                    <a:p>
                      <a:pPr marL="0" marR="0" lvl="0" indent="0" algn="l" defTabSz="914400" rtl="0" eaLnBrk="1" fontAlgn="auto" latinLnBrk="0" hangingPunct="1">
                        <a:lnSpc>
                          <a:spcPct val="100000"/>
                        </a:lnSpc>
                        <a:spcBef>
                          <a:spcPts val="0"/>
                        </a:spcBef>
                        <a:spcAft>
                          <a:spcPts val="0"/>
                        </a:spcAft>
                        <a:buClrTx/>
                        <a:buSzTx/>
                        <a:buFontTx/>
                        <a:buNone/>
                        <a:tabLst/>
                        <a:defRPr/>
                      </a:pPr>
                      <a:r>
                        <a:rPr lang="ru-RU" sz="2200" i="0" kern="1200" baseline="0" dirty="0" smtClean="0">
                          <a:solidFill>
                            <a:schemeClr val="tx1"/>
                          </a:solidFill>
                          <a:latin typeface="+mn-lt"/>
                          <a:ea typeface="+mn-ea"/>
                          <a:cs typeface="+mn-cs"/>
                        </a:rPr>
                        <a:t>8. </a:t>
                      </a:r>
                      <a:r>
                        <a:rPr lang="ru-RU" sz="2200" kern="1200" dirty="0" smtClean="0">
                          <a:solidFill>
                            <a:schemeClr val="tx1"/>
                          </a:solidFill>
                          <a:latin typeface="+mn-lt"/>
                          <a:ea typeface="+mn-ea"/>
                          <a:cs typeface="+mn-cs"/>
                        </a:rPr>
                        <a:t>Сбор макулатуры в группе</a:t>
                      </a:r>
                      <a:r>
                        <a:rPr lang="ru-RU" sz="2200" kern="1200" baseline="0" dirty="0" smtClean="0">
                          <a:solidFill>
                            <a:schemeClr val="tx1"/>
                          </a:solidFill>
                          <a:latin typeface="+mn-lt"/>
                          <a:ea typeface="+mn-ea"/>
                          <a:cs typeface="+mn-cs"/>
                        </a:rPr>
                        <a:t>.</a:t>
                      </a:r>
                      <a:endParaRPr lang="ru-RU" sz="2200" dirty="0" smtClean="0"/>
                    </a:p>
                    <a:p>
                      <a:pPr lvl="0"/>
                      <a:endParaRPr lang="ru-RU" sz="1800" kern="12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200" baseline="0" dirty="0" smtClean="0"/>
                        <a:t>4.Брошюра для родителей «Что можете сделать лично Вы для сокращения выброса отходов и потребления бумаги?</a:t>
                      </a:r>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1026"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3923928" cy="6858000"/>
          </a:xfrm>
          <a:prstGeom prst="rect">
            <a:avLst/>
          </a:prstGeom>
          <a:noFill/>
        </p:spPr>
      </p:pic>
      <p:sp>
        <p:nvSpPr>
          <p:cNvPr id="2" name="Заголовок 1"/>
          <p:cNvSpPr>
            <a:spLocks noGrp="1"/>
          </p:cNvSpPr>
          <p:nvPr>
            <p:ph type="title"/>
          </p:nvPr>
        </p:nvSpPr>
        <p:spPr>
          <a:xfrm>
            <a:off x="457200" y="0"/>
            <a:ext cx="8229600" cy="260648"/>
          </a:xfrm>
        </p:spPr>
        <p:txBody>
          <a:bodyPr>
            <a:normAutofit fontScale="90000"/>
          </a:bodyPr>
          <a:lstStyle/>
          <a:p>
            <a:endParaRPr lang="ru-RU" dirty="0"/>
          </a:p>
        </p:txBody>
      </p:sp>
      <p:sp>
        <p:nvSpPr>
          <p:cNvPr id="3" name="Содержимое 2"/>
          <p:cNvSpPr>
            <a:spLocks noGrp="1"/>
          </p:cNvSpPr>
          <p:nvPr>
            <p:ph idx="1"/>
          </p:nvPr>
        </p:nvSpPr>
        <p:spPr>
          <a:xfrm>
            <a:off x="3923928" y="476672"/>
            <a:ext cx="4762872" cy="6381328"/>
          </a:xfrm>
        </p:spPr>
        <p:txBody>
          <a:bodyPr>
            <a:normAutofit fontScale="92500" lnSpcReduction="10000"/>
          </a:bodyPr>
          <a:lstStyle/>
          <a:p>
            <a:pPr>
              <a:buNone/>
            </a:pPr>
            <a:r>
              <a:rPr lang="ru-RU" sz="2200" b="1" dirty="0" smtClean="0"/>
              <a:t>Результат:</a:t>
            </a:r>
          </a:p>
          <a:p>
            <a:pPr lvl="0"/>
            <a:r>
              <a:rPr lang="ru-RU" sz="2400" dirty="0" smtClean="0"/>
              <a:t>наличие знаний у детей о лесе, как взаимосвязанной системе живых организмов;</a:t>
            </a:r>
          </a:p>
          <a:p>
            <a:pPr lvl="0"/>
            <a:r>
              <a:rPr lang="ru-RU" sz="2400" dirty="0" smtClean="0"/>
              <a:t>расширение представлений дошкольников о значимости и влияния леса в природе и жизни человека;</a:t>
            </a:r>
          </a:p>
          <a:p>
            <a:pPr lvl="0"/>
            <a:r>
              <a:rPr lang="ru-RU" sz="2400" dirty="0" smtClean="0"/>
              <a:t>возникновение стойкого интереса к экономии бумаги и картона, сбору и переработке макулатуры;</a:t>
            </a:r>
          </a:p>
          <a:p>
            <a:pPr lvl="0"/>
            <a:r>
              <a:rPr lang="ru-RU" sz="2400" dirty="0" smtClean="0"/>
              <a:t>активизация познавательной и исследовательской деятельности детей и родителей;</a:t>
            </a:r>
          </a:p>
          <a:p>
            <a:pPr lvl="0"/>
            <a:r>
              <a:rPr lang="ru-RU" sz="2400" dirty="0" smtClean="0"/>
              <a:t>взаимодействие родителей и детей в творческой экспериментальной деятельности и в процессе сбора макулатуры.</a:t>
            </a:r>
          </a:p>
          <a:p>
            <a:pPr>
              <a:buNone/>
            </a:pPr>
            <a:r>
              <a:rPr lang="ru-RU" sz="2400" dirty="0" smtClean="0"/>
              <a:t> </a:t>
            </a:r>
          </a:p>
          <a:p>
            <a:pPr>
              <a:buFont typeface="Wingdings" pitchFamily="2" charset="2"/>
              <a:buChar char="ü"/>
            </a:pPr>
            <a:endParaRPr lang="ru-RU" sz="2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4099" name="Picture 3" descr="D:\D\мама\схемы цветов\Ohrana_prirody_11_13092755.jpg"/>
          <p:cNvPicPr>
            <a:picLocks noChangeAspect="1" noChangeArrowheads="1"/>
          </p:cNvPicPr>
          <p:nvPr/>
        </p:nvPicPr>
        <p:blipFill>
          <a:blip r:embed="rId2" cstate="print"/>
          <a:srcRect/>
          <a:stretch>
            <a:fillRect/>
          </a:stretch>
        </p:blipFill>
        <p:spPr bwMode="auto">
          <a:xfrm>
            <a:off x="7740352" y="0"/>
            <a:ext cx="1403648" cy="6858000"/>
          </a:xfrm>
          <a:prstGeom prst="rect">
            <a:avLst/>
          </a:prstGeom>
          <a:noFill/>
        </p:spPr>
      </p:pic>
      <p:pic>
        <p:nvPicPr>
          <p:cNvPr id="4098"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1403648" cy="6858000"/>
          </a:xfrm>
          <a:prstGeom prst="rect">
            <a:avLst/>
          </a:prstGeom>
          <a:noFill/>
        </p:spPr>
      </p:pic>
      <p:sp>
        <p:nvSpPr>
          <p:cNvPr id="2" name="Заголовок 1"/>
          <p:cNvSpPr>
            <a:spLocks noGrp="1"/>
          </p:cNvSpPr>
          <p:nvPr>
            <p:ph type="title"/>
          </p:nvPr>
        </p:nvSpPr>
        <p:spPr/>
        <p:txBody>
          <a:bodyPr>
            <a:normAutofit fontScale="90000"/>
          </a:bodyPr>
          <a:lstStyle/>
          <a:p>
            <a:r>
              <a:rPr lang="ru-RU" sz="3100" dirty="0" smtClean="0"/>
              <a:t>Что можете сделать лично вы для сокращения выброса отходов и потребления бумаги?</a:t>
            </a:r>
            <a:r>
              <a:rPr lang="ru-RU" dirty="0" smtClean="0"/>
              <a:t/>
            </a:r>
            <a:br>
              <a:rPr lang="ru-RU" dirty="0" smtClean="0"/>
            </a:br>
            <a:endParaRPr lang="ru-RU" dirty="0"/>
          </a:p>
        </p:txBody>
      </p:sp>
      <p:sp>
        <p:nvSpPr>
          <p:cNvPr id="3" name="Содержимое 2"/>
          <p:cNvSpPr>
            <a:spLocks noGrp="1"/>
          </p:cNvSpPr>
          <p:nvPr>
            <p:ph idx="1"/>
          </p:nvPr>
        </p:nvSpPr>
        <p:spPr>
          <a:xfrm>
            <a:off x="1403648" y="980728"/>
            <a:ext cx="6264696" cy="5616624"/>
          </a:xfrm>
        </p:spPr>
        <p:txBody>
          <a:bodyPr>
            <a:noAutofit/>
          </a:bodyPr>
          <a:lstStyle/>
          <a:p>
            <a:pPr>
              <a:buFont typeface="Wingdings" pitchFamily="2" charset="2"/>
              <a:buChar char="v"/>
            </a:pPr>
            <a:r>
              <a:rPr lang="ru-RU" sz="2200" dirty="0" smtClean="0"/>
              <a:t>Утилизировать все ваши бумажные отходы.</a:t>
            </a:r>
          </a:p>
          <a:p>
            <a:pPr>
              <a:buFont typeface="Wingdings" pitchFamily="2" charset="2"/>
              <a:buChar char="v"/>
            </a:pPr>
            <a:r>
              <a:rPr lang="ru-RU" sz="2200" dirty="0" smtClean="0"/>
              <a:t>Будьте сознательным потребителем и покупайте продукцию, в которой 100% отходов переработаны. Купите переработанные бумажные материалы или те, которые получились из устойчиво воспроизводимых лесов.</a:t>
            </a:r>
          </a:p>
          <a:p>
            <a:pPr>
              <a:buFont typeface="Wingdings" pitchFamily="2" charset="2"/>
              <a:buChar char="v"/>
            </a:pPr>
            <a:r>
              <a:rPr lang="ru-RU" sz="2200" dirty="0" smtClean="0"/>
              <a:t>В офисе, используя бумагу только с одной стороны, не выбрасывайте, а сохраняйте ее. Это небольшое усилие снижает расход бумаги на 50%.</a:t>
            </a:r>
          </a:p>
          <a:p>
            <a:pPr>
              <a:buFont typeface="Wingdings" pitchFamily="2" charset="2"/>
              <a:buChar char="v"/>
            </a:pPr>
            <a:r>
              <a:rPr lang="ru-RU" sz="2200" dirty="0" smtClean="0"/>
              <a:t>Если у вас уже есть отсканированная копия файла, не печатайте его больше, если на самом деле этого не требуется.</a:t>
            </a:r>
          </a:p>
          <a:p>
            <a:pPr>
              <a:buFont typeface="Wingdings" pitchFamily="2" charset="2"/>
              <a:buChar char="v"/>
            </a:pPr>
            <a:r>
              <a:rPr lang="ru-RU" sz="2200" dirty="0" smtClean="0"/>
              <a:t>Используйте электронные носители вместо бумаги при общении с клиентами.</a:t>
            </a:r>
            <a:endParaRPr lang="ru-RU"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5124" name="Picture 4" descr="D:\D\мама\схемы цветов\Ohrana_prirody_11_13092755.jpg"/>
          <p:cNvPicPr>
            <a:picLocks noChangeAspect="1" noChangeArrowheads="1"/>
          </p:cNvPicPr>
          <p:nvPr/>
        </p:nvPicPr>
        <p:blipFill>
          <a:blip r:embed="rId2" cstate="print"/>
          <a:srcRect/>
          <a:stretch>
            <a:fillRect/>
          </a:stretch>
        </p:blipFill>
        <p:spPr bwMode="auto">
          <a:xfrm>
            <a:off x="7668344" y="0"/>
            <a:ext cx="1475656" cy="6858000"/>
          </a:xfrm>
          <a:prstGeom prst="rect">
            <a:avLst/>
          </a:prstGeom>
          <a:noFill/>
        </p:spPr>
      </p:pic>
      <p:pic>
        <p:nvPicPr>
          <p:cNvPr id="5123" name="Picture 3" descr="D:\D\мама\схемы цветов\Ohrana_prirody_11_13092755.jpg"/>
          <p:cNvPicPr>
            <a:picLocks noChangeAspect="1" noChangeArrowheads="1"/>
          </p:cNvPicPr>
          <p:nvPr/>
        </p:nvPicPr>
        <p:blipFill>
          <a:blip r:embed="rId2" cstate="print"/>
          <a:srcRect/>
          <a:stretch>
            <a:fillRect/>
          </a:stretch>
        </p:blipFill>
        <p:spPr bwMode="auto">
          <a:xfrm>
            <a:off x="0" y="0"/>
            <a:ext cx="1547664" cy="6858000"/>
          </a:xfrm>
          <a:prstGeom prst="rect">
            <a:avLst/>
          </a:prstGeom>
          <a:noFill/>
        </p:spPr>
      </p:pic>
      <p:sp>
        <p:nvSpPr>
          <p:cNvPr id="2" name="Заголовок 1"/>
          <p:cNvSpPr>
            <a:spLocks noGrp="1"/>
          </p:cNvSpPr>
          <p:nvPr>
            <p:ph type="title"/>
          </p:nvPr>
        </p:nvSpPr>
        <p:spPr>
          <a:xfrm>
            <a:off x="457200" y="274638"/>
            <a:ext cx="8229600" cy="346050"/>
          </a:xfrm>
        </p:spPr>
        <p:txBody>
          <a:bodyPr>
            <a:normAutofit fontScale="90000"/>
          </a:bodyPr>
          <a:lstStyle/>
          <a:p>
            <a:endParaRPr lang="ru-RU" dirty="0"/>
          </a:p>
        </p:txBody>
      </p:sp>
      <p:sp>
        <p:nvSpPr>
          <p:cNvPr id="3" name="Содержимое 2"/>
          <p:cNvSpPr>
            <a:spLocks noGrp="1"/>
          </p:cNvSpPr>
          <p:nvPr>
            <p:ph idx="1"/>
          </p:nvPr>
        </p:nvSpPr>
        <p:spPr>
          <a:xfrm>
            <a:off x="1475656" y="764704"/>
            <a:ext cx="6192688" cy="5832648"/>
          </a:xfrm>
        </p:spPr>
        <p:txBody>
          <a:bodyPr>
            <a:normAutofit fontScale="92500" lnSpcReduction="20000"/>
          </a:bodyPr>
          <a:lstStyle/>
          <a:p>
            <a:pPr>
              <a:buFont typeface="Wingdings" pitchFamily="2" charset="2"/>
              <a:buChar char="v"/>
            </a:pPr>
            <a:r>
              <a:rPr lang="ru-RU" sz="2400" dirty="0" smtClean="0"/>
              <a:t>Сокращайте использование бумажных стаканчиков и одноразовых бумажных тарелок, используйте в офисной кухне многоразовую посуду.</a:t>
            </a:r>
          </a:p>
          <a:p>
            <a:pPr>
              <a:buFont typeface="Wingdings" pitchFamily="2" charset="2"/>
              <a:buChar char="v"/>
            </a:pPr>
            <a:r>
              <a:rPr lang="ru-RU" sz="2400" dirty="0" smtClean="0"/>
              <a:t>Агитируйте коллег и друзей, чтобы они отправляли свою бумагу на переработку.</a:t>
            </a:r>
          </a:p>
          <a:p>
            <a:pPr>
              <a:buFont typeface="Wingdings" pitchFamily="2" charset="2"/>
              <a:buChar char="v"/>
            </a:pPr>
            <a:r>
              <a:rPr lang="ru-RU" sz="2400" dirty="0" smtClean="0"/>
              <a:t>Используйте бумажные материалы, сделанные без хлора.</a:t>
            </a:r>
          </a:p>
          <a:p>
            <a:pPr>
              <a:buFont typeface="Wingdings" pitchFamily="2" charset="2"/>
              <a:buChar char="v"/>
            </a:pPr>
            <a:r>
              <a:rPr lang="ru-RU" sz="2400" dirty="0" smtClean="0"/>
              <a:t>Отдавайте предпочтение продуктам, которые были упакованы на предприятиях, работающих по «экологической» методе.</a:t>
            </a:r>
          </a:p>
          <a:p>
            <a:pPr>
              <a:buFont typeface="Wingdings" pitchFamily="2" charset="2"/>
              <a:buChar char="v"/>
            </a:pPr>
            <a:r>
              <a:rPr lang="ru-RU" sz="2400" dirty="0" smtClean="0"/>
              <a:t>Воспользуйтесь новейшими технологиями, такими, как ноутбуки, компьютеры и смартфоны, чтобы сохранять на них ваши файлы и заметки.</a:t>
            </a:r>
          </a:p>
          <a:p>
            <a:pPr>
              <a:buFont typeface="Wingdings" pitchFamily="2" charset="2"/>
              <a:buChar char="v"/>
            </a:pPr>
            <a:r>
              <a:rPr lang="ru-RU" sz="2400" dirty="0" smtClean="0"/>
              <a:t>Даже небольшой потребительский вклад такого рода может внести лепту в общее дело сохранения окружающей среды.</a:t>
            </a:r>
          </a:p>
          <a:p>
            <a:pPr>
              <a:buNone/>
            </a:pPr>
            <a:endParaRPr lang="ru-RU"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alpha val="14000"/>
          </a:schemeClr>
        </a:solidFill>
        <a:effectLst/>
      </p:bgPr>
    </p:bg>
    <p:spTree>
      <p:nvGrpSpPr>
        <p:cNvPr id="1" name=""/>
        <p:cNvGrpSpPr/>
        <p:nvPr/>
      </p:nvGrpSpPr>
      <p:grpSpPr>
        <a:xfrm>
          <a:off x="0" y="0"/>
          <a:ext cx="0" cy="0"/>
          <a:chOff x="0" y="0"/>
          <a:chExt cx="0" cy="0"/>
        </a:xfrm>
      </p:grpSpPr>
      <p:pic>
        <p:nvPicPr>
          <p:cNvPr id="1026" name="Picture 2" descr="D:\D\мама\схемы цветов\Ohrana_prirody_11_13092755.jpg"/>
          <p:cNvPicPr>
            <a:picLocks noChangeAspect="1" noChangeArrowheads="1"/>
          </p:cNvPicPr>
          <p:nvPr/>
        </p:nvPicPr>
        <p:blipFill>
          <a:blip r:embed="rId2" cstate="print"/>
          <a:srcRect/>
          <a:stretch>
            <a:fillRect/>
          </a:stretch>
        </p:blipFill>
        <p:spPr bwMode="auto">
          <a:xfrm>
            <a:off x="0" y="0"/>
            <a:ext cx="1619672" cy="6858000"/>
          </a:xfrm>
          <a:prstGeom prst="rect">
            <a:avLst/>
          </a:prstGeom>
          <a:noFill/>
        </p:spPr>
      </p:pic>
      <p:pic>
        <p:nvPicPr>
          <p:cNvPr id="1027" name="Picture 3" descr="D:\D\мама\схемы цветов\Ohrana_prirody_11_13092755.jpg"/>
          <p:cNvPicPr>
            <a:picLocks noChangeAspect="1" noChangeArrowheads="1"/>
          </p:cNvPicPr>
          <p:nvPr/>
        </p:nvPicPr>
        <p:blipFill>
          <a:blip r:embed="rId2" cstate="print"/>
          <a:srcRect/>
          <a:stretch>
            <a:fillRect/>
          </a:stretch>
        </p:blipFill>
        <p:spPr bwMode="auto">
          <a:xfrm>
            <a:off x="7596336" y="0"/>
            <a:ext cx="1547664" cy="6858000"/>
          </a:xfrm>
          <a:prstGeom prst="rect">
            <a:avLst/>
          </a:prstGeom>
          <a:noFill/>
        </p:spPr>
      </p:pic>
      <p:sp>
        <p:nvSpPr>
          <p:cNvPr id="2" name="Заголовок 1"/>
          <p:cNvSpPr>
            <a:spLocks noGrp="1"/>
          </p:cNvSpPr>
          <p:nvPr>
            <p:ph type="title"/>
          </p:nvPr>
        </p:nvSpPr>
        <p:spPr>
          <a:xfrm>
            <a:off x="457200" y="0"/>
            <a:ext cx="8229600" cy="620688"/>
          </a:xfrm>
        </p:spPr>
        <p:txBody>
          <a:bodyPr>
            <a:normAutofit/>
          </a:bodyPr>
          <a:lstStyle/>
          <a:p>
            <a:r>
              <a:rPr lang="ru-RU" sz="2800" dirty="0" smtClean="0"/>
              <a:t>Заключение</a:t>
            </a:r>
            <a:endParaRPr lang="ru-RU" sz="2800" dirty="0"/>
          </a:p>
        </p:txBody>
      </p:sp>
      <p:sp>
        <p:nvSpPr>
          <p:cNvPr id="3" name="Содержимое 2"/>
          <p:cNvSpPr>
            <a:spLocks noGrp="1"/>
          </p:cNvSpPr>
          <p:nvPr>
            <p:ph idx="1"/>
          </p:nvPr>
        </p:nvSpPr>
        <p:spPr>
          <a:xfrm>
            <a:off x="1403648" y="548680"/>
            <a:ext cx="6336704" cy="6048672"/>
          </a:xfrm>
        </p:spPr>
        <p:txBody>
          <a:bodyPr>
            <a:normAutofit fontScale="92500" lnSpcReduction="20000"/>
          </a:bodyPr>
          <a:lstStyle/>
          <a:p>
            <a:pPr algn="ctr">
              <a:buNone/>
            </a:pPr>
            <a:r>
              <a:rPr lang="ru-RU" sz="2400" i="1" u="sng" dirty="0" smtClean="0"/>
              <a:t>Лист бумаги.</a:t>
            </a:r>
          </a:p>
          <a:p>
            <a:pPr marL="0" indent="0" algn="ctr">
              <a:spcBef>
                <a:spcPts val="0"/>
              </a:spcBef>
              <a:buNone/>
            </a:pPr>
            <a:r>
              <a:rPr lang="ru-RU" sz="2400" i="1" dirty="0" smtClean="0"/>
              <a:t>Простой бумаги свежий лист!</a:t>
            </a:r>
          </a:p>
          <a:p>
            <a:pPr marL="0" indent="0" algn="ctr">
              <a:spcBef>
                <a:spcPts val="0"/>
              </a:spcBef>
              <a:buNone/>
            </a:pPr>
            <a:r>
              <a:rPr lang="ru-RU" sz="2400" i="1" dirty="0" smtClean="0"/>
              <a:t>Ты бел, как мел. Не смят и чист.</a:t>
            </a:r>
          </a:p>
          <a:p>
            <a:pPr marL="0" indent="0" algn="ctr">
              <a:spcBef>
                <a:spcPts val="0"/>
              </a:spcBef>
              <a:buNone/>
            </a:pPr>
            <a:r>
              <a:rPr lang="ru-RU" sz="2400" i="1" dirty="0" smtClean="0"/>
              <a:t>Твоей поверхности пока</a:t>
            </a:r>
          </a:p>
          <a:p>
            <a:pPr marL="0" indent="0" algn="ctr">
              <a:spcBef>
                <a:spcPts val="0"/>
              </a:spcBef>
              <a:buNone/>
            </a:pPr>
            <a:r>
              <a:rPr lang="ru-RU" sz="2400" i="1" dirty="0" smtClean="0"/>
              <a:t>Ничья не тронула рука.</a:t>
            </a:r>
          </a:p>
          <a:p>
            <a:pPr marL="0" indent="0" algn="ctr">
              <a:spcBef>
                <a:spcPts val="0"/>
              </a:spcBef>
              <a:buNone/>
            </a:pPr>
            <a:r>
              <a:rPr lang="ru-RU" sz="2400" i="1" dirty="0" smtClean="0"/>
              <a:t>Чем станешь ты? Когда, какой</a:t>
            </a:r>
          </a:p>
          <a:p>
            <a:pPr marL="0" indent="0" algn="ctr">
              <a:spcBef>
                <a:spcPts val="0"/>
              </a:spcBef>
              <a:buNone/>
            </a:pPr>
            <a:r>
              <a:rPr lang="ru-RU" sz="2400" i="1" dirty="0" smtClean="0"/>
              <a:t>Исписан будешь ты рукой?</a:t>
            </a:r>
          </a:p>
          <a:p>
            <a:pPr marL="0" indent="0" algn="ctr">
              <a:spcBef>
                <a:spcPts val="0"/>
              </a:spcBef>
              <a:buNone/>
            </a:pPr>
            <a:r>
              <a:rPr lang="ru-RU" sz="2400" i="1" dirty="0" smtClean="0"/>
              <a:t>Кому и что ты принесёшь:</a:t>
            </a:r>
          </a:p>
          <a:p>
            <a:pPr marL="0" indent="0" algn="ctr">
              <a:spcBef>
                <a:spcPts val="0"/>
              </a:spcBef>
              <a:buNone/>
            </a:pPr>
            <a:r>
              <a:rPr lang="ru-RU" sz="2400" i="1" dirty="0" smtClean="0"/>
              <a:t>Любовь? Разлуку? Правду? Ложь?</a:t>
            </a:r>
          </a:p>
          <a:p>
            <a:pPr marL="0" indent="0" algn="ctr">
              <a:spcBef>
                <a:spcPts val="0"/>
              </a:spcBef>
              <a:buNone/>
            </a:pPr>
            <a:r>
              <a:rPr lang="ru-RU" sz="2400" i="1" dirty="0" smtClean="0"/>
              <a:t>Прощеньем ляжешь ты на стол?</a:t>
            </a:r>
          </a:p>
          <a:p>
            <a:pPr marL="0" indent="0" algn="ctr">
              <a:spcBef>
                <a:spcPts val="0"/>
              </a:spcBef>
              <a:buNone/>
            </a:pPr>
            <a:r>
              <a:rPr lang="ru-RU" sz="2400" i="1" dirty="0" smtClean="0"/>
              <a:t>Иль обратишься в протокол?</a:t>
            </a:r>
          </a:p>
          <a:p>
            <a:pPr marL="0" indent="0" algn="ctr">
              <a:spcBef>
                <a:spcPts val="0"/>
              </a:spcBef>
              <a:buNone/>
            </a:pPr>
            <a:r>
              <a:rPr lang="ru-RU" sz="2400" i="1" dirty="0" smtClean="0"/>
              <a:t>Или сомнет тебя поэт,</a:t>
            </a:r>
          </a:p>
          <a:p>
            <a:pPr marL="0" indent="0" algn="ctr">
              <a:spcBef>
                <a:spcPts val="0"/>
              </a:spcBef>
              <a:buNone/>
            </a:pPr>
            <a:r>
              <a:rPr lang="ru-RU" sz="2400" i="1" dirty="0" smtClean="0"/>
              <a:t>Бесплодно встретивший рассвет?</a:t>
            </a:r>
          </a:p>
          <a:p>
            <a:pPr marL="0" indent="0" algn="ctr">
              <a:spcBef>
                <a:spcPts val="0"/>
              </a:spcBef>
              <a:buNone/>
            </a:pPr>
            <a:r>
              <a:rPr lang="ru-RU" sz="2400" i="1" dirty="0" smtClean="0"/>
              <a:t>Нет, ждет тебя удел иной!</a:t>
            </a:r>
          </a:p>
          <a:p>
            <a:pPr marL="0" indent="0" algn="ctr">
              <a:spcBef>
                <a:spcPts val="0"/>
              </a:spcBef>
              <a:buNone/>
            </a:pPr>
            <a:r>
              <a:rPr lang="ru-RU" sz="2400" b="1" i="1" dirty="0" smtClean="0"/>
              <a:t>Однажды карандаш цветной</a:t>
            </a:r>
          </a:p>
          <a:p>
            <a:pPr marL="0" indent="0" algn="ctr">
              <a:spcBef>
                <a:spcPts val="0"/>
              </a:spcBef>
              <a:buNone/>
            </a:pPr>
            <a:r>
              <a:rPr lang="ru-RU" sz="2400" b="1" i="1" dirty="0" smtClean="0"/>
              <a:t>Пройдется по всему листу,</a:t>
            </a:r>
          </a:p>
          <a:p>
            <a:pPr marL="0" indent="0" algn="ctr">
              <a:spcBef>
                <a:spcPts val="0"/>
              </a:spcBef>
              <a:buNone/>
            </a:pPr>
            <a:r>
              <a:rPr lang="ru-RU" sz="2400" b="1" i="1" dirty="0" smtClean="0"/>
              <a:t>Его заполнив пустоту.</a:t>
            </a:r>
          </a:p>
          <a:p>
            <a:pPr marL="0" indent="0" algn="ctr">
              <a:spcBef>
                <a:spcPts val="0"/>
              </a:spcBef>
              <a:buNone/>
            </a:pPr>
            <a:r>
              <a:rPr lang="ru-RU" sz="2400" b="1" i="1" dirty="0" smtClean="0"/>
              <a:t>И синим будет небосвод, </a:t>
            </a:r>
          </a:p>
          <a:p>
            <a:pPr marL="0" indent="0" algn="ctr">
              <a:spcBef>
                <a:spcPts val="0"/>
              </a:spcBef>
              <a:buNone/>
            </a:pPr>
            <a:r>
              <a:rPr lang="ru-RU" sz="2400" b="1" i="1" dirty="0" smtClean="0"/>
              <a:t>И красным будет пароход,</a:t>
            </a:r>
          </a:p>
          <a:p>
            <a:pPr marL="0" indent="0" algn="ctr">
              <a:spcBef>
                <a:spcPts val="0"/>
              </a:spcBef>
              <a:buNone/>
            </a:pPr>
            <a:r>
              <a:rPr lang="ru-RU" sz="2400" b="1" i="1" dirty="0" smtClean="0"/>
              <a:t>И черным будет в небе дым,</a:t>
            </a:r>
          </a:p>
          <a:p>
            <a:pPr marL="0" indent="0" algn="ctr">
              <a:spcBef>
                <a:spcPts val="0"/>
              </a:spcBef>
              <a:buNone/>
            </a:pPr>
            <a:r>
              <a:rPr lang="ru-RU" sz="2400" b="1" i="1" dirty="0" smtClean="0"/>
              <a:t>И солнце будет золотым!</a:t>
            </a:r>
          </a:p>
          <a:p>
            <a:pPr marL="0" indent="0" algn="r">
              <a:spcBef>
                <a:spcPts val="0"/>
              </a:spcBef>
              <a:buNone/>
            </a:pPr>
            <a:r>
              <a:rPr lang="ru-RU" sz="2400" i="1" dirty="0" smtClean="0"/>
              <a:t>С.Михалков.</a:t>
            </a:r>
          </a:p>
          <a:p>
            <a:pPr algn="ctr">
              <a:buNone/>
            </a:pPr>
            <a:endParaRPr lang="ru-RU" sz="2200" i="1" dirty="0" smtClean="0"/>
          </a:p>
          <a:p>
            <a:pPr algn="ctr">
              <a:buNone/>
            </a:pPr>
            <a:endParaRPr lang="ru-RU" sz="2200" i="1" dirty="0"/>
          </a:p>
        </p:txBody>
      </p:sp>
    </p:spTree>
  </p:cSld>
  <p:clrMapOvr>
    <a:masterClrMapping/>
  </p:clrMapOvr>
</p:sld>
</file>

<file path=ppt/theme/theme1.xml><?xml version="1.0" encoding="utf-8"?>
<a:theme xmlns:a="http://schemas.openxmlformats.org/drawingml/2006/main" name="Тема Office">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674</TotalTime>
  <Words>1309</Words>
  <Application>Microsoft Office PowerPoint</Application>
  <PresentationFormat>Экран (4:3)</PresentationFormat>
  <Paragraphs>123</Paragraphs>
  <Slides>17</Slides>
  <Notes>3</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17</vt:i4>
      </vt:variant>
    </vt:vector>
  </HeadingPairs>
  <TitlesOfParts>
    <vt:vector size="21" baseType="lpstr">
      <vt:lpstr>Arial</vt:lpstr>
      <vt:lpstr>Calibri</vt:lpstr>
      <vt:lpstr>Wingdings</vt:lpstr>
      <vt:lpstr>Тема Office</vt:lpstr>
      <vt:lpstr> </vt:lpstr>
      <vt:lpstr>Паспорт проекта.</vt:lpstr>
      <vt:lpstr>Презентация PowerPoint</vt:lpstr>
      <vt:lpstr>Презентация PowerPoint</vt:lpstr>
      <vt:lpstr>Презентация PowerPoint</vt:lpstr>
      <vt:lpstr>Презентация PowerPoint</vt:lpstr>
      <vt:lpstr>Цель проекта: </vt:lpstr>
      <vt:lpstr> Задачи проекта: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Что можете сделать лично вы для сокращения выброса отходов и потребления бумаги? </vt:lpstr>
      <vt:lpstr>Презентация PowerPoint</vt:lpstr>
      <vt:lpstr>Заключение</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0000</dc:creator>
  <cp:lastModifiedBy>Home</cp:lastModifiedBy>
  <cp:revision>77</cp:revision>
  <dcterms:created xsi:type="dcterms:W3CDTF">2019-04-08T14:52:07Z</dcterms:created>
  <dcterms:modified xsi:type="dcterms:W3CDTF">2022-01-24T03:56:19Z</dcterms:modified>
</cp:coreProperties>
</file>