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8" r:id="rId2"/>
    <p:sldId id="289" r:id="rId3"/>
    <p:sldId id="276" r:id="rId4"/>
    <p:sldId id="303" r:id="rId5"/>
    <p:sldId id="304" r:id="rId6"/>
    <p:sldId id="277" r:id="rId7"/>
    <p:sldId id="306" r:id="rId8"/>
    <p:sldId id="305" r:id="rId9"/>
    <p:sldId id="300" r:id="rId10"/>
    <p:sldId id="307" r:id="rId11"/>
    <p:sldId id="301" r:id="rId12"/>
    <p:sldId id="302" r:id="rId13"/>
    <p:sldId id="29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34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4939138-D910-4F46-9C0F-D88D1E8DDE6F}" type="datetimeFigureOut">
              <a:rPr lang="ru-RU" smtClean="0"/>
              <a:pPr/>
              <a:t>вс 13.07.25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9753EAC-A40E-475B-AA54-515A1ED25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http://propowerpoint.ru/wp-content/uploads/2013/01/OrangSlaidMi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http://ruocherv.klasna.com/uploads/editor/450/69311/sitepage_168/images/3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645024"/>
            <a:ext cx="2843561" cy="2780928"/>
          </a:xfrm>
          <a:prstGeom prst="rect">
            <a:avLst/>
          </a:prstGeom>
          <a:noFill/>
        </p:spPr>
      </p:pic>
      <p:sp>
        <p:nvSpPr>
          <p:cNvPr id="10244" name="AutoShape 4" descr="Картинки по запросу фон для презентации светлы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85720" y="214290"/>
            <a:ext cx="8534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026" y="2278392"/>
            <a:ext cx="83924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словия реализации инклюзивной практики в детском саду </a:t>
            </a:r>
          </a:p>
          <a:p>
            <a:pPr algn="ctr"/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1545" y="4382770"/>
            <a:ext cx="46765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учитель-логопед </a:t>
            </a:r>
            <a:r>
              <a:rPr lang="ru-RU" sz="1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Бабкова</a:t>
            </a: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О.С.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79912" y="6093296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Рассказово 2025</a:t>
            </a: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29086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</a:t>
            </a:r>
            <a:endParaRPr kumimoji="0" lang="ru-RU" sz="160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</a:t>
            </a:r>
            <a:r>
              <a:rPr kumimoji="0" lang="ru-RU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етский сад № 6 «Цветик»</a:t>
            </a:r>
            <a:endParaRPr kumimoji="0" lang="ru-RU" sz="160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ewsvo.ru/sites/default/files/styles/vkthumb/public/images/63916fe2276ccd9100e12b279fe75904.jpg?itok=tLDpMy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3438328" cy="368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crr-skazka.narender.org/file/2018/04/05/image0042_900x600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548680"/>
            <a:ext cx="4109728" cy="2739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://dstenistoe.nubex.ru/_data/files.thumb/c/6/c667ade3a138694_1049.174198a0ea_g-midd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501008"/>
            <a:ext cx="3721624" cy="2792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http://psysupport.usite.pro/_nw/0/200503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76672"/>
            <a:ext cx="3970080" cy="1405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571480"/>
            <a:ext cx="82153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Инклюзивное образование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(фр.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inclusif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включающий в себя, лат. include-заключаю, включаю) - процесс развития общего образования, который подразумевает доступность образования для всех, в плане приспособления к различным нуждам всех детей, что обеспечивает доступ к образованию для детей с особыми потребностями.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011" y="3645024"/>
            <a:ext cx="3393895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5496" y="-103021"/>
            <a:ext cx="8861162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Специфика современного инклюзивного дошкольного образования детей с ОВЗ заключается в следующем:</a:t>
            </a:r>
          </a:p>
          <a:p>
            <a:pPr algn="ctr"/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-Индивидуальный подход к выбору методов, форм и средств воспитания и обучения.</a:t>
            </a:r>
          </a:p>
          <a:p>
            <a:pPr lvl="1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-Поддержка самостоятельной активной деятельности дошкольника.</a:t>
            </a:r>
          </a:p>
          <a:p>
            <a:pPr lvl="1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-Активное включение в образовательный процесс всех его соучастников.</a:t>
            </a:r>
          </a:p>
          <a:p>
            <a:pPr lvl="1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-Междисциплинарный подход к разработке и определению средств и методов обучения и воспитания.</a:t>
            </a:r>
          </a:p>
          <a:p>
            <a:pPr lvl="1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-Вариативность в организации процессов воспитания и обучения.</a:t>
            </a:r>
          </a:p>
          <a:p>
            <a:pPr lvl="1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-Партнерское взаимодействие с семьёй</a:t>
            </a:r>
            <a:r>
              <a:rPr lang="ru-RU" sz="2000" dirty="0">
                <a:solidFill>
                  <a:prstClr val="black"/>
                </a:solidFill>
              </a:rPr>
              <a:t>.</a:t>
            </a:r>
          </a:p>
          <a:p>
            <a:pPr lvl="1"/>
            <a:endParaRPr lang="ru-RU" sz="2000" dirty="0">
              <a:solidFill>
                <a:prstClr val="black"/>
              </a:solidFill>
            </a:endParaRPr>
          </a:p>
          <a:p>
            <a:pPr lvl="1"/>
            <a:r>
              <a:rPr lang="ru-RU" sz="2000" dirty="0">
                <a:solidFill>
                  <a:prstClr val="black"/>
                </a:solidFill>
              </a:rPr>
              <a:t>-Динамическое развитие образовательной модели детского сада.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95536" y="260648"/>
            <a:ext cx="850112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 ОВЗ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1.Дети с нарушением слуха (глухие, слабослышащие, позднооглохшие);     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2.Дети с нарушением зрения (слепые, слабовидящие);                                                                                                 3.Дети с нарушением речи (логопаты);                                                                                                                                 4.Дети нарушением опорно-двигательного аппарата;                                                                                                      5.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 умственной отсталостью;                                                                                                                                          6.Дети с  задержкой психического развития;                                                                                                                      7.Дети с нарушением поведения и общения;                                                                                                                                 8.Дети с так называемыми комплексными нарушениями психофизического развития;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9.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 так называемыми сложными дефектами (слепоглухонемые, глухие или слепые дети с умственной отсталостью).</a:t>
            </a:r>
            <a:endParaRPr kumimoji="0" lang="ru-RU" sz="24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949280"/>
            <a:ext cx="80724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2000" b="1" i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классификации, предложенной В.А. Лапшиным и Б.П. </a:t>
            </a:r>
            <a:r>
              <a:rPr kumimoji="0" lang="ru-RU" sz="2000" b="1" i="1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Пузановым</a:t>
            </a:r>
            <a:endParaRPr lang="ru-RU" sz="2000" b="1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95536" y="281556"/>
            <a:ext cx="8429684" cy="47705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ru-RU" sz="32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словия реализации инклюзивной практики в детском саду </a:t>
            </a: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нормативно-правовое обеспечение;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создание развивающей среды; 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программно-методическое обеспечение;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кадровое обеспечение и взаимодействие специалистов различных ведомств;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психолого-педагогическое сопровождение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766719"/>
            <a:ext cx="2174189" cy="20912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95536" y="-56998"/>
            <a:ext cx="8429684" cy="544764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ru-RU" sz="32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словия реализации инклюзивной практики в детском саду </a:t>
            </a: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228600"/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сегодняшний день для инклюзивного образования существуют следующие стартовые условия: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Детские сады 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компенсирующего вида 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дети одной категории, специалисты, специально организованная предметно-развивающая среда.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Детские сады 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комбинированного вида 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дети разных категорий и дети возрастной нормы, специалисты, специально организованная предметно-развивающая среда.</a:t>
            </a:r>
          </a:p>
          <a:p>
            <a:pPr lvl="0" indent="228600"/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Группы 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комбинированного вида 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в общеобразовательных садах.</a:t>
            </a:r>
          </a:p>
          <a:p>
            <a:pPr indent="228600"/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653136"/>
            <a:ext cx="2174189" cy="209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43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0"/>
            <a:ext cx="856895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-1037516"/>
            <a:ext cx="8358246" cy="7340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lvl="0"/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Специфика современного инклюзивного дошкольного образования детей с ОВЗ заключается в следующем:</a:t>
            </a:r>
          </a:p>
          <a:p>
            <a:pPr lvl="1"/>
            <a:r>
              <a:rPr lang="ru-RU" sz="2000" dirty="0"/>
              <a:t>-Индивидуальный подход к выбору методов, форм и средств воспитания и обучения.</a:t>
            </a:r>
          </a:p>
          <a:p>
            <a:pPr lvl="1"/>
            <a:endParaRPr lang="ru-RU" sz="2000" dirty="0"/>
          </a:p>
          <a:p>
            <a:pPr lvl="1"/>
            <a:r>
              <a:rPr lang="ru-RU" sz="2000" dirty="0"/>
              <a:t>-Поддержка самостоятельной активной деятельности дошкольника.</a:t>
            </a:r>
          </a:p>
          <a:p>
            <a:pPr lvl="1"/>
            <a:endParaRPr lang="ru-RU" sz="2000" dirty="0"/>
          </a:p>
          <a:p>
            <a:pPr lvl="1"/>
            <a:r>
              <a:rPr lang="ru-RU" sz="2000" dirty="0"/>
              <a:t>-Активное включение в образовательный процесс всех его соучастников.</a:t>
            </a:r>
          </a:p>
          <a:p>
            <a:pPr lvl="1"/>
            <a:endParaRPr lang="ru-RU" sz="2000" dirty="0"/>
          </a:p>
          <a:p>
            <a:pPr lvl="1"/>
            <a:r>
              <a:rPr lang="ru-RU" sz="2000" dirty="0"/>
              <a:t>-Междисциплинарный подход к разработке и определению средств и методов обучения и воспитания.</a:t>
            </a:r>
          </a:p>
          <a:p>
            <a:pPr lvl="1"/>
            <a:endParaRPr lang="ru-RU" sz="2000" dirty="0"/>
          </a:p>
          <a:p>
            <a:pPr lvl="1"/>
            <a:r>
              <a:rPr lang="ru-RU" sz="2000" dirty="0"/>
              <a:t>-Вариативность в организации процессов воспитания и обучения.</a:t>
            </a:r>
          </a:p>
          <a:p>
            <a:pPr lvl="1"/>
            <a:endParaRPr lang="ru-RU" sz="2000" dirty="0"/>
          </a:p>
          <a:p>
            <a:pPr lvl="1"/>
            <a:r>
              <a:rPr lang="ru-RU" sz="2000" dirty="0"/>
              <a:t>-Партнерское взаимодействие с семьёй.</a:t>
            </a:r>
          </a:p>
          <a:p>
            <a:pPr lvl="1"/>
            <a:endParaRPr lang="ru-RU" sz="2000" dirty="0"/>
          </a:p>
          <a:p>
            <a:pPr lvl="1"/>
            <a:r>
              <a:rPr lang="ru-RU" sz="2000" dirty="0"/>
              <a:t>-Динамическое развитие образовательной модели детского сада.</a:t>
            </a:r>
          </a:p>
          <a:p>
            <a:pPr algn="ctr"/>
            <a:endParaRPr lang="ru-RU" sz="11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624475"/>
            <a:ext cx="8358246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1 этап:</a:t>
            </a:r>
          </a:p>
          <a:p>
            <a:pPr algn="ctr"/>
            <a:endParaRPr lang="ru-RU" sz="11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Первичная встреча с семьей, сбор информации о развитии ребенка, выявление образовательного запроса.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Заключение договора между ДОУ и родителями (согласие на обучение по адаптированной программе).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Установление эмоционального контакта с ребенком. Адаптационные мероприятия.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840" y="4621852"/>
            <a:ext cx="3160955" cy="2079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4948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441188"/>
            <a:ext cx="8358246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2 этап:</a:t>
            </a:r>
          </a:p>
          <a:p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Изучение медицинской карты ребенка, заключения ТПМПК.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Психолого-медико-педагогическая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диагностика.	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Разработка индивидуального образовательного маршрута.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Составление адаптированной ООП ДОУ.</a:t>
            </a:r>
          </a:p>
        </p:txBody>
      </p:sp>
      <p:pic>
        <p:nvPicPr>
          <p:cNvPr id="3" name="Picture 2" descr="http://harmony.cap.ru/userfiles/news/201509/26/news/2015/news20150914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356992"/>
            <a:ext cx="4019600" cy="3014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https://im0-tub-ru.yandex.net/i?id=175530a9135f059900b2efeaca1a4bc7&amp;n=13&amp;exp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21088"/>
            <a:ext cx="1544121" cy="2176735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272" y="4149080"/>
            <a:ext cx="1487605" cy="215413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664598"/>
            <a:ext cx="8175852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b="1" i="1" dirty="0">
                <a:solidFill>
                  <a:srgbClr val="FF0000"/>
                </a:solidFill>
              </a:rPr>
              <a:t>  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этап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endParaRPr lang="ru-RU" sz="1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Создание развивающей предметно – пространственной среды.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Реализация индивидуального образовательного маршрута и адаптированной ООП ДОУ.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Проведение промежуточной диагностики и анализ.</a:t>
            </a:r>
          </a:p>
          <a:p>
            <a:pPr>
              <a:lnSpc>
                <a:spcPct val="150000"/>
              </a:lnSpc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" name="Picture 2" descr="http://ylubka.caduk.ru/images/logos_final_pos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077072"/>
            <a:ext cx="3672406" cy="25706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ds-226.ucoz.ru/_nw/0/37446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3740830" cy="2794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50" name="Picture 6" descr="http://school2apsh.ru/Doc05/11fg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76672"/>
            <a:ext cx="4507260" cy="6007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752" name="Picture 8" descr="https://ds04.infourok.ru/uploads/ex/0dad/00085e94-896020e5/640/img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429000"/>
            <a:ext cx="4091946" cy="3068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683</TotalTime>
  <Words>545</Words>
  <Application>Microsoft Office PowerPoint</Application>
  <PresentationFormat>Экран (4:3)</PresentationFormat>
  <Paragraphs>72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Schoolbook</vt:lpstr>
      <vt:lpstr>Times New Roman</vt:lpstr>
      <vt:lpstr>Wingdings</vt:lpstr>
      <vt:lpstr>Wingdings 2</vt:lpstr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Егор Ерофеев</cp:lastModifiedBy>
  <cp:revision>68</cp:revision>
  <dcterms:created xsi:type="dcterms:W3CDTF">2016-08-22T09:25:29Z</dcterms:created>
  <dcterms:modified xsi:type="dcterms:W3CDTF">2025-07-13T17:42:35Z</dcterms:modified>
</cp:coreProperties>
</file>