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6" r:id="rId10"/>
    <p:sldId id="267" r:id="rId11"/>
    <p:sldId id="270" r:id="rId12"/>
    <p:sldId id="274" r:id="rId13"/>
    <p:sldId id="271" r:id="rId14"/>
    <p:sldId id="272" r:id="rId15"/>
    <p:sldId id="273" r:id="rId16"/>
    <p:sldId id="268" r:id="rId17"/>
    <p:sldId id="280" r:id="rId18"/>
    <p:sldId id="269" r:id="rId19"/>
    <p:sldId id="275" r:id="rId20"/>
    <p:sldId id="276" r:id="rId21"/>
    <p:sldId id="277" r:id="rId22"/>
    <p:sldId id="278" r:id="rId23"/>
    <p:sldId id="279" r:id="rId24"/>
    <p:sldId id="262" r:id="rId25"/>
    <p:sldId id="263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943" autoAdjust="0"/>
    <p:restoredTop sz="94660"/>
  </p:normalViewPr>
  <p:slideViewPr>
    <p:cSldViewPr>
      <p:cViewPr varScale="1">
        <p:scale>
          <a:sx n="103" d="100"/>
          <a:sy n="103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79839-A13D-47EC-8F22-37B2338B5E94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C3F7-0D66-4491-9840-B83626D9916D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79839-A13D-47EC-8F22-37B2338B5E94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C3F7-0D66-4491-9840-B83626D991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79839-A13D-47EC-8F22-37B2338B5E94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40A4C3F7-0D66-4491-9840-B83626D9916D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79839-A13D-47EC-8F22-37B2338B5E94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C3F7-0D66-4491-9840-B83626D991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79839-A13D-47EC-8F22-37B2338B5E94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C3F7-0D66-4491-9840-B83626D991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79839-A13D-47EC-8F22-37B2338B5E94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C3F7-0D66-4491-9840-B83626D991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79839-A13D-47EC-8F22-37B2338B5E94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C3F7-0D66-4491-9840-B83626D991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79839-A13D-47EC-8F22-37B2338B5E94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C3F7-0D66-4491-9840-B83626D991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79839-A13D-47EC-8F22-37B2338B5E94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C3F7-0D66-4491-9840-B83626D991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79839-A13D-47EC-8F22-37B2338B5E94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C3F7-0D66-4491-9840-B83626D991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79839-A13D-47EC-8F22-37B2338B5E94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C3F7-0D66-4491-9840-B83626D991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0479839-A13D-47EC-8F22-37B2338B5E94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0A4C3F7-0D66-4491-9840-B83626D9916D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vc.ru/id1952704/719247-vliyanie-sporta-na-lichnost-cheloveka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vc.ru/id1952704/719247-vliyanie-sporta-na-lichnost-cheloveka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vc.ru/id1952704/719247-vliyanie-sporta-na-lichnost-cheloveka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vc.ru/id1952704/719247-vliyanie-sporta-na-lichnost-cheloveka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Picture background"/>
          <p:cNvSpPr>
            <a:spLocks noGrp="1" noChangeAspect="1" noChangeArrowheads="1"/>
          </p:cNvSpPr>
          <p:nvPr>
            <p:ph type="ctrTitle"/>
          </p:nvPr>
        </p:nvSpPr>
        <p:spPr bwMode="auto">
          <a:xfrm>
            <a:off x="179512" y="764704"/>
            <a:ext cx="8582257" cy="1552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ru-RU" sz="2800" b="0" dirty="0" smtClean="0">
                <a:solidFill>
                  <a:schemeClr val="accent6">
                    <a:lumMod val="50000"/>
                  </a:schemeClr>
                </a:solidFill>
                <a:effectLst/>
                <a:latin typeface="+mn-lt"/>
              </a:rPr>
              <a:t>Могут ли занятия по </a:t>
            </a:r>
            <a:r>
              <a:rPr lang="ru-RU" sz="2800" b="0" dirty="0">
                <a:solidFill>
                  <a:schemeClr val="accent6">
                    <a:lumMod val="50000"/>
                  </a:schemeClr>
                </a:solidFill>
                <a:effectLst/>
                <a:latin typeface="+mn-lt"/>
              </a:rPr>
              <a:t>физической культуре </a:t>
            </a:r>
            <a:r>
              <a:rPr lang="ru-RU" sz="2800" b="0" dirty="0" smtClean="0">
                <a:solidFill>
                  <a:schemeClr val="accent6">
                    <a:lumMod val="50000"/>
                  </a:schemeClr>
                </a:solidFill>
                <a:effectLst/>
                <a:latin typeface="+mn-lt"/>
              </a:rPr>
              <a:t>влиять на развитие</a:t>
            </a:r>
            <a:r>
              <a:rPr lang="ru-RU" sz="2800" b="0" dirty="0">
                <a:solidFill>
                  <a:schemeClr val="accent6">
                    <a:lumMod val="50000"/>
                  </a:schemeClr>
                </a:solidFill>
                <a:effectLst/>
                <a:latin typeface="+mn-lt"/>
              </a:rPr>
              <a:t> функциональной грамотности?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16016" y="5013176"/>
            <a:ext cx="4248472" cy="1584176"/>
          </a:xfrm>
        </p:spPr>
        <p:txBody>
          <a:bodyPr>
            <a:normAutofit fontScale="92500"/>
          </a:bodyPr>
          <a:lstStyle/>
          <a:p>
            <a:pPr algn="r"/>
            <a:r>
              <a:rPr lang="ru-RU" sz="2800" dirty="0" smtClean="0">
                <a:solidFill>
                  <a:schemeClr val="bg1"/>
                </a:solidFill>
              </a:rPr>
              <a:t>Выполнила:</a:t>
            </a:r>
            <a:endParaRPr lang="ru-RU" sz="2800" dirty="0" smtClean="0">
              <a:solidFill>
                <a:schemeClr val="bg1"/>
              </a:solidFill>
            </a:endParaRPr>
          </a:p>
          <a:p>
            <a:pPr algn="r"/>
            <a:r>
              <a:rPr lang="ru-RU" sz="2800" dirty="0" smtClean="0">
                <a:solidFill>
                  <a:schemeClr val="bg1"/>
                </a:solidFill>
              </a:rPr>
              <a:t>учитель </a:t>
            </a:r>
            <a:r>
              <a:rPr lang="ru-RU" sz="2800" dirty="0" smtClean="0">
                <a:solidFill>
                  <a:schemeClr val="bg1"/>
                </a:solidFill>
              </a:rPr>
              <a:t>начальных классов</a:t>
            </a:r>
          </a:p>
          <a:p>
            <a:pPr algn="r"/>
            <a:r>
              <a:rPr lang="ru-RU" dirty="0" smtClean="0">
                <a:solidFill>
                  <a:schemeClr val="bg1"/>
                </a:solidFill>
              </a:rPr>
              <a:t>Королева Е.В</a:t>
            </a: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312645"/>
            <a:ext cx="5469071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0476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В </a:t>
            </a:r>
            <a:r>
              <a:rPr lang="ru-RU" dirty="0">
                <a:solidFill>
                  <a:schemeClr val="bg1"/>
                </a:solidFill>
              </a:rPr>
              <a:t>современном мире, характеризующемся высоким темпом жизни и постоянными стрессами, </a:t>
            </a:r>
            <a:r>
              <a:rPr lang="ru-RU" dirty="0" smtClean="0">
                <a:solidFill>
                  <a:schemeClr val="bg1"/>
                </a:solidFill>
              </a:rPr>
              <a:t>вопросы здорового </a:t>
            </a:r>
            <a:r>
              <a:rPr lang="ru-RU" dirty="0">
                <a:solidFill>
                  <a:schemeClr val="bg1"/>
                </a:solidFill>
              </a:rPr>
              <a:t>образа жизни и физической активности становятся особенно актуальными. </a:t>
            </a:r>
            <a:r>
              <a:rPr lang="ru-RU" dirty="0" smtClean="0">
                <a:solidFill>
                  <a:schemeClr val="bg1"/>
                </a:solidFill>
              </a:rPr>
              <a:t>Занятия </a:t>
            </a:r>
            <a:r>
              <a:rPr lang="ru-RU" dirty="0">
                <a:solidFill>
                  <a:schemeClr val="bg1"/>
                </a:solidFill>
              </a:rPr>
              <a:t>спортом способствуют </a:t>
            </a:r>
            <a:r>
              <a:rPr lang="ru-RU" dirty="0" smtClean="0">
                <a:solidFill>
                  <a:schemeClr val="bg1"/>
                </a:solidFill>
              </a:rPr>
              <a:t>укреплению </a:t>
            </a:r>
            <a:r>
              <a:rPr lang="ru-RU" dirty="0">
                <a:solidFill>
                  <a:schemeClr val="bg1"/>
                </a:solidFill>
              </a:rPr>
              <a:t>физического </a:t>
            </a:r>
            <a:r>
              <a:rPr lang="ru-RU" dirty="0" smtClean="0">
                <a:solidFill>
                  <a:schemeClr val="bg1"/>
                </a:solidFill>
              </a:rPr>
              <a:t>здоровья, положительно </a:t>
            </a:r>
            <a:r>
              <a:rPr lang="ru-RU" dirty="0">
                <a:solidFill>
                  <a:schemeClr val="bg1"/>
                </a:solidFill>
              </a:rPr>
              <a:t>влияют на психоэмоциональное состояние </a:t>
            </a:r>
            <a:r>
              <a:rPr lang="ru-RU" dirty="0" smtClean="0">
                <a:solidFill>
                  <a:schemeClr val="bg1"/>
                </a:solidFill>
              </a:rPr>
              <a:t>человека и являются базой для  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функциональной грамотности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 — способности использовать знания для решения широкого диапазона жизненных задач в различных сферах деятельности, общения и социальных отношений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7156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solidFill>
                  <a:schemeClr val="bg1"/>
                </a:solidFill>
              </a:rPr>
              <a:t>Исследовать и проанализировать комплексное влияние занятий спортом на </a:t>
            </a:r>
            <a:r>
              <a:rPr lang="ru-RU" dirty="0" smtClean="0">
                <a:solidFill>
                  <a:schemeClr val="bg1"/>
                </a:solidFill>
              </a:rPr>
              <a:t>физическое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dirty="0" smtClean="0">
                <a:solidFill>
                  <a:schemeClr val="bg1"/>
                </a:solidFill>
              </a:rPr>
              <a:t>психологическое здоровье </a:t>
            </a:r>
            <a:r>
              <a:rPr lang="ru-RU" dirty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развитие функциональной </a:t>
            </a:r>
            <a:r>
              <a:rPr lang="ru-RU" dirty="0">
                <a:solidFill>
                  <a:schemeClr val="bg1"/>
                </a:solidFill>
              </a:rPr>
              <a:t>грамотности человека.</a:t>
            </a:r>
          </a:p>
        </p:txBody>
      </p:sp>
    </p:spTree>
    <p:extLst>
      <p:ext uri="{BB962C8B-B14F-4D97-AF65-F5344CB8AC3E}">
        <p14:creationId xmlns:p14="http://schemas.microsoft.com/office/powerpoint/2010/main" val="3751704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3716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- Изучить </a:t>
            </a:r>
            <a:r>
              <a:rPr lang="ru-RU" dirty="0">
                <a:solidFill>
                  <a:schemeClr val="bg1"/>
                </a:solidFill>
              </a:rPr>
              <a:t>теоретические основы </a:t>
            </a:r>
            <a:r>
              <a:rPr lang="ru-RU" dirty="0" smtClean="0">
                <a:solidFill>
                  <a:schemeClr val="bg1"/>
                </a:solidFill>
              </a:rPr>
              <a:t>функциональной грамотности и возможности её развития на уроках физической культуры в начальных классах;</a:t>
            </a:r>
            <a:endParaRPr lang="ru-RU" dirty="0">
              <a:solidFill>
                <a:schemeClr val="bg1"/>
              </a:solidFill>
            </a:endParaRPr>
          </a:p>
          <a:p>
            <a:pPr marL="13716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- Проанализировать </a:t>
            </a:r>
            <a:r>
              <a:rPr lang="ru-RU" dirty="0">
                <a:solidFill>
                  <a:schemeClr val="bg1"/>
                </a:solidFill>
              </a:rPr>
              <a:t>основные виды спорта и их специфическое воздействие на </a:t>
            </a:r>
            <a:r>
              <a:rPr lang="ru-RU" dirty="0" smtClean="0">
                <a:solidFill>
                  <a:schemeClr val="bg1"/>
                </a:solidFill>
              </a:rPr>
              <a:t>здоровье;</a:t>
            </a:r>
            <a:endParaRPr lang="ru-RU" dirty="0">
              <a:solidFill>
                <a:schemeClr val="bg1"/>
              </a:solidFill>
            </a:endParaRPr>
          </a:p>
          <a:p>
            <a:pPr marL="13716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- Исследовать </a:t>
            </a:r>
            <a:r>
              <a:rPr lang="ru-RU" dirty="0">
                <a:solidFill>
                  <a:schemeClr val="bg1"/>
                </a:solidFill>
              </a:rPr>
              <a:t>влияние регулярных занятий спортом на психоэмоциональное состояние </a:t>
            </a:r>
            <a:r>
              <a:rPr lang="ru-RU" dirty="0" smtClean="0">
                <a:solidFill>
                  <a:schemeClr val="bg1"/>
                </a:solidFill>
              </a:rPr>
              <a:t>личности;</a:t>
            </a:r>
            <a:endParaRPr lang="ru-RU" dirty="0">
              <a:solidFill>
                <a:schemeClr val="bg1"/>
              </a:solidFill>
            </a:endParaRPr>
          </a:p>
          <a:p>
            <a:pPr marL="13716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- Выявить </a:t>
            </a:r>
            <a:r>
              <a:rPr lang="ru-RU" dirty="0">
                <a:solidFill>
                  <a:schemeClr val="bg1"/>
                </a:solidFill>
              </a:rPr>
              <a:t>социальные аспекты спортивной </a:t>
            </a:r>
            <a:r>
              <a:rPr lang="ru-RU" dirty="0" smtClean="0">
                <a:solidFill>
                  <a:schemeClr val="bg1"/>
                </a:solidFill>
              </a:rPr>
              <a:t>деятельности</a:t>
            </a:r>
            <a:r>
              <a:rPr lang="ru-RU" dirty="0" smtClean="0">
                <a:solidFill>
                  <a:schemeClr val="bg1"/>
                </a:solidFill>
              </a:rPr>
              <a:t>;</a:t>
            </a:r>
            <a:endParaRPr lang="ru-RU" dirty="0"/>
          </a:p>
          <a:p>
            <a:pPr marL="13716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- </a:t>
            </a:r>
            <a:r>
              <a:rPr lang="ru-RU" dirty="0" smtClean="0">
                <a:solidFill>
                  <a:schemeClr val="bg1"/>
                </a:solidFill>
              </a:rPr>
              <a:t>Сформулировать методические рекомендации по развитию функциональной грамотности на уроках физической </a:t>
            </a:r>
            <a:r>
              <a:rPr lang="ru-RU" dirty="0" smtClean="0">
                <a:solidFill>
                  <a:schemeClr val="bg1"/>
                </a:solidFill>
              </a:rPr>
              <a:t>культуры.</a:t>
            </a:r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534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Проблема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ru-RU" dirty="0" smtClean="0">
                <a:solidFill>
                  <a:schemeClr val="bg1"/>
                </a:solidFill>
                <a:latin typeface="YS Text"/>
              </a:rPr>
              <a:t>- Существует </a:t>
            </a:r>
            <a:r>
              <a:rPr lang="ru-RU" dirty="0">
                <a:solidFill>
                  <a:schemeClr val="bg1"/>
                </a:solidFill>
                <a:latin typeface="YS Text"/>
              </a:rPr>
              <a:t>противоречие между осознанием обществом важности физической активности для здоровья и низким уровнем вовлеченности населения в регулярные занятия спортом. </a:t>
            </a:r>
            <a:endParaRPr lang="ru-RU" dirty="0" smtClean="0">
              <a:solidFill>
                <a:schemeClr val="bg1"/>
              </a:solidFill>
              <a:latin typeface="YS Text"/>
            </a:endParaRPr>
          </a:p>
          <a:p>
            <a:pPr>
              <a:buFontTx/>
              <a:buChar char="-"/>
            </a:pPr>
            <a:r>
              <a:rPr lang="ru-RU" dirty="0" smtClean="0">
                <a:solidFill>
                  <a:schemeClr val="bg1"/>
                </a:solidFill>
                <a:latin typeface="YS Text"/>
              </a:rPr>
              <a:t>- Существует представление, что на уроках физкультуры в начальных классах важна только двигательная активность.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73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Гипотеза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37160" indent="0">
              <a:buNone/>
            </a:pPr>
            <a:r>
              <a:rPr lang="ru-RU" dirty="0">
                <a:solidFill>
                  <a:schemeClr val="bg1"/>
                </a:solidFill>
              </a:rPr>
              <a:t>Регулярные занятия спортом оказывают комплексное положительное влияние на физическое и психологическое состояние человека, способствуя укреплению здоровья, повышению работоспособности и улучшению качества жизни при условии правильного выбора вида физической активности и соблюдения принципов здорового образа </a:t>
            </a:r>
            <a:r>
              <a:rPr lang="ru-RU" dirty="0" smtClean="0">
                <a:solidFill>
                  <a:schemeClr val="bg1"/>
                </a:solidFill>
              </a:rPr>
              <a:t>жизни. На уроках физкультуры есть возможность развития функциональной грамотности.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783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Теоретические </a:t>
            </a:r>
            <a:r>
              <a:rPr lang="ru-RU" sz="2800" dirty="0"/>
              <a:t>основы влияния функциональной грамотности на физическую активность организма человека.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Функциональная грамотность влияет на физическую активность </a:t>
            </a:r>
            <a:r>
              <a:rPr lang="ru-RU" sz="2400" dirty="0" smtClean="0">
                <a:solidFill>
                  <a:schemeClr val="bg1"/>
                </a:solidFill>
              </a:rPr>
              <a:t>проявляя </a:t>
            </a:r>
            <a:r>
              <a:rPr lang="ru-RU" sz="2400" dirty="0">
                <a:solidFill>
                  <a:schemeClr val="bg1"/>
                </a:solidFill>
              </a:rPr>
              <a:t>целостное воздействие на организм занимающегося, включает биологические, педагогические, психологические и социальные эффекты. Спорт стимулирует здоровый метаболизм, активизирует кровообращение, работу сердца и лёгких, а также мозга. </a:t>
            </a: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504" y="3933056"/>
            <a:ext cx="4464496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7348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/>
              <a:t> Основные виды </a:t>
            </a:r>
            <a:r>
              <a:rPr lang="ru-RU" sz="3600" b="1" dirty="0"/>
              <a:t>спорта и их воздействия на здоровье</a:t>
            </a:r>
            <a:r>
              <a:rPr lang="ru-RU" sz="3600" dirty="0"/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chemeClr val="bg1"/>
                </a:solidFill>
              </a:rPr>
              <a:t>Основные виды спорта включают аэробные, гибкие, силовые и единоборства. Каждый из них имеет специфическое воздействие на здоровье, которое связано с развитием определённых физических </a:t>
            </a:r>
            <a:r>
              <a:rPr lang="ru-RU" dirty="0" smtClean="0">
                <a:solidFill>
                  <a:schemeClr val="bg1"/>
                </a:solidFill>
              </a:rPr>
              <a:t>качеств.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2050" name="Picture 2" descr="https://avatars.mds.yandex.net/i?id=0cf093009be22f8da859625d5149cc37cfa7cff7-4902572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77420"/>
            <a:ext cx="8964488" cy="3123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8148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/>
              <a:t>Исследование влияния регулярных занятий спортом на психоэмоциональное состояние личности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37160" indent="0">
              <a:buNone/>
            </a:pPr>
            <a:r>
              <a:rPr lang="ru-RU" dirty="0">
                <a:solidFill>
                  <a:schemeClr val="bg1"/>
                </a:solidFill>
              </a:rPr>
              <a:t>Ф</a:t>
            </a:r>
            <a:r>
              <a:rPr lang="ru-RU" dirty="0" smtClean="0">
                <a:solidFill>
                  <a:schemeClr val="bg1"/>
                </a:solidFill>
              </a:rPr>
              <a:t>изические </a:t>
            </a:r>
            <a:r>
              <a:rPr lang="ru-RU" dirty="0">
                <a:solidFill>
                  <a:schemeClr val="bg1"/>
                </a:solidFill>
              </a:rPr>
              <a:t>нагрузки влияют на психологические и эмоциональные показатели человека. Систематические тренировки улучшают психическое состояние, внешний вид и настроение человека, повышают общий жизненный тонус. Благодаря физической активности у человека развивается мышление, двигательная память, воля и способность к контролю психических </a:t>
            </a:r>
            <a:r>
              <a:rPr lang="ru-RU" dirty="0" smtClean="0">
                <a:solidFill>
                  <a:schemeClr val="bg1"/>
                </a:solidFill>
              </a:rPr>
              <a:t>состояний.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756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100" b="1" dirty="0"/>
              <a:t>Выявление социальных аспектов спортивной </a:t>
            </a:r>
            <a:r>
              <a:rPr lang="ru-RU" sz="3100" b="1" dirty="0" smtClean="0"/>
              <a:t>деятельности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37160" indent="0" algn="just">
              <a:buNone/>
            </a:pPr>
            <a:r>
              <a:rPr lang="ru-RU" dirty="0">
                <a:solidFill>
                  <a:schemeClr val="bg1"/>
                </a:solidFill>
              </a:rPr>
              <a:t>С</a:t>
            </a:r>
            <a:r>
              <a:rPr lang="ru-RU" dirty="0" smtClean="0">
                <a:solidFill>
                  <a:schemeClr val="bg1"/>
                </a:solidFill>
              </a:rPr>
              <a:t>порт</a:t>
            </a:r>
            <a:r>
              <a:rPr lang="ru-RU" dirty="0">
                <a:solidFill>
                  <a:schemeClr val="bg1"/>
                </a:solidFill>
              </a:rPr>
              <a:t> — сфера взаимодействий, социального сотрудничества </a:t>
            </a:r>
            <a:r>
              <a:rPr lang="ru-RU" dirty="0" smtClean="0">
                <a:solidFill>
                  <a:schemeClr val="bg1"/>
                </a:solidFill>
              </a:rPr>
              <a:t>и сближения </a:t>
            </a:r>
            <a:r>
              <a:rPr lang="ru-RU" dirty="0">
                <a:solidFill>
                  <a:schemeClr val="bg1"/>
                </a:solidFill>
              </a:rPr>
              <a:t>людей. На занятиях спортом, как правило, происходит постоянное взаимодействие со сверстниками, что помогает воспитать чувство работы в команде, </a:t>
            </a:r>
            <a:r>
              <a:rPr lang="ru-RU" dirty="0" smtClean="0">
                <a:solidFill>
                  <a:schemeClr val="bg1"/>
                </a:solidFill>
              </a:rPr>
              <a:t>избавиться </a:t>
            </a:r>
            <a:r>
              <a:rPr lang="ru-RU" dirty="0">
                <a:solidFill>
                  <a:schemeClr val="bg1"/>
                </a:solidFill>
              </a:rPr>
              <a:t>от одиночества и замкнутости в общении, а также развить положительные качества личности. </a:t>
            </a:r>
            <a:r>
              <a:rPr lang="ru-RU" dirty="0">
                <a:solidFill>
                  <a:schemeClr val="bg1"/>
                </a:solidFill>
                <a:hlinkClick r:id="rId3"/>
              </a:rPr>
              <a:t/>
            </a:r>
            <a:br>
              <a:rPr lang="ru-RU" dirty="0">
                <a:solidFill>
                  <a:schemeClr val="bg1"/>
                </a:solidFill>
                <a:hlinkClick r:id="rId3"/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581128"/>
            <a:ext cx="5508104" cy="25933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6335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Практическая часть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spcBef>
                <a:spcPts val="0"/>
              </a:spcBef>
              <a:buNone/>
            </a:pPr>
            <a:r>
              <a:rPr lang="ru-RU" sz="3600" b="1" dirty="0">
                <a:solidFill>
                  <a:srgbClr val="6585CF">
                    <a:lumMod val="50000"/>
                  </a:srgbClr>
                </a:solidFill>
                <a:latin typeface="Times New Roman"/>
                <a:ea typeface="Times New Roman" pitchFamily="18" charset="0"/>
                <a:cs typeface="Times New Roman" pitchFamily="18" charset="0"/>
              </a:rPr>
              <a:t>Вопрос № </a:t>
            </a:r>
            <a:r>
              <a:rPr lang="ru-RU" sz="3600" b="1" dirty="0" smtClean="0">
                <a:solidFill>
                  <a:srgbClr val="6585CF">
                    <a:lumMod val="50000"/>
                  </a:srgbClr>
                </a:solidFill>
                <a:latin typeface="Times New Roman"/>
                <a:ea typeface="Times New Roman" pitchFamily="18" charset="0"/>
                <a:cs typeface="Times New Roman" pitchFamily="18" charset="0"/>
              </a:rPr>
              <a:t>1 </a:t>
            </a:r>
            <a:r>
              <a:rPr lang="ru-RU" sz="3600" dirty="0">
                <a:solidFill>
                  <a:srgbClr val="6585CF">
                    <a:lumMod val="50000"/>
                  </a:srgbClr>
                </a:solidFill>
                <a:latin typeface="Times New Roman"/>
              </a:rPr>
              <a:t>«Занимаетесь ли вы спортом?»  результат 66,7% опрошенных занимаются спортом, 20,8% занимаются спортом очень редко, и 12,5% не занимаются спортом.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3717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6585CF">
                    <a:lumMod val="50000"/>
                  </a:srgbClr>
                </a:solidFill>
                <a:latin typeface="Times New Roman"/>
                <a:ea typeface="Times New Roman" pitchFamily="18" charset="0"/>
                <a:cs typeface="Times New Roman" pitchFamily="18" charset="0"/>
              </a:rPr>
              <a:t>Вопрос № </a:t>
            </a:r>
            <a:r>
              <a:rPr lang="ru-RU" b="1" dirty="0" smtClean="0">
                <a:solidFill>
                  <a:srgbClr val="6585CF">
                    <a:lumMod val="50000"/>
                  </a:srgbClr>
                </a:solidFill>
                <a:latin typeface="Times New Roman"/>
                <a:ea typeface="Times New Roman" pitchFamily="18" charset="0"/>
                <a:cs typeface="Times New Roman" pitchFamily="18" charset="0"/>
              </a:rPr>
              <a:t>2 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«Делаете 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</a:rPr>
              <a:t>ли вы утреннюю зарядку?»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z="3000" dirty="0" smtClean="0">
                <a:solidFill>
                  <a:srgbClr val="8064A2">
                    <a:lumMod val="50000"/>
                  </a:srgbClr>
                </a:solidFill>
              </a:rPr>
              <a:t>Выполняют </a:t>
            </a:r>
            <a:r>
              <a:rPr lang="ru-RU" sz="3000" dirty="0">
                <a:solidFill>
                  <a:srgbClr val="8064A2">
                    <a:lumMod val="50000"/>
                  </a:srgbClr>
                </a:solidFill>
              </a:rPr>
              <a:t>зарядку 20,8% </a:t>
            </a:r>
            <a:r>
              <a:rPr lang="ru-RU" sz="3000" dirty="0" err="1" smtClean="0">
                <a:solidFill>
                  <a:srgbClr val="8064A2">
                    <a:lumMod val="50000"/>
                  </a:srgbClr>
                </a:solidFill>
              </a:rPr>
              <a:t>оппрошенных</a:t>
            </a:r>
            <a:r>
              <a:rPr lang="ru-RU" sz="3000" dirty="0" smtClean="0">
                <a:solidFill>
                  <a:srgbClr val="8064A2">
                    <a:lumMod val="50000"/>
                  </a:srgbClr>
                </a:solidFill>
              </a:rPr>
              <a:t>, </a:t>
            </a:r>
            <a:r>
              <a:rPr lang="ru-RU" sz="3000" dirty="0">
                <a:solidFill>
                  <a:srgbClr val="8064A2">
                    <a:lumMod val="50000"/>
                  </a:srgbClr>
                </a:solidFill>
              </a:rPr>
              <a:t>иногда  </a:t>
            </a:r>
            <a:r>
              <a:rPr lang="ru-RU" sz="3000" dirty="0" smtClean="0">
                <a:solidFill>
                  <a:srgbClr val="8064A2">
                    <a:lumMod val="50000"/>
                  </a:srgbClr>
                </a:solidFill>
              </a:rPr>
              <a:t>выполняют </a:t>
            </a:r>
            <a:r>
              <a:rPr lang="ru-RU" sz="3000" dirty="0">
                <a:solidFill>
                  <a:srgbClr val="8064A2">
                    <a:lumMod val="50000"/>
                  </a:srgbClr>
                </a:solidFill>
              </a:rPr>
              <a:t>зарядку 33,3% и не </a:t>
            </a:r>
            <a:r>
              <a:rPr lang="ru-RU" sz="3000" dirty="0" smtClean="0">
                <a:solidFill>
                  <a:srgbClr val="8064A2">
                    <a:lumMod val="50000"/>
                  </a:srgbClr>
                </a:solidFill>
              </a:rPr>
              <a:t>делают </a:t>
            </a:r>
            <a:r>
              <a:rPr lang="ru-RU" sz="3000" dirty="0">
                <a:solidFill>
                  <a:srgbClr val="8064A2">
                    <a:lumMod val="50000"/>
                  </a:srgbClr>
                </a:solidFill>
              </a:rPr>
              <a:t>зарядку, большая часть опрошенных - 45,8%. </a:t>
            </a:r>
          </a:p>
          <a:p>
            <a:endParaRPr lang="ru-RU" dirty="0"/>
          </a:p>
        </p:txBody>
      </p:sp>
      <p:pic>
        <p:nvPicPr>
          <p:cNvPr id="4" name="Рисунок 3" descr="Image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573016"/>
            <a:ext cx="5904656" cy="30243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63595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692696"/>
            <a:ext cx="8229600" cy="1143000"/>
          </a:xfrm>
        </p:spPr>
        <p:txBody>
          <a:bodyPr>
            <a:noAutofit/>
          </a:bodyPr>
          <a:lstStyle/>
          <a:p>
            <a:pPr lvl="0" fontAlgn="base">
              <a:spcAft>
                <a:spcPct val="0"/>
              </a:spcAft>
            </a:pPr>
            <a:r>
              <a:rPr lang="ru-RU" sz="2800" b="1" dirty="0">
                <a:solidFill>
                  <a:srgbClr val="6585CF">
                    <a:lumMod val="50000"/>
                  </a:srgbClr>
                </a:solidFill>
                <a:latin typeface="Times New Roman"/>
                <a:ea typeface="Times New Roman" pitchFamily="18" charset="0"/>
                <a:cs typeface="Times New Roman" pitchFamily="18" charset="0"/>
              </a:rPr>
              <a:t>Вопрос № 3</a:t>
            </a:r>
            <a:r>
              <a:rPr lang="ru-RU" sz="2800" dirty="0">
                <a:solidFill>
                  <a:srgbClr val="6585CF">
                    <a:lumMod val="50000"/>
                  </a:srgbClr>
                </a:solidFill>
                <a:latin typeface="Times New Roman"/>
                <a:ea typeface="Times New Roman" pitchFamily="18" charset="0"/>
                <a:cs typeface="Times New Roman" pitchFamily="18" charset="0"/>
              </a:rPr>
              <a:t> «Как вы оцениваете своё физическое состояние?»</a:t>
            </a:r>
            <a:r>
              <a:rPr lang="ru-RU" sz="2800" dirty="0">
                <a:solidFill>
                  <a:srgbClr val="6585CF">
                    <a:lumMod val="50000"/>
                  </a:srgbClr>
                </a:solidFill>
                <a:latin typeface="Times New Roman"/>
                <a:ea typeface="+mn-ea"/>
                <a:cs typeface="Arial" pitchFamily="34" charset="0"/>
              </a:rPr>
              <a:t/>
            </a:r>
            <a:br>
              <a:rPr lang="ru-RU" sz="2800" dirty="0">
                <a:solidFill>
                  <a:srgbClr val="6585CF">
                    <a:lumMod val="50000"/>
                  </a:srgbClr>
                </a:solidFill>
                <a:latin typeface="Times New Roman"/>
                <a:ea typeface="+mn-ea"/>
                <a:cs typeface="Arial" pitchFamily="34" charset="0"/>
              </a:rPr>
            </a:br>
            <a:r>
              <a:rPr lang="ru-RU" sz="2400" dirty="0">
                <a:solidFill>
                  <a:srgbClr val="6585CF">
                    <a:lumMod val="50000"/>
                  </a:srgbClr>
                </a:solidFill>
                <a:latin typeface="Times New Roman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rgbClr val="6585CF">
                    <a:lumMod val="50000"/>
                  </a:srgbClr>
                </a:solidFill>
                <a:latin typeface="Times New Roman"/>
                <a:ea typeface="+mn-ea"/>
                <a:cs typeface="Arial" pitchFamily="34" charset="0"/>
              </a:rPr>
              <a:t/>
            </a:r>
            <a:br>
              <a:rPr lang="ru-RU" sz="2400" dirty="0">
                <a:solidFill>
                  <a:srgbClr val="6585CF">
                    <a:lumMod val="50000"/>
                  </a:srgbClr>
                </a:solidFill>
                <a:latin typeface="Times New Roman"/>
                <a:ea typeface="+mn-ea"/>
                <a:cs typeface="Arial" pitchFamily="34" charset="0"/>
              </a:rPr>
            </a:b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«физическое 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</a:rPr>
              <a:t>состояние  хорошее» -  62,5% ; 37,5% 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«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</a:rPr>
              <a:t>удовлетворительное».</a:t>
            </a:r>
          </a:p>
          <a:p>
            <a:endParaRPr lang="ru-RU" dirty="0"/>
          </a:p>
        </p:txBody>
      </p:sp>
      <p:pic>
        <p:nvPicPr>
          <p:cNvPr id="4" name="Рисунок 3" descr="Описание: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794968"/>
            <a:ext cx="6888087" cy="3063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54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fontAlgn="base">
              <a:spcAft>
                <a:spcPct val="0"/>
              </a:spcAft>
            </a:pPr>
            <a:r>
              <a:rPr lang="ru-RU" sz="2800" b="1" dirty="0">
                <a:solidFill>
                  <a:srgbClr val="6585CF">
                    <a:lumMod val="50000"/>
                  </a:srgbClr>
                </a:solidFill>
                <a:latin typeface="Times New Roman"/>
                <a:ea typeface="Times New Roman" pitchFamily="18" charset="0"/>
                <a:cs typeface="Times New Roman" pitchFamily="18" charset="0"/>
              </a:rPr>
              <a:t>Вопрос № 4</a:t>
            </a:r>
            <a:r>
              <a:rPr lang="ru-RU" sz="2800" dirty="0">
                <a:solidFill>
                  <a:srgbClr val="6585CF">
                    <a:lumMod val="50000"/>
                  </a:srgbClr>
                </a:solidFill>
                <a:latin typeface="Times New Roman"/>
                <a:ea typeface="Times New Roman" pitchFamily="18" charset="0"/>
                <a:cs typeface="Times New Roman" pitchFamily="18" charset="0"/>
              </a:rPr>
              <a:t> «Посещаешь ли ты уроки физкультуры (да, иногда, никогда</a:t>
            </a:r>
            <a:r>
              <a:rPr lang="ru-RU" sz="2800" dirty="0" smtClean="0">
                <a:solidFill>
                  <a:srgbClr val="6585CF">
                    <a:lumMod val="50000"/>
                  </a:srgbClr>
                </a:solidFill>
                <a:latin typeface="Times New Roman"/>
                <a:ea typeface="Times New Roman" pitchFamily="18" charset="0"/>
                <a:cs typeface="Times New Roman" pitchFamily="18" charset="0"/>
              </a:rPr>
              <a:t>)?»</a:t>
            </a:r>
            <a:r>
              <a:rPr lang="ru-RU" sz="2800" dirty="0">
                <a:solidFill>
                  <a:srgbClr val="6585CF">
                    <a:lumMod val="50000"/>
                  </a:srgbClr>
                </a:solidFill>
                <a:latin typeface="Times New Roman"/>
                <a:ea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solidFill>
                  <a:srgbClr val="6585CF">
                    <a:lumMod val="50000"/>
                  </a:srgbClr>
                </a:solidFill>
                <a:latin typeface="Times New Roman"/>
                <a:ea typeface="Times New Roman" pitchFamily="18" charset="0"/>
                <a:cs typeface="Times New Roman" pitchFamily="18" charset="0"/>
              </a:rPr>
            </a:b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imes New Roman CYR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  <a:latin typeface="Times New Roman CYR"/>
                <a:ea typeface="Times New Roman" pitchFamily="18" charset="0"/>
                <a:cs typeface="Times New Roman" pitchFamily="18" charset="0"/>
              </a:rPr>
              <a:t>Посещают уроки физкультуры 95 % (или 23 человека от числа опрошенных 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imes New Roman CYR"/>
                <a:ea typeface="Times New Roman" pitchFamily="18" charset="0"/>
                <a:cs typeface="Times New Roman" pitchFamily="18" charset="0"/>
              </a:rPr>
              <a:t>учеников)</a:t>
            </a:r>
          </a:p>
          <a:p>
            <a:endParaRPr lang="ru-RU" dirty="0"/>
          </a:p>
        </p:txBody>
      </p:sp>
      <p:pic>
        <p:nvPicPr>
          <p:cNvPr id="4" name="Рисунок 4" descr="Описание: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652482"/>
            <a:ext cx="5760640" cy="3205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2036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143000"/>
          </a:xfrm>
        </p:spPr>
        <p:txBody>
          <a:bodyPr>
            <a:normAutofit fontScale="90000"/>
          </a:bodyPr>
          <a:lstStyle/>
          <a:p>
            <a:pPr lvl="0" fontAlgn="base">
              <a:spcAft>
                <a:spcPct val="0"/>
              </a:spcAft>
            </a:pPr>
            <a:r>
              <a:rPr lang="ru-RU" sz="3600" b="1" dirty="0">
                <a:solidFill>
                  <a:srgbClr val="6585CF">
                    <a:lumMod val="50000"/>
                  </a:srgbClr>
                </a:solidFill>
                <a:latin typeface="Times New Roman"/>
                <a:ea typeface="Times New Roman" pitchFamily="18" charset="0"/>
                <a:cs typeface="Times New Roman" pitchFamily="18" charset="0"/>
              </a:rPr>
              <a:t>Вопрос № 5</a:t>
            </a:r>
            <a:r>
              <a:rPr lang="ru-RU" sz="3600" dirty="0">
                <a:solidFill>
                  <a:srgbClr val="6585CF">
                    <a:lumMod val="50000"/>
                  </a:srgbClr>
                </a:solidFill>
                <a:latin typeface="Times New Roman"/>
                <a:ea typeface="Times New Roman" pitchFamily="18" charset="0"/>
                <a:cs typeface="Times New Roman" pitchFamily="18" charset="0"/>
              </a:rPr>
              <a:t> «Занимаешься ли ты каким-нибудь видом спорта?»</a:t>
            </a:r>
            <a:r>
              <a:rPr lang="ru-RU" sz="3600" dirty="0">
                <a:solidFill>
                  <a:srgbClr val="6585CF">
                    <a:lumMod val="50000"/>
                  </a:srgbClr>
                </a:solidFill>
                <a:latin typeface="Times New Roman"/>
                <a:ea typeface="+mn-ea"/>
                <a:cs typeface="Arial" pitchFamily="34" charset="0"/>
              </a:rPr>
              <a:t/>
            </a:r>
            <a:br>
              <a:rPr lang="ru-RU" sz="3600" dirty="0">
                <a:solidFill>
                  <a:srgbClr val="6585CF">
                    <a:lumMod val="50000"/>
                  </a:srgbClr>
                </a:solidFill>
                <a:latin typeface="Times New Roman"/>
                <a:ea typeface="+mn-ea"/>
                <a:cs typeface="Arial" pitchFamily="34" charset="0"/>
              </a:rPr>
            </a:br>
            <a:r>
              <a:rPr lang="ru-RU" sz="2400" dirty="0">
                <a:solidFill>
                  <a:prstClr val="white"/>
                </a:solidFill>
                <a:latin typeface="Times New Roman"/>
                <a:ea typeface="Times New Roman" pitchFamily="18" charset="0"/>
                <a:cs typeface="Times New Roman" pitchFamily="18" charset="0"/>
              </a:rPr>
              <a:t>          </a:t>
            </a:r>
            <a:r>
              <a:rPr lang="ru-RU" sz="2400" dirty="0">
                <a:solidFill>
                  <a:prstClr val="white"/>
                </a:solidFill>
                <a:latin typeface="Times New Roman"/>
                <a:ea typeface="+mn-ea"/>
                <a:cs typeface="Arial" pitchFamily="34" charset="0"/>
              </a:rPr>
              <a:t/>
            </a:r>
            <a:br>
              <a:rPr lang="ru-RU" sz="2400" dirty="0">
                <a:solidFill>
                  <a:prstClr val="white"/>
                </a:solidFill>
                <a:latin typeface="Times New Roman"/>
                <a:ea typeface="+mn-ea"/>
                <a:cs typeface="Arial" pitchFamily="34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ea typeface="Times New Roman" pitchFamily="18" charset="0"/>
                <a:cs typeface="Times New Roman" pitchFamily="18" charset="0"/>
              </a:rPr>
              <a:t>70,8 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  <a:ea typeface="Times New Roman" pitchFamily="18" charset="0"/>
                <a:cs typeface="Times New Roman" pitchFamily="18" charset="0"/>
              </a:rPr>
              <a:t>% занимаются каким-либо видом спорта</a:t>
            </a:r>
            <a:endParaRPr lang="ru-RU" dirty="0">
              <a:solidFill>
                <a:schemeClr val="accent4">
                  <a:lumMod val="50000"/>
                </a:schemeClr>
              </a:solidFill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dirty="0">
                <a:solidFill>
                  <a:schemeClr val="accent4">
                    <a:lumMod val="50000"/>
                  </a:schemeClr>
                </a:solidFill>
                <a:ea typeface="Times New Roman" pitchFamily="18" charset="0"/>
                <a:cs typeface="Times New Roman" pitchFamily="18" charset="0"/>
              </a:rPr>
              <a:t>29,2% не занимаются каким-либо видом спорта</a:t>
            </a:r>
            <a:endParaRPr lang="ru-RU" dirty="0">
              <a:solidFill>
                <a:schemeClr val="accent4">
                  <a:lumMod val="50000"/>
                </a:schemeClr>
              </a:solidFill>
              <a:cs typeface="Arial" pitchFamily="34" charset="0"/>
            </a:endParaRPr>
          </a:p>
          <a:p>
            <a:endParaRPr lang="ru-RU" dirty="0"/>
          </a:p>
        </p:txBody>
      </p:sp>
      <p:pic>
        <p:nvPicPr>
          <p:cNvPr id="4" name="Рисунок 5" descr="Описание: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441545"/>
            <a:ext cx="6552728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3109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/>
              <a:t>Определение оптимальных видов физической активности для различных возрастных групп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solidFill>
                  <a:schemeClr val="bg1"/>
                </a:solidFill>
              </a:rPr>
              <a:t>З</a:t>
            </a:r>
            <a:r>
              <a:rPr lang="ru-RU" dirty="0" smtClean="0">
                <a:solidFill>
                  <a:schemeClr val="bg1"/>
                </a:solidFill>
              </a:rPr>
              <a:t>анятия </a:t>
            </a:r>
            <a:r>
              <a:rPr lang="ru-RU" dirty="0">
                <a:solidFill>
                  <a:schemeClr val="bg1"/>
                </a:solidFill>
              </a:rPr>
              <a:t>спортом активизируют деятельность всех органов и систем, особенно в подростковом возрасте, и заметно сказываются на состоянии здоровья, на росте и развитии организма </a:t>
            </a:r>
            <a:r>
              <a:rPr lang="ru-RU" dirty="0" smtClean="0">
                <a:solidFill>
                  <a:schemeClr val="bg1"/>
                </a:solidFill>
              </a:rPr>
              <a:t>детей.</a:t>
            </a:r>
            <a:r>
              <a:rPr lang="ru-RU" dirty="0">
                <a:solidFill>
                  <a:schemeClr val="bg1"/>
                </a:solidFill>
              </a:rPr>
              <a:t> Ф</a:t>
            </a:r>
            <a:r>
              <a:rPr lang="ru-RU" dirty="0" smtClean="0">
                <a:solidFill>
                  <a:schemeClr val="bg1"/>
                </a:solidFill>
              </a:rPr>
              <a:t>изическая </a:t>
            </a:r>
            <a:r>
              <a:rPr lang="ru-RU" dirty="0">
                <a:solidFill>
                  <a:schemeClr val="bg1"/>
                </a:solidFill>
              </a:rPr>
              <a:t>активность должна подбираться индивидуально, с учётом физиологических особенностей, образа жизни и текущего состояния здоровья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Для каждого возраста подбирается определённый вид нагрузок. 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798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b="1" dirty="0"/>
              <a:t>Определение оптимальных видов физической активности для различных возрастных групп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579" y="1988840"/>
            <a:ext cx="7960021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718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Рекомендации </a:t>
            </a:r>
            <a:r>
              <a:rPr lang="ru-RU" sz="3200" dirty="0"/>
              <a:t>по внедрению спортивных занятий в повседневную жизнь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Выбрать вид физической активности, который приносит удовольствие</a:t>
            </a:r>
            <a:r>
              <a:rPr lang="ru-RU" sz="2800" dirty="0">
                <a:solidFill>
                  <a:schemeClr val="bg1"/>
                </a:solidFill>
              </a:rPr>
              <a:t>. Это может быть ходьба, плавание, танцы или даже простая утренняя зарядка. Важно, чтобы активность приносила радость и не воспринималась как обязательство.</a:t>
            </a:r>
          </a:p>
          <a:p>
            <a:r>
              <a:rPr lang="ru-RU" sz="2800" b="1" dirty="0">
                <a:solidFill>
                  <a:schemeClr val="bg1"/>
                </a:solidFill>
              </a:rPr>
              <a:t>Использовать активные перерывы</a:t>
            </a:r>
            <a:r>
              <a:rPr lang="ru-RU" sz="2800" dirty="0">
                <a:solidFill>
                  <a:schemeClr val="bg1"/>
                </a:solidFill>
              </a:rPr>
              <a:t> в течение дня. Например, можно сделать разминку в обеденный перерыв, использовать лестницу вместо лифта или выйти на короткую прогулку.</a:t>
            </a:r>
          </a:p>
          <a:p>
            <a:r>
              <a:rPr lang="ru-RU" sz="2800" b="1" dirty="0">
                <a:solidFill>
                  <a:schemeClr val="bg1"/>
                </a:solidFill>
              </a:rPr>
              <a:t>Включить растяжку и расслабление</a:t>
            </a:r>
            <a:r>
              <a:rPr lang="ru-RU" sz="2800" dirty="0">
                <a:solidFill>
                  <a:schemeClr val="bg1"/>
                </a:solidFill>
              </a:rPr>
              <a:t>. Растяжка и йога улучшают гибкость, способствуют расслаблению мышц и помогают справиться с напряжением.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1255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100" b="1" dirty="0" smtClean="0"/>
              <a:t>Задания на уроках физкультуры по развитию функциональной грамотности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3716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- Исторические </a:t>
            </a:r>
            <a:r>
              <a:rPr lang="ru-RU" dirty="0">
                <a:solidFill>
                  <a:schemeClr val="bg1"/>
                </a:solidFill>
              </a:rPr>
              <a:t>сведения о </a:t>
            </a:r>
            <a:r>
              <a:rPr lang="ru-RU" dirty="0" smtClean="0">
                <a:solidFill>
                  <a:schemeClr val="bg1"/>
                </a:solidFill>
              </a:rPr>
              <a:t>видах </a:t>
            </a:r>
            <a:r>
              <a:rPr lang="ru-RU" dirty="0">
                <a:solidFill>
                  <a:schemeClr val="bg1"/>
                </a:solidFill>
              </a:rPr>
              <a:t>спорта, </a:t>
            </a:r>
            <a:r>
              <a:rPr lang="ru-RU" dirty="0" smtClean="0">
                <a:solidFill>
                  <a:schemeClr val="bg1"/>
                </a:solidFill>
              </a:rPr>
              <a:t>известных спортсменах, о правилах </a:t>
            </a:r>
            <a:r>
              <a:rPr lang="ru-RU" dirty="0">
                <a:solidFill>
                  <a:schemeClr val="bg1"/>
                </a:solidFill>
              </a:rPr>
              <a:t>соревнований, </a:t>
            </a:r>
            <a:r>
              <a:rPr lang="ru-RU" dirty="0" smtClean="0">
                <a:solidFill>
                  <a:schemeClr val="bg1"/>
                </a:solidFill>
              </a:rPr>
              <a:t>технике </a:t>
            </a:r>
            <a:r>
              <a:rPr lang="ru-RU" dirty="0">
                <a:solidFill>
                  <a:schemeClr val="bg1"/>
                </a:solidFill>
              </a:rPr>
              <a:t>выполнения </a:t>
            </a:r>
            <a:r>
              <a:rPr lang="ru-RU" dirty="0" smtClean="0">
                <a:solidFill>
                  <a:schemeClr val="bg1"/>
                </a:solidFill>
              </a:rPr>
              <a:t>упражнения. </a:t>
            </a:r>
          </a:p>
          <a:p>
            <a:pPr marL="13716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Методы:</a:t>
            </a:r>
          </a:p>
          <a:p>
            <a:pPr marL="13716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Беседа.</a:t>
            </a:r>
          </a:p>
          <a:p>
            <a:pPr marL="13716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Рефлексия (опрос </a:t>
            </a:r>
            <a:r>
              <a:rPr lang="ru-RU" dirty="0">
                <a:solidFill>
                  <a:schemeClr val="bg1"/>
                </a:solidFill>
              </a:rPr>
              <a:t>в конце </a:t>
            </a:r>
            <a:r>
              <a:rPr lang="ru-RU" dirty="0" smtClean="0">
                <a:solidFill>
                  <a:schemeClr val="bg1"/>
                </a:solidFill>
              </a:rPr>
              <a:t>урока, </a:t>
            </a:r>
            <a:r>
              <a:rPr lang="ru-RU" dirty="0">
                <a:solidFill>
                  <a:schemeClr val="bg1"/>
                </a:solidFill>
              </a:rPr>
              <a:t>открытые задания, где учащийся сам вписывает </a:t>
            </a:r>
            <a:r>
              <a:rPr lang="ru-RU" dirty="0" smtClean="0">
                <a:solidFill>
                  <a:schemeClr val="bg1"/>
                </a:solidFill>
              </a:rPr>
              <a:t>ответ).</a:t>
            </a:r>
            <a:endParaRPr lang="ru-RU" dirty="0">
              <a:solidFill>
                <a:schemeClr val="bg1"/>
              </a:solidFill>
            </a:endParaRPr>
          </a:p>
          <a:p>
            <a:pPr marL="13716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Домашнее задание </a:t>
            </a:r>
            <a:r>
              <a:rPr lang="ru-RU" dirty="0">
                <a:solidFill>
                  <a:schemeClr val="bg1"/>
                </a:solidFill>
              </a:rPr>
              <a:t>в виде теста, заполнения таблицы, </a:t>
            </a:r>
            <a:r>
              <a:rPr lang="ru-RU" dirty="0" smtClean="0">
                <a:solidFill>
                  <a:schemeClr val="bg1"/>
                </a:solidFill>
              </a:rPr>
              <a:t>составлении ребусов, загадок, </a:t>
            </a:r>
            <a:r>
              <a:rPr lang="ru-RU" dirty="0">
                <a:solidFill>
                  <a:schemeClr val="bg1"/>
                </a:solidFill>
              </a:rPr>
              <a:t>решение кроссвордов, </a:t>
            </a:r>
            <a:r>
              <a:rPr lang="ru-RU" dirty="0" smtClean="0">
                <a:solidFill>
                  <a:schemeClr val="bg1"/>
                </a:solidFill>
              </a:rPr>
              <a:t>головоломок.</a:t>
            </a:r>
            <a:r>
              <a:rPr lang="ru-RU" dirty="0">
                <a:solidFill>
                  <a:schemeClr val="bg1"/>
                </a:solidFill>
                <a:hlinkClick r:id="rId3"/>
              </a:rPr>
              <a:t/>
            </a:r>
            <a:br>
              <a:rPr lang="ru-RU" dirty="0">
                <a:solidFill>
                  <a:schemeClr val="bg1"/>
                </a:solidFill>
                <a:hlinkClick r:id="rId3"/>
              </a:rPr>
            </a:b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5872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774" y="332656"/>
            <a:ext cx="8229600" cy="1143000"/>
          </a:xfrm>
        </p:spPr>
        <p:txBody>
          <a:bodyPr>
            <a:normAutofit/>
          </a:bodyPr>
          <a:lstStyle/>
          <a:p>
            <a:r>
              <a:rPr lang="ru-RU" sz="3100" b="1" dirty="0" smtClean="0"/>
              <a:t>Задания на уроках физкультуры по развитию функциональной грамотности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37160" indent="0">
              <a:buNone/>
            </a:pPr>
            <a:r>
              <a:rPr lang="ru-RU" dirty="0">
                <a:solidFill>
                  <a:schemeClr val="bg1"/>
                </a:solidFill>
              </a:rPr>
              <a:t>Для развития </a:t>
            </a:r>
            <a:r>
              <a:rPr lang="ru-RU" b="1" dirty="0">
                <a:solidFill>
                  <a:schemeClr val="bg1"/>
                </a:solidFill>
              </a:rPr>
              <a:t>читательской </a:t>
            </a:r>
            <a:r>
              <a:rPr lang="ru-RU" b="1" dirty="0" smtClean="0">
                <a:solidFill>
                  <a:schemeClr val="bg1"/>
                </a:solidFill>
              </a:rPr>
              <a:t>грамотности </a:t>
            </a:r>
            <a:r>
              <a:rPr lang="ru-RU" dirty="0" smtClean="0">
                <a:solidFill>
                  <a:schemeClr val="bg1"/>
                </a:solidFill>
              </a:rPr>
              <a:t>(компонент функциональной грамотности) </a:t>
            </a:r>
            <a:r>
              <a:rPr lang="ru-RU" dirty="0">
                <a:solidFill>
                  <a:schemeClr val="bg1"/>
                </a:solidFill>
              </a:rPr>
              <a:t>на уроках физического культуры </a:t>
            </a:r>
            <a:r>
              <a:rPr lang="ru-RU" dirty="0" smtClean="0">
                <a:solidFill>
                  <a:schemeClr val="bg1"/>
                </a:solidFill>
              </a:rPr>
              <a:t>следует </a:t>
            </a:r>
            <a:r>
              <a:rPr lang="ru-RU" dirty="0">
                <a:solidFill>
                  <a:schemeClr val="bg1"/>
                </a:solidFill>
              </a:rPr>
              <a:t>предлагать учащимся задания на извлечение информации из разных </a:t>
            </a:r>
            <a:r>
              <a:rPr lang="ru-RU" dirty="0" smtClean="0">
                <a:solidFill>
                  <a:schemeClr val="bg1"/>
                </a:solidFill>
              </a:rPr>
              <a:t>источников. </a:t>
            </a:r>
          </a:p>
          <a:p>
            <a:pPr marL="13716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Например, прочитать и проанализировать  инструкцию </a:t>
            </a:r>
            <a:r>
              <a:rPr lang="ru-RU" dirty="0">
                <a:solidFill>
                  <a:schemeClr val="bg1"/>
                </a:solidFill>
              </a:rPr>
              <a:t>по здоровому образу жизни, </a:t>
            </a:r>
            <a:r>
              <a:rPr lang="ru-RU" dirty="0" smtClean="0">
                <a:solidFill>
                  <a:schemeClr val="bg1"/>
                </a:solidFill>
              </a:rPr>
              <a:t>создать схемы </a:t>
            </a:r>
            <a:r>
              <a:rPr lang="ru-RU" dirty="0">
                <a:solidFill>
                  <a:schemeClr val="bg1"/>
                </a:solidFill>
              </a:rPr>
              <a:t>опорно-двигательной системы </a:t>
            </a:r>
            <a:r>
              <a:rPr lang="ru-RU" dirty="0" smtClean="0">
                <a:solidFill>
                  <a:schemeClr val="bg1"/>
                </a:solidFill>
              </a:rPr>
              <a:t>по прочитанному в учебнике тексту.</a:t>
            </a:r>
            <a:r>
              <a:rPr lang="ru-RU" dirty="0">
                <a:solidFill>
                  <a:schemeClr val="bg1"/>
                </a:solidFill>
                <a:hlinkClick r:id="rId3"/>
              </a:rPr>
              <a:t/>
            </a:r>
            <a:br>
              <a:rPr lang="ru-RU" dirty="0">
                <a:solidFill>
                  <a:schemeClr val="bg1"/>
                </a:solidFill>
                <a:hlinkClick r:id="rId3"/>
              </a:rPr>
            </a:b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66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3888379"/>
            <a:ext cx="2857094" cy="28570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100" b="1" dirty="0" smtClean="0"/>
              <a:t>Задания на уроках физкультуры по развитию функциональной грамотности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37160" indent="0">
              <a:buNone/>
            </a:pPr>
            <a:r>
              <a:rPr lang="ru-RU" dirty="0">
                <a:solidFill>
                  <a:schemeClr val="bg1"/>
                </a:solidFill>
                <a:hlinkClick r:id="rId4"/>
              </a:rPr>
              <a:t/>
            </a:r>
            <a:br>
              <a:rPr lang="ru-RU" dirty="0">
                <a:solidFill>
                  <a:schemeClr val="bg1"/>
                </a:solidFill>
                <a:hlinkClick r:id="rId4"/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46754" y="1548882"/>
            <a:ext cx="748883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Задания, направленные на развитие </a:t>
            </a:r>
            <a:r>
              <a:rPr lang="ru-RU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математической </a:t>
            </a:r>
            <a:r>
              <a:rPr lang="ru-RU" sz="2800" b="1" dirty="0" smtClean="0">
                <a:solidFill>
                  <a:srgbClr val="000000"/>
                </a:solidFill>
                <a:ea typeface="Times New Roman" panose="02020603050405020304" pitchFamily="18" charset="0"/>
              </a:rPr>
              <a:t>грамотности</a:t>
            </a:r>
            <a:r>
              <a:rPr lang="ru-RU" sz="2800" dirty="0">
                <a:solidFill>
                  <a:schemeClr val="bg1"/>
                </a:solidFill>
              </a:rPr>
              <a:t> (компонент функциональной грамотности)</a:t>
            </a:r>
            <a:r>
              <a:rPr lang="ru-RU" sz="2800" dirty="0" smtClean="0">
                <a:solidFill>
                  <a:srgbClr val="000000"/>
                </a:solidFill>
                <a:ea typeface="Times New Roman" panose="02020603050405020304" pitchFamily="18" charset="0"/>
              </a:rPr>
              <a:t>, </a:t>
            </a:r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предполагают использование умений формулировать ситуацию на языке математики, применять математические понятия, факты, процедуры, интерпретировать, использовать и оценивать результаты с опорой на математическое </a:t>
            </a:r>
            <a:r>
              <a:rPr lang="ru-RU" sz="2800" dirty="0" smtClean="0">
                <a:solidFill>
                  <a:srgbClr val="000000"/>
                </a:solidFill>
                <a:ea typeface="Times New Roman" panose="02020603050405020304" pitchFamily="18" charset="0"/>
              </a:rPr>
              <a:t>содержание.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16024" y="5362822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rgbClr val="000000"/>
                </a:solidFill>
                <a:ea typeface="Times New Roman" panose="02020603050405020304" pitchFamily="18" charset="0"/>
              </a:rPr>
              <a:t>Как правильно построиться по росту учащимся имеющим следующий рост: Вова – 176,5 см, Сергей – 178,5 см, Маша – 155,4 см, Вика – 164,4 см, Миша – 172 см, Коля – 163,8 см.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5662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100" b="1" dirty="0" smtClean="0"/>
              <a:t>Задания на уроках физкультуры по развитию функциональной грамотности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37160" indent="0">
              <a:buNone/>
            </a:pPr>
            <a:r>
              <a:rPr lang="ru-RU" dirty="0">
                <a:solidFill>
                  <a:srgbClr val="000000"/>
                </a:solidFill>
                <a:ea typeface="Times New Roman" panose="02020603050405020304" pitchFamily="18" charset="0"/>
              </a:rPr>
              <a:t>Задания, направленные на развитие </a:t>
            </a:r>
            <a:r>
              <a:rPr lang="ru-RU" b="1" dirty="0" smtClean="0">
                <a:solidFill>
                  <a:srgbClr val="000000"/>
                </a:solidFill>
                <a:ea typeface="Times New Roman" panose="02020603050405020304" pitchFamily="18" charset="0"/>
              </a:rPr>
              <a:t>естественнонаучной  грамотности</a:t>
            </a:r>
            <a:r>
              <a:rPr lang="ru-RU" dirty="0">
                <a:solidFill>
                  <a:schemeClr val="bg1"/>
                </a:solidFill>
              </a:rPr>
              <a:t> (компонент функциональной </a:t>
            </a:r>
            <a:r>
              <a:rPr lang="ru-RU" dirty="0" smtClean="0">
                <a:solidFill>
                  <a:schemeClr val="bg1"/>
                </a:solidFill>
              </a:rPr>
              <a:t>грамотности)позволяют школьникам  разбираться </a:t>
            </a:r>
            <a:r>
              <a:rPr lang="ru-RU" dirty="0">
                <a:solidFill>
                  <a:schemeClr val="bg1"/>
                </a:solidFill>
              </a:rPr>
              <a:t>в вопросах </a:t>
            </a:r>
            <a:r>
              <a:rPr lang="ru-RU" dirty="0" err="1">
                <a:solidFill>
                  <a:schemeClr val="bg1"/>
                </a:solidFill>
              </a:rPr>
              <a:t>здоровьесбережения</a:t>
            </a:r>
            <a:r>
              <a:rPr lang="ru-RU" dirty="0">
                <a:solidFill>
                  <a:schemeClr val="bg1"/>
                </a:solidFill>
              </a:rPr>
              <a:t>, личной гигиены, владеть навыками первой </a:t>
            </a:r>
            <a:r>
              <a:rPr lang="ru-RU" dirty="0" smtClean="0">
                <a:solidFill>
                  <a:schemeClr val="bg1"/>
                </a:solidFill>
              </a:rPr>
              <a:t>помощи).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1600200"/>
            <a:ext cx="7488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4048" y="4221088"/>
            <a:ext cx="3905472" cy="2403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865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ьная выноска 4"/>
          <p:cNvSpPr/>
          <p:nvPr/>
        </p:nvSpPr>
        <p:spPr>
          <a:xfrm>
            <a:off x="457200" y="2152094"/>
            <a:ext cx="8229600" cy="386919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100" b="1" dirty="0" smtClean="0"/>
              <a:t>Задания на уроках физкультуры по развитию функциональной грамотности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marL="13716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Рекомендации можно найти!!!</a:t>
            </a:r>
          </a:p>
          <a:p>
            <a:endParaRPr lang="ru-RU" u="sng" dirty="0" smtClean="0">
              <a:solidFill>
                <a:schemeClr val="bg1"/>
              </a:solidFill>
            </a:endParaRPr>
          </a:p>
          <a:p>
            <a:endParaRPr lang="ru-RU" u="sng" dirty="0">
              <a:solidFill>
                <a:schemeClr val="bg1"/>
              </a:solidFill>
            </a:endParaRPr>
          </a:p>
          <a:p>
            <a:r>
              <a:rPr lang="ru-RU" u="sng" dirty="0" smtClean="0">
                <a:solidFill>
                  <a:schemeClr val="bg1"/>
                </a:solidFill>
              </a:rPr>
              <a:t>Сборник </a:t>
            </a:r>
            <a:r>
              <a:rPr lang="ru-RU" u="sng" dirty="0">
                <a:solidFill>
                  <a:schemeClr val="bg1"/>
                </a:solidFill>
              </a:rPr>
              <a:t>заданий на формирование всех видов функциональной грамотности на уроках физической </a:t>
            </a:r>
            <a:r>
              <a:rPr lang="ru-RU" u="sng" dirty="0" smtClean="0">
                <a:solidFill>
                  <a:schemeClr val="bg1"/>
                </a:solidFill>
              </a:rPr>
              <a:t>культуры</a:t>
            </a: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1600200"/>
            <a:ext cx="7488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0254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Заключение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457200" indent="-457200">
              <a:buFontTx/>
              <a:buChar char="-"/>
            </a:pPr>
            <a:r>
              <a:rPr lang="ru-RU" dirty="0" smtClean="0">
                <a:solidFill>
                  <a:schemeClr val="bg1"/>
                </a:solidFill>
              </a:rPr>
              <a:t>Проведенное исследование подтверждает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dirty="0" smtClean="0">
                <a:solidFill>
                  <a:schemeClr val="bg1"/>
                </a:solidFill>
              </a:rPr>
              <a:t>что при </a:t>
            </a:r>
            <a:r>
              <a:rPr lang="ru-RU" dirty="0">
                <a:solidFill>
                  <a:schemeClr val="bg1"/>
                </a:solidFill>
              </a:rPr>
              <a:t>правильном подборе нагрузок и соблюдении режима тренировок </a:t>
            </a:r>
            <a:r>
              <a:rPr lang="ru-RU" dirty="0" smtClean="0">
                <a:solidFill>
                  <a:schemeClr val="bg1"/>
                </a:solidFill>
              </a:rPr>
              <a:t>спорт оказывает многогранное положительное влияние на человека: улучшает работу сердечно-сосудистой системы; укрепляет мышечный корсет и опорно-двигательный аппарат; повышает иммунитет; снижает уровень стресса; улучшает качество сна; </a:t>
            </a:r>
          </a:p>
          <a:p>
            <a:pPr marL="457200" indent="-457200">
              <a:buFontTx/>
              <a:buChar char="-"/>
            </a:pPr>
            <a:r>
              <a:rPr lang="ru-RU" dirty="0" smtClean="0">
                <a:solidFill>
                  <a:schemeClr val="bg1"/>
                </a:solidFill>
              </a:rPr>
              <a:t>- Командные </a:t>
            </a:r>
            <a:r>
              <a:rPr lang="ru-RU" dirty="0">
                <a:solidFill>
                  <a:schemeClr val="bg1"/>
                </a:solidFill>
              </a:rPr>
              <a:t>виды спорта способствуют общению и укреплению дружеских связей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</a:p>
          <a:p>
            <a:pPr marL="457200" indent="-457200">
              <a:buFontTx/>
              <a:buChar char="-"/>
            </a:pPr>
            <a:r>
              <a:rPr lang="ru-RU" dirty="0">
                <a:solidFill>
                  <a:schemeClr val="bg1"/>
                </a:solidFill>
              </a:rPr>
              <a:t>-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</a:rPr>
              <a:t>Достижения в </a:t>
            </a:r>
            <a:r>
              <a:rPr lang="ru-RU" dirty="0" smtClean="0">
                <a:solidFill>
                  <a:schemeClr val="bg1"/>
                </a:solidFill>
              </a:rPr>
              <a:t>спорте, улучшение </a:t>
            </a:r>
            <a:r>
              <a:rPr lang="ru-RU" dirty="0">
                <a:solidFill>
                  <a:schemeClr val="bg1"/>
                </a:solidFill>
              </a:rPr>
              <a:t>результатов или освоение новых </a:t>
            </a:r>
            <a:r>
              <a:rPr lang="ru-RU" dirty="0" smtClean="0">
                <a:solidFill>
                  <a:schemeClr val="bg1"/>
                </a:solidFill>
              </a:rPr>
              <a:t>навыков повышают </a:t>
            </a:r>
            <a:r>
              <a:rPr lang="ru-RU" dirty="0">
                <a:solidFill>
                  <a:schemeClr val="bg1"/>
                </a:solidFill>
              </a:rPr>
              <a:t>уверенность в себе и </a:t>
            </a:r>
            <a:r>
              <a:rPr lang="ru-RU" dirty="0" smtClean="0">
                <a:solidFill>
                  <a:schemeClr val="bg1"/>
                </a:solidFill>
              </a:rPr>
              <a:t>самооценку.</a:t>
            </a:r>
          </a:p>
          <a:p>
            <a:pPr marL="457200" indent="-457200">
              <a:buFontTx/>
              <a:buChar char="-"/>
            </a:pPr>
            <a:endParaRPr lang="ru-RU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6698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60648"/>
            <a:ext cx="79208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Заключение</a:t>
            </a:r>
            <a:endParaRPr lang="ru-RU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- </a:t>
            </a:r>
            <a:r>
              <a:rPr lang="ru-RU" sz="2800" dirty="0">
                <a:solidFill>
                  <a:schemeClr val="bg1"/>
                </a:solidFill>
              </a:rPr>
              <a:t>На уроках физкультуры ученики осваивают простейшие тесты для самоконтроля здоровья, учатся измерению, расчёту и оценке индивидуальных достижений,  получают исторические сведения о видах спорта, правилах соревнований, технике выполнения упражнений, анализируют примеры ошибок и правила поведения в команде, получают новые возможности для формирования функциональной </a:t>
            </a:r>
            <a:r>
              <a:rPr lang="ru-RU" sz="2800" dirty="0" smtClean="0">
                <a:solidFill>
                  <a:schemeClr val="bg1"/>
                </a:solidFill>
              </a:rPr>
              <a:t>грамотности (читательской, математической, естественнонаучной.)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1960" y="4941168"/>
            <a:ext cx="47625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070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323</TotalTime>
  <Words>991</Words>
  <Application>Microsoft Office PowerPoint</Application>
  <PresentationFormat>Экран (4:3)</PresentationFormat>
  <Paragraphs>72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5" baseType="lpstr">
      <vt:lpstr>Arial</vt:lpstr>
      <vt:lpstr>Book Antiqua</vt:lpstr>
      <vt:lpstr>Lucida Sans</vt:lpstr>
      <vt:lpstr>Times New Roman</vt:lpstr>
      <vt:lpstr>Times New Roman CYR</vt:lpstr>
      <vt:lpstr>Wingdings</vt:lpstr>
      <vt:lpstr>Wingdings 2</vt:lpstr>
      <vt:lpstr>Wingdings 3</vt:lpstr>
      <vt:lpstr>YS Text</vt:lpstr>
      <vt:lpstr>Апекс</vt:lpstr>
      <vt:lpstr>Могут ли занятия по физической культуре влиять на развитие функциональной грамотности?</vt:lpstr>
      <vt:lpstr>Актуальность</vt:lpstr>
      <vt:lpstr>Цель</vt:lpstr>
      <vt:lpstr>Задачи</vt:lpstr>
      <vt:lpstr>Проблема</vt:lpstr>
      <vt:lpstr>Гипотеза</vt:lpstr>
      <vt:lpstr>Теоретические основы влияния функциональной грамотности на физическую активность организма человека.</vt:lpstr>
      <vt:lpstr> Основные виды спорта и их воздействия на здоровье:</vt:lpstr>
      <vt:lpstr>Исследование влияния регулярных занятий спортом на психоэмоциональное состояние личности</vt:lpstr>
      <vt:lpstr>Выявление социальных аспектов спортивной деятельности</vt:lpstr>
      <vt:lpstr>Практическая часть</vt:lpstr>
      <vt:lpstr>Вопрос № 2 «Делаете ли вы утреннюю зарядку?»</vt:lpstr>
      <vt:lpstr>Вопрос № 3 «Как вы оцениваете своё физическое состояние?»   </vt:lpstr>
      <vt:lpstr>Вопрос № 4 «Посещаешь ли ты уроки физкультуры (да, иногда, никогда)?» </vt:lpstr>
      <vt:lpstr>Вопрос № 5 «Занимаешься ли ты каким-нибудь видом спорта?»            </vt:lpstr>
      <vt:lpstr>Определение оптимальных видов физической активности для различных возрастных групп</vt:lpstr>
      <vt:lpstr>Определение оптимальных видов физической активности для различных возрастных групп</vt:lpstr>
      <vt:lpstr>Рекомендации по внедрению спортивных занятий в повседневную жизнь</vt:lpstr>
      <vt:lpstr>Задания на уроках физкультуры по развитию функциональной грамотности</vt:lpstr>
      <vt:lpstr>Задания на уроках физкультуры по развитию функциональной грамотности</vt:lpstr>
      <vt:lpstr>Задания на уроках физкультуры по развитию функциональной грамотности</vt:lpstr>
      <vt:lpstr>Задания на уроках физкультуры по развитию функциональной грамотности</vt:lpstr>
      <vt:lpstr>Задания на уроках физкультуры по развитию функциональной грамотности</vt:lpstr>
      <vt:lpstr>Заключение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Влияние спорта на человека</dc:title>
  <dc:creator>User</dc:creator>
  <cp:lastModifiedBy>Brem Nina</cp:lastModifiedBy>
  <cp:revision>43</cp:revision>
  <dcterms:created xsi:type="dcterms:W3CDTF">2025-12-08T12:00:47Z</dcterms:created>
  <dcterms:modified xsi:type="dcterms:W3CDTF">2026-02-01T15:32:49Z</dcterms:modified>
</cp:coreProperties>
</file>