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86" r:id="rId5"/>
    <p:sldId id="261" r:id="rId6"/>
    <p:sldId id="258" r:id="rId7"/>
    <p:sldId id="262" r:id="rId8"/>
    <p:sldId id="277" r:id="rId9"/>
    <p:sldId id="278" r:id="rId10"/>
    <p:sldId id="288" r:id="rId11"/>
    <p:sldId id="274" r:id="rId12"/>
    <p:sldId id="275" r:id="rId13"/>
    <p:sldId id="279" r:id="rId14"/>
    <p:sldId id="280" r:id="rId15"/>
    <p:sldId id="287" r:id="rId16"/>
    <p:sldId id="281" r:id="rId17"/>
    <p:sldId id="283" r:id="rId18"/>
    <p:sldId id="290" r:id="rId19"/>
    <p:sldId id="291" r:id="rId20"/>
    <p:sldId id="292" r:id="rId21"/>
    <p:sldId id="295" r:id="rId22"/>
    <p:sldId id="293" r:id="rId23"/>
    <p:sldId id="282" r:id="rId24"/>
    <p:sldId id="294" r:id="rId25"/>
    <p:sldId id="284" r:id="rId26"/>
    <p:sldId id="272" r:id="rId27"/>
    <p:sldId id="273" r:id="rId28"/>
    <p:sldId id="276" r:id="rId29"/>
    <p:sldId id="263" r:id="rId30"/>
    <p:sldId id="266" r:id="rId31"/>
    <p:sldId id="267" r:id="rId32"/>
    <p:sldId id="268" r:id="rId33"/>
    <p:sldId id="269" r:id="rId34"/>
    <p:sldId id="270" r:id="rId35"/>
    <p:sldId id="285" r:id="rId36"/>
    <p:sldId id="271" r:id="rId37"/>
    <p:sldId id="289" r:id="rId3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42C8D-8185-4D97-8A9F-86B57500B2A7}" type="datetimeFigureOut">
              <a:rPr lang="ru-RU" smtClean="0"/>
              <a:pPr/>
              <a:t>01.04.2025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E250F-A3E8-4AAC-9AD4-4276560C87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42C8D-8185-4D97-8A9F-86B57500B2A7}" type="datetimeFigureOut">
              <a:rPr lang="ru-RU" smtClean="0"/>
              <a:pPr/>
              <a:t>01.04.2025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E250F-A3E8-4AAC-9AD4-4276560C87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42C8D-8185-4D97-8A9F-86B57500B2A7}" type="datetimeFigureOut">
              <a:rPr lang="ru-RU" smtClean="0"/>
              <a:pPr/>
              <a:t>01.04.2025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E250F-A3E8-4AAC-9AD4-4276560C87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42C8D-8185-4D97-8A9F-86B57500B2A7}" type="datetimeFigureOut">
              <a:rPr lang="ru-RU" smtClean="0"/>
              <a:pPr/>
              <a:t>01.04.2025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E250F-A3E8-4AAC-9AD4-4276560C87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42C8D-8185-4D97-8A9F-86B57500B2A7}" type="datetimeFigureOut">
              <a:rPr lang="ru-RU" smtClean="0"/>
              <a:pPr/>
              <a:t>01.04.2025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E250F-A3E8-4AAC-9AD4-4276560C87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42C8D-8185-4D97-8A9F-86B57500B2A7}" type="datetimeFigureOut">
              <a:rPr lang="ru-RU" smtClean="0"/>
              <a:pPr/>
              <a:t>01.04.2025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E250F-A3E8-4AAC-9AD4-4276560C87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42C8D-8185-4D97-8A9F-86B57500B2A7}" type="datetimeFigureOut">
              <a:rPr lang="ru-RU" smtClean="0"/>
              <a:pPr/>
              <a:t>01.04.2025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E250F-A3E8-4AAC-9AD4-4276560C87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42C8D-8185-4D97-8A9F-86B57500B2A7}" type="datetimeFigureOut">
              <a:rPr lang="ru-RU" smtClean="0"/>
              <a:pPr/>
              <a:t>01.04.2025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E250F-A3E8-4AAC-9AD4-4276560C87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42C8D-8185-4D97-8A9F-86B57500B2A7}" type="datetimeFigureOut">
              <a:rPr lang="ru-RU" smtClean="0"/>
              <a:pPr/>
              <a:t>01.04.2025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E250F-A3E8-4AAC-9AD4-4276560C87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42C8D-8185-4D97-8A9F-86B57500B2A7}" type="datetimeFigureOut">
              <a:rPr lang="ru-RU" smtClean="0"/>
              <a:pPr/>
              <a:t>01.04.2025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E250F-A3E8-4AAC-9AD4-4276560C87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42C8D-8185-4D97-8A9F-86B57500B2A7}" type="datetimeFigureOut">
              <a:rPr lang="ru-RU" smtClean="0"/>
              <a:pPr/>
              <a:t>01.04.2025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E250F-A3E8-4AAC-9AD4-4276560C87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D42C8D-8185-4D97-8A9F-86B57500B2A7}" type="datetimeFigureOut">
              <a:rPr lang="ru-RU" smtClean="0"/>
              <a:pPr/>
              <a:t>01.04.2025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E250F-A3E8-4AAC-9AD4-4276560C878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://ru.wikipedia.org/wiki/%D0%90%D0%B2%D0%B3%D1%83%D1%81%D1%82%D0%BE%D0%B2%D1%81%D0%BA%D0%B8%D0%B9_%D0%BF%D1%83%D1%82%D1%87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://commons.wikimedia.org/wiki/File:Boris_Yeltsin_22_August_1991-1.jpg?uselang=ru" TargetMode="Externa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071547"/>
            <a:ext cx="7772400" cy="1143007"/>
          </a:xfrm>
        </p:spPr>
        <p:txBody>
          <a:bodyPr/>
          <a:lstStyle/>
          <a:p>
            <a:r>
              <a:rPr lang="ru-RU" smtClean="0"/>
              <a:t>Распад </a:t>
            </a:r>
            <a:r>
              <a:rPr lang="ru-RU" dirty="0" smtClean="0"/>
              <a:t>СССР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571736" y="2392363"/>
            <a:ext cx="4032250" cy="446563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dirty="0" smtClean="0"/>
              <a:t>История  СССР                                                                                                               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</a:pPr>
            <a:r>
              <a:rPr lang="ru-RU" sz="2800" dirty="0" smtClean="0"/>
              <a:t>СССР унаследовал территорию и многонациональную структуру Российской империи. Финляндия и Польша получили независимость.</a:t>
            </a:r>
          </a:p>
          <a:p>
            <a:pPr eaLnBrk="1" hangingPunct="1">
              <a:lnSpc>
                <a:spcPct val="80000"/>
              </a:lnSpc>
            </a:pPr>
            <a:r>
              <a:rPr lang="ru-RU" sz="2800" dirty="0" smtClean="0"/>
              <a:t> В 1918—1921 некоторые западные территории были потеряны, но в 1939—1946 присоединены вновь. </a:t>
            </a:r>
          </a:p>
          <a:p>
            <a:pPr eaLnBrk="1" hangingPunct="1">
              <a:lnSpc>
                <a:spcPct val="80000"/>
              </a:lnSpc>
            </a:pPr>
            <a:r>
              <a:rPr lang="ru-RU" sz="2800" b="1" dirty="0" smtClean="0"/>
              <a:t>Присоединение Прибалтики к СССР (1940)</a:t>
            </a:r>
            <a:r>
              <a:rPr lang="ru-RU" sz="2800" dirty="0" smtClean="0"/>
              <a:t> — процесс включения независимых прибалтийских государств — Эстонии, Латвии и большей части территории современной Литвы — в состав Советского Союза осуществлённый после разгрома немецкими войсками англо-французский сил в Европе летом 1940 года</a:t>
            </a:r>
            <a:r>
              <a:rPr lang="ru-RU" sz="2400" dirty="0" smtClean="0"/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История СССР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800" dirty="0" smtClean="0"/>
              <a:t>После окончания Второй мировой СССР располагал огромной территорией в Европе и Азии, имеющей доступ к морям и океанам, колоссальными природными ресурсами, развитой экономикой социалистического типа, основанной на региональной специализации и межрегиональных экономических связях. Кроме того, руководство «стран социалистического лагеря» находилось под частичным контролем властей СССР.</a:t>
            </a:r>
          </a:p>
          <a:p>
            <a:pPr eaLnBrk="1" hangingPunct="1">
              <a:lnSpc>
                <a:spcPct val="80000"/>
              </a:lnSpc>
            </a:pPr>
            <a:endParaRPr lang="ru-RU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462" y="642918"/>
            <a:ext cx="8856694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История СССР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800" dirty="0" smtClean="0"/>
              <a:t>В 70—80-е годы межнациональные конфликты (Беспорядки 1972 года в Каунасе, Декабрьские события 1986 года в Казахстане) были незначительны, советская идеология подчёркивала, что СССР — дружная семья братских народов. </a:t>
            </a:r>
          </a:p>
          <a:p>
            <a:pPr eaLnBrk="1" hangingPunct="1">
              <a:lnSpc>
                <a:spcPct val="80000"/>
              </a:lnSpc>
            </a:pPr>
            <a:r>
              <a:rPr lang="ru-RU" sz="2800" dirty="0" smtClean="0"/>
              <a:t>СССР возглавляли представители различных национальностей (грузин  И. В. Сталин, украинцы</a:t>
            </a:r>
            <a:r>
              <a:rPr lang="ru-RU" sz="2800" dirty="0"/>
              <a:t> </a:t>
            </a:r>
            <a:r>
              <a:rPr lang="ru-RU" sz="2800" dirty="0" smtClean="0"/>
              <a:t>Н. С. Хрущёв и К. У. Черненко, русский</a:t>
            </a:r>
            <a:r>
              <a:rPr lang="ru-RU" sz="2800" dirty="0"/>
              <a:t> </a:t>
            </a:r>
            <a:r>
              <a:rPr lang="ru-RU" sz="2800" dirty="0" smtClean="0"/>
              <a:t>Л. И. Брежнев).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765175"/>
            <a:ext cx="1771650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00" y="692150"/>
            <a:ext cx="1771650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59563" y="765175"/>
            <a:ext cx="1771650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850" y="3789363"/>
            <a:ext cx="1771650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492500" y="3789363"/>
            <a:ext cx="1771650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Picture 9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732588" y="3789363"/>
            <a:ext cx="1771650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4" name="Text Box 16"/>
          <p:cNvSpPr txBox="1">
            <a:spLocks noChangeArrowheads="1"/>
          </p:cNvSpPr>
          <p:nvPr/>
        </p:nvSpPr>
        <p:spPr bwMode="auto">
          <a:xfrm>
            <a:off x="0" y="2708275"/>
            <a:ext cx="21336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/>
              <a:t>Генсек ЦК партии </a:t>
            </a:r>
          </a:p>
          <a:p>
            <a:r>
              <a:rPr lang="ru-RU"/>
              <a:t>1922-1953</a:t>
            </a:r>
          </a:p>
          <a:p>
            <a:r>
              <a:rPr lang="ru-RU"/>
              <a:t>И.В. Сталин </a:t>
            </a:r>
          </a:p>
        </p:txBody>
      </p:sp>
      <p:sp>
        <p:nvSpPr>
          <p:cNvPr id="4105" name="Text Box 17"/>
          <p:cNvSpPr txBox="1">
            <a:spLocks noChangeArrowheads="1"/>
          </p:cNvSpPr>
          <p:nvPr/>
        </p:nvSpPr>
        <p:spPr bwMode="auto">
          <a:xfrm>
            <a:off x="3348038" y="2781300"/>
            <a:ext cx="2773362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/>
              <a:t>1-й секретарь ЦК КПСС </a:t>
            </a:r>
          </a:p>
          <a:p>
            <a:r>
              <a:rPr lang="ru-RU"/>
              <a:t>1953-1964</a:t>
            </a:r>
          </a:p>
          <a:p>
            <a:r>
              <a:rPr lang="ru-RU"/>
              <a:t>Н.С.Хрущев</a:t>
            </a:r>
          </a:p>
        </p:txBody>
      </p:sp>
      <p:sp>
        <p:nvSpPr>
          <p:cNvPr id="4106" name="Text Box 18"/>
          <p:cNvSpPr txBox="1">
            <a:spLocks noChangeArrowheads="1"/>
          </p:cNvSpPr>
          <p:nvPr/>
        </p:nvSpPr>
        <p:spPr bwMode="auto">
          <a:xfrm>
            <a:off x="6588125" y="2781300"/>
            <a:ext cx="19621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/>
              <a:t>Генсек ЦК КПСС</a:t>
            </a:r>
          </a:p>
          <a:p>
            <a:r>
              <a:rPr lang="ru-RU"/>
              <a:t>1964-1982</a:t>
            </a:r>
          </a:p>
          <a:p>
            <a:r>
              <a:rPr lang="ru-RU"/>
              <a:t>Л.И.Брежнев</a:t>
            </a:r>
          </a:p>
        </p:txBody>
      </p:sp>
      <p:sp>
        <p:nvSpPr>
          <p:cNvPr id="4107" name="Text Box 19"/>
          <p:cNvSpPr txBox="1">
            <a:spLocks noChangeArrowheads="1"/>
          </p:cNvSpPr>
          <p:nvPr/>
        </p:nvSpPr>
        <p:spPr bwMode="auto">
          <a:xfrm>
            <a:off x="395288" y="5942013"/>
            <a:ext cx="19621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/>
              <a:t>Генсек ЦК КПСС</a:t>
            </a:r>
          </a:p>
          <a:p>
            <a:r>
              <a:rPr lang="ru-RU"/>
              <a:t>1982-1984</a:t>
            </a:r>
          </a:p>
          <a:p>
            <a:r>
              <a:rPr lang="ru-RU"/>
              <a:t>Ю.В.Андропов</a:t>
            </a:r>
          </a:p>
        </p:txBody>
      </p:sp>
      <p:sp>
        <p:nvSpPr>
          <p:cNvPr id="4108" name="Text Box 20"/>
          <p:cNvSpPr txBox="1">
            <a:spLocks noChangeArrowheads="1"/>
          </p:cNvSpPr>
          <p:nvPr/>
        </p:nvSpPr>
        <p:spPr bwMode="auto">
          <a:xfrm>
            <a:off x="3276600" y="5942013"/>
            <a:ext cx="19621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/>
              <a:t>Генсек ЦК КПСС</a:t>
            </a:r>
          </a:p>
          <a:p>
            <a:r>
              <a:rPr lang="ru-RU"/>
              <a:t>1984-1985</a:t>
            </a:r>
          </a:p>
          <a:p>
            <a:r>
              <a:rPr lang="ru-RU"/>
              <a:t>К.У.Черненко</a:t>
            </a:r>
          </a:p>
        </p:txBody>
      </p:sp>
      <p:sp>
        <p:nvSpPr>
          <p:cNvPr id="4109" name="Text Box 21"/>
          <p:cNvSpPr txBox="1">
            <a:spLocks noChangeArrowheads="1"/>
          </p:cNvSpPr>
          <p:nvPr/>
        </p:nvSpPr>
        <p:spPr bwMode="auto">
          <a:xfrm>
            <a:off x="5949950" y="5942013"/>
            <a:ext cx="31940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/>
              <a:t>Генсек ЦК КПСС 1985-1991,</a:t>
            </a:r>
          </a:p>
          <a:p>
            <a:r>
              <a:rPr lang="ru-RU"/>
              <a:t>Президент СССР 1990-1991</a:t>
            </a:r>
          </a:p>
          <a:p>
            <a:r>
              <a:rPr lang="ru-RU"/>
              <a:t>М.С.Горбачев</a:t>
            </a:r>
          </a:p>
        </p:txBody>
      </p:sp>
      <p:sp>
        <p:nvSpPr>
          <p:cNvPr id="4110" name="WordArt 22"/>
          <p:cNvSpPr>
            <a:spLocks noChangeArrowheads="1" noChangeShapeType="1" noTextEdit="1"/>
          </p:cNvSpPr>
          <p:nvPr/>
        </p:nvSpPr>
        <p:spPr bwMode="auto">
          <a:xfrm>
            <a:off x="1476375" y="0"/>
            <a:ext cx="6048375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руководители СССР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243" name="Rectangle 3"/>
          <p:cNvSpPr>
            <a:spLocks noGrp="1" noChangeArrowheads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pPr eaLnBrk="1" hangingPunct="1">
              <a:lnSpc>
                <a:spcPct val="80000"/>
              </a:lnSpc>
            </a:pPr>
            <a:r>
              <a:rPr lang="ru-RU" dirty="0" smtClean="0"/>
              <a:t>Руководство многонациональным государством было централизовано — страну возглавляли центральные органы КПСС</a:t>
            </a:r>
            <a:r>
              <a:rPr lang="ru-RU" dirty="0"/>
              <a:t> </a:t>
            </a:r>
            <a:r>
              <a:rPr lang="ru-RU" dirty="0" smtClean="0"/>
              <a:t> контролировавшие всю иерархию органов власти. </a:t>
            </a:r>
          </a:p>
          <a:p>
            <a:pPr eaLnBrk="1" hangingPunct="1">
              <a:lnSpc>
                <a:spcPct val="80000"/>
              </a:lnSpc>
            </a:pPr>
            <a:r>
              <a:rPr lang="ru-RU" dirty="0" smtClean="0"/>
              <a:t>Руководители союзных республик утверждались центральным руководством. Это фактическое положение дел несколько отличалось от идеализированной конструкции, описанной в Конституции СССР . </a:t>
            </a:r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214942" y="1928802"/>
            <a:ext cx="3143272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702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Парад суверенитетов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ru-RU" b="1" dirty="0" err="1" smtClean="0"/>
              <a:t>Пара́д</a:t>
            </a:r>
            <a:r>
              <a:rPr lang="ru-RU" b="1" dirty="0" smtClean="0"/>
              <a:t> </a:t>
            </a:r>
            <a:r>
              <a:rPr lang="ru-RU" b="1" dirty="0" err="1" smtClean="0"/>
              <a:t>суверените́тов</a:t>
            </a:r>
            <a:r>
              <a:rPr lang="ru-RU" b="1" dirty="0" smtClean="0"/>
              <a:t> (1988—1991 гг.)</a:t>
            </a:r>
            <a:r>
              <a:rPr lang="ru-RU" dirty="0" smtClean="0"/>
              <a:t> — конфликт республиканского и союзного</a:t>
            </a:r>
            <a:r>
              <a:rPr lang="ru-RU" dirty="0"/>
              <a:t> </a:t>
            </a:r>
            <a:r>
              <a:rPr lang="ru-RU" dirty="0" smtClean="0"/>
              <a:t>законодательства, связанный с объявлением приоритета республиканских законов над союзными.</a:t>
            </a:r>
            <a:endParaRPr lang="ru-R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286380" y="1357298"/>
            <a:ext cx="2857520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4929190" y="5000636"/>
            <a:ext cx="378621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6 августа</a:t>
            </a:r>
            <a:r>
              <a:rPr lang="ru-RU" sz="2000" dirty="0"/>
              <a:t> </a:t>
            </a:r>
            <a:r>
              <a:rPr lang="ru-RU" sz="2000" dirty="0" smtClean="0"/>
              <a:t>1990 года глава Верховного Совета РСФСР Б. Н. Ельцин сделал в Уфе заявление: «берите столько суверенитета, сколько сможете проглотить»</a:t>
            </a:r>
            <a:r>
              <a:rPr lang="ru-RU" sz="2000" baseline="30000" dirty="0" smtClean="0"/>
              <a:t>[</a:t>
            </a:r>
            <a:endParaRPr lang="ru-RU" sz="2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462" y="144463"/>
            <a:ext cx="8785256" cy="6499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000" b="1" dirty="0" smtClean="0"/>
              <a:t>Декларация о суверенитете РСФСР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sz="2800" b="1" dirty="0" smtClean="0"/>
          </a:p>
          <a:p>
            <a:pPr eaLnBrk="1" hangingPunct="1"/>
            <a:r>
              <a:rPr lang="ru-RU" sz="2800" dirty="0" smtClean="0"/>
              <a:t>12 июня 1990 года Первый Съезд народных депутатов РСФСР принял Декларацию о государственном суверенитете РСФСР. </a:t>
            </a:r>
          </a:p>
          <a:p>
            <a:pPr eaLnBrk="1" hangingPunct="1"/>
            <a:r>
              <a:rPr lang="ru-RU" sz="2800" dirty="0" smtClean="0"/>
              <a:t>Декларация утвердила приоритет Конституции и Законов РСФСР над законодательными актами СССР. </a:t>
            </a:r>
          </a:p>
          <a:p>
            <a:pPr eaLnBrk="1" hangingPunct="1"/>
            <a:r>
              <a:rPr lang="ru-RU" sz="2800" dirty="0" smtClean="0"/>
              <a:t>Этот шаг дал толчок параду суверенитетов.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День России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С 1994 года день принятия Декларации, 12 июня, — государственный праздник Российской Федерации.</a:t>
            </a:r>
          </a:p>
          <a:p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714876" y="1428736"/>
            <a:ext cx="3786214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ГКЧП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1214422"/>
            <a:ext cx="4495800" cy="5643578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/>
              <a:t>Государственный комитет по чрезвычайному положению</a:t>
            </a:r>
            <a:r>
              <a:rPr lang="ru-RU" dirty="0"/>
              <a:t> (</a:t>
            </a:r>
            <a:r>
              <a:rPr lang="ru-RU" b="1" dirty="0"/>
              <a:t>ГКЧП</a:t>
            </a:r>
            <a:r>
              <a:rPr lang="ru-RU" dirty="0"/>
              <a:t>) — самопровозглашённый орган в СССР, существовавший с 18 по 22 августа 1991 года. Был образован из первых государственных и должностных лиц Советского правительства, которые выступили против проводимых Президентом СССР М. С. Горбачёвым реформ Перестройки и преобразования «Советского союза» в новый «Союз Суверенных Государств»,</a:t>
            </a: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0562" y="2528550"/>
            <a:ext cx="4357718" cy="2669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463" y="144462"/>
            <a:ext cx="8713817" cy="60706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Августовский путч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b="1" dirty="0" err="1"/>
              <a:t>А́вгустовский</a:t>
            </a:r>
            <a:r>
              <a:rPr lang="ru-RU" b="1" dirty="0"/>
              <a:t> </a:t>
            </a:r>
            <a:r>
              <a:rPr lang="ru-RU" b="1" u="sng" dirty="0" smtClean="0"/>
              <a:t>путч </a:t>
            </a:r>
            <a:r>
              <a:rPr lang="ru-RU" dirty="0" smtClean="0"/>
              <a:t>— </a:t>
            </a:r>
            <a:r>
              <a:rPr lang="ru-RU" dirty="0"/>
              <a:t>вооружённое противостояние двух вертикалей власти: союзной во главе с ГКЧП СССР и республиканской во главе с правительством России</a:t>
            </a: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286380" y="1357298"/>
            <a:ext cx="3500462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Защита «Белого дома»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По призыву российских властей, у Дома Советов Российской </a:t>
            </a:r>
            <a:r>
              <a:rPr lang="ru-RU" dirty="0" smtClean="0"/>
              <a:t>Федерации </a:t>
            </a:r>
            <a:r>
              <a:rPr lang="ru-RU" dirty="0"/>
              <a:t>(«Белого дома») собрались массы москвичей, среди которых были представители самых разных социальных групп — от демократически настроенной общественности, студенческой молодёжи, интеллигенции до ветеранов Афганской </a:t>
            </a:r>
            <a:r>
              <a:rPr lang="ru-RU" dirty="0" smtClean="0"/>
              <a:t>войны.</a:t>
            </a:r>
            <a:endParaRPr lang="ru-RU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786314" y="2214554"/>
            <a:ext cx="3786214" cy="2501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Августовский путч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В ночь на 21 августа бронетехника, контролируемая ГКЧП, осуществляет манёвры в районе Белого дома (здания Верховного Совета РСФСР). Танки Таманской дивизии и 137-го парашютно-десантного полка</a:t>
            </a:r>
            <a:r>
              <a:rPr lang="en-US" dirty="0" smtClean="0"/>
              <a:t> </a:t>
            </a:r>
            <a:r>
              <a:rPr lang="ru-RU" dirty="0" smtClean="0"/>
              <a:t>заменяются у Белого дома другими подразделениями. Как заявил журналистам генерал-лейтенант Николай Смирнов (военный комендант Москвы с 1988 по 1999 год), военнослужащие, находившиеся в колонне, не имели приказа штурмовать Дом Советов РСФСР. 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429124" y="2214554"/>
            <a:ext cx="4429156" cy="2962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Августовский путч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У «Белого дома» строят баррикады и создают  добровольческие отряды</a:t>
            </a:r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981357" y="1600200"/>
            <a:ext cx="337228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Августовский путч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85720" y="1600200"/>
            <a:ext cx="4286280" cy="4525963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Колонну попытались остановить— их дальнейший проезд по Садовому Кольцу был заблокирован сдвинутыми троллейбусами В момент выезда из тоннеля в БМП полетели камни и бутылки с зажигательной смесью. Находившиеся на броне военнослужащие получили различные ранения. 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0562" y="2000240"/>
            <a:ext cx="4357718" cy="3213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462" y="144462"/>
            <a:ext cx="8713817" cy="6499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Жертвы Путча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Первые 6 машин прорвались через баррикаду. 7-ю машину (БМП № 536) толпа блокировала вновь сдвинутыми троллейбусами. На броню вскочили молодые люди и попытались набросить на приборы наблюдения брезент</a:t>
            </a:r>
            <a:r>
              <a:rPr lang="ru-RU" baseline="30000" dirty="0" smtClean="0">
                <a:hlinkClick r:id="rId2"/>
              </a:rPr>
              <a:t>[54]</a:t>
            </a:r>
            <a:r>
              <a:rPr lang="ru-RU" dirty="0" smtClean="0"/>
              <a:t>. В результате столкновения военных с защитниками Белого Дома погибли три человека (Дмитрий </a:t>
            </a:r>
            <a:r>
              <a:rPr lang="ru-RU" dirty="0" err="1" smtClean="0"/>
              <a:t>Комарь</a:t>
            </a:r>
            <a:r>
              <a:rPr lang="ru-RU" dirty="0" smtClean="0"/>
              <a:t>, Владимир Усов и Илья Кричевский).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Итоги путча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5500702"/>
          </a:xfrm>
        </p:spPr>
        <p:txBody>
          <a:bodyPr>
            <a:noAutofit/>
          </a:bodyPr>
          <a:lstStyle/>
          <a:p>
            <a:pPr lvl="0"/>
            <a:r>
              <a:rPr lang="ru-RU" sz="2400" dirty="0" smtClean="0"/>
              <a:t>Михаил Горбачёв возвращается из Фороса в Москву вместе с Руцким и Силаевым на самолёте Ту-134. Члены ГКЧП были арестованы.</a:t>
            </a:r>
          </a:p>
          <a:p>
            <a:pPr lvl="0"/>
            <a:r>
              <a:rPr lang="ru-RU" sz="2400" dirty="0" smtClean="0"/>
              <a:t>В Москве объявлен траур по погибшим. На Краснопресненской набережной Москвы проведён массовый митинг, в ходе которого манифестанты вынесли огромное полотнище российского </a:t>
            </a:r>
            <a:r>
              <a:rPr lang="ru-RU" sz="2400" dirty="0" err="1" smtClean="0"/>
              <a:t>триколора</a:t>
            </a:r>
            <a:r>
              <a:rPr lang="ru-RU" sz="2400" dirty="0" smtClean="0"/>
              <a:t>; на митинге Президент РСФСР объявил, что принято решение сделать бело-лазорево-красный стяг новым государственным флагом России. </a:t>
            </a:r>
          </a:p>
          <a:p>
            <a:pPr lvl="0"/>
            <a:r>
              <a:rPr lang="ru-RU" sz="2400" dirty="0" smtClean="0"/>
              <a:t>Исторический флаг России (</a:t>
            </a:r>
            <a:r>
              <a:rPr lang="ru-RU" sz="2400" dirty="0" err="1" smtClean="0"/>
              <a:t>триколор</a:t>
            </a:r>
            <a:r>
              <a:rPr lang="ru-RU" sz="2400" dirty="0" smtClean="0"/>
              <a:t>), ставший государственным в ноябре 1991 года, впервые установлен на верхней точке здания Дома Советов.</a:t>
            </a:r>
          </a:p>
          <a:p>
            <a:r>
              <a:rPr lang="ru-RU" sz="2400" dirty="0" smtClean="0"/>
              <a:t>Защитников Белого дома поддерживают рок-группы </a:t>
            </a:r>
            <a:endParaRPr lang="ru-RU" sz="24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300px-Boris_Yeltsin_22_August_1991-1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800" dirty="0" smtClean="0"/>
              <a:t>25 декабря Президент СССР М. С. Горбачев объявил о прекращении своей деятельности на посту Президента СССР «по принципиальным соображениям», подписал указ о сложении с себя полномочий Верховного главнокомандующего Советских Вооружённых Сил и передал управление стратегическим ядерным оружием</a:t>
            </a:r>
            <a:r>
              <a:rPr lang="ru-RU" sz="2800" dirty="0"/>
              <a:t> </a:t>
            </a:r>
            <a:r>
              <a:rPr lang="ru-RU" sz="2800" dirty="0" smtClean="0"/>
              <a:t>Президенту России Б.Ельцину.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0179" name="Rectangle 3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400" dirty="0" smtClean="0"/>
              <a:t>26 декабря 1991 года и считается днём прекращения существования СССР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dirty="0" smtClean="0"/>
              <a:t>После распада СССР Россия и «ближнее зарубежье» составляют т. н. постсоветское пространство.</a:t>
            </a:r>
          </a:p>
          <a:p>
            <a:pPr eaLnBrk="1" hangingPunct="1">
              <a:lnSpc>
                <a:spcPct val="90000"/>
              </a:lnSpc>
            </a:pPr>
            <a:endParaRPr lang="ru-RU" sz="2400" dirty="0" smtClean="0"/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648200" y="1643050"/>
            <a:ext cx="4210080" cy="3800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ru-RU" sz="4000" b="1" dirty="0" smtClean="0"/>
              <a:t>Подписание Беловежских соглашений. Основание СНГ.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</a:pPr>
            <a:endParaRPr lang="ru-RU" sz="2000" b="1" dirty="0" smtClean="0"/>
          </a:p>
          <a:p>
            <a:pPr eaLnBrk="1" hangingPunct="1">
              <a:lnSpc>
                <a:spcPct val="80000"/>
              </a:lnSpc>
            </a:pPr>
            <a:r>
              <a:rPr lang="ru-RU" sz="2400" dirty="0" smtClean="0"/>
              <a:t>В декабре 1991 года главы трех республик, основателей СССР, — </a:t>
            </a:r>
            <a:r>
              <a:rPr lang="ru-RU" sz="2400" b="1" dirty="0" smtClean="0"/>
              <a:t>Белоруссии, России и Украины</a:t>
            </a:r>
            <a:r>
              <a:rPr lang="ru-RU" sz="2400" dirty="0" smtClean="0"/>
              <a:t> собрались в Беловежской пуще (Белоруссия) для подписания договора о создании ССГ. Однако, ранние договоренности были отвергнуты Украиной.</a:t>
            </a:r>
          </a:p>
          <a:p>
            <a:pPr eaLnBrk="1" hangingPunct="1">
              <a:lnSpc>
                <a:spcPct val="80000"/>
              </a:lnSpc>
            </a:pPr>
            <a:r>
              <a:rPr lang="ru-RU" sz="2400" b="1" dirty="0" smtClean="0"/>
              <a:t>8 декабря 1991 года</a:t>
            </a:r>
            <a:r>
              <a:rPr lang="ru-RU" sz="2400" dirty="0" smtClean="0"/>
              <a:t> на они констатировали, что СССР прекращает своё существование, объявили о невозможности образования ССГ и подписали </a:t>
            </a:r>
            <a:r>
              <a:rPr lang="ru-RU" sz="2400" b="1" dirty="0" smtClean="0"/>
              <a:t>Соглашение о создании Содружества Независимых Государств (СНГ).</a:t>
            </a:r>
            <a:r>
              <a:rPr lang="ru-RU" sz="2400" dirty="0" smtClean="0"/>
              <a:t> Подписание соглашений вызвало негативную реакцию Горбачёва, однако после августовского путча реальной властью он уже не обладал. Как подчёркивал впоследствии Б. Н. Ельцин, Беловежские соглашения не распускали СССР, а лишь констатировали его фактический к тому моменту распад.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Причины развала СССР</a:t>
            </a:r>
            <a:endParaRPr lang="ru-RU" sz="4000" dirty="0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84313"/>
            <a:ext cx="8218488" cy="4383087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400" b="1" dirty="0" smtClean="0"/>
              <a:t>Центробежные тенденции,</a:t>
            </a:r>
            <a:r>
              <a:rPr lang="ru-RU" sz="2400" dirty="0" smtClean="0"/>
              <a:t> присущие, по мнению некоторых каждой многонациональной стране. </a:t>
            </a:r>
          </a:p>
          <a:p>
            <a:pPr eaLnBrk="1" hangingPunct="1">
              <a:lnSpc>
                <a:spcPct val="80000"/>
              </a:lnSpc>
            </a:pPr>
            <a:r>
              <a:rPr lang="ru-RU" sz="2400" b="1" dirty="0" smtClean="0"/>
              <a:t>Репрессивный в целом характер советского</a:t>
            </a:r>
            <a:r>
              <a:rPr lang="ru-RU" sz="2400" dirty="0" smtClean="0"/>
              <a:t> общества (гонения на церковь, действия КГБ в отношении диссидентов, принудительный коллективизм). </a:t>
            </a:r>
          </a:p>
          <a:p>
            <a:pPr eaLnBrk="1" hangingPunct="1">
              <a:lnSpc>
                <a:spcPct val="80000"/>
              </a:lnSpc>
            </a:pPr>
            <a:r>
              <a:rPr lang="ru-RU" sz="2400" b="1" dirty="0" smtClean="0"/>
              <a:t>Господство одной идеологии</a:t>
            </a:r>
            <a:r>
              <a:rPr lang="ru-RU" sz="2400" dirty="0" smtClean="0"/>
              <a:t>, идеологическая засоренность, запрет на общение с заграницей, цензура, отсутствие свободного обсуждения альтернатив (особенно важно для интеллигенции). </a:t>
            </a:r>
          </a:p>
          <a:p>
            <a:pPr eaLnBrk="1" hangingPunct="1">
              <a:lnSpc>
                <a:spcPct val="80000"/>
              </a:lnSpc>
            </a:pPr>
            <a:r>
              <a:rPr lang="ru-RU" sz="2400" b="1" dirty="0" smtClean="0"/>
              <a:t>Растущее недовольство населения из-за перебоев с продовольствием</a:t>
            </a:r>
            <a:r>
              <a:rPr lang="ru-RU" sz="2400" b="1" dirty="0"/>
              <a:t> </a:t>
            </a:r>
            <a:r>
              <a:rPr lang="ru-RU" sz="2400" b="1" dirty="0" smtClean="0"/>
              <a:t>и самыми необходимыми товарами</a:t>
            </a:r>
            <a:endParaRPr lang="ru-RU" sz="2400" dirty="0" smtClean="0"/>
          </a:p>
          <a:p>
            <a:pPr eaLnBrk="1" hangingPunct="1">
              <a:lnSpc>
                <a:spcPct val="80000"/>
              </a:lnSpc>
            </a:pPr>
            <a:r>
              <a:rPr lang="ru-RU" sz="2400" dirty="0" smtClean="0"/>
              <a:t>Постоянное </a:t>
            </a:r>
            <a:r>
              <a:rPr lang="ru-RU" sz="2400" b="1" u="sng" dirty="0" smtClean="0"/>
              <a:t>отставание в уровне жизни</a:t>
            </a:r>
            <a:r>
              <a:rPr lang="ru-RU" sz="2400" dirty="0" smtClean="0"/>
              <a:t> от стран «загнивающего» Запада.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Причины развала СССР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800" dirty="0" smtClean="0"/>
              <a:t>Ряд </a:t>
            </a:r>
            <a:r>
              <a:rPr lang="ru-RU" sz="2800" b="1" dirty="0" smtClean="0"/>
              <a:t>техногенных катастроф</a:t>
            </a:r>
            <a:r>
              <a:rPr lang="ru-RU" sz="2800" dirty="0" smtClean="0"/>
              <a:t> (авиакатастрофы, Чернобыльская авария, взрывы газа и др.) и сокрытие информации о них. </a:t>
            </a:r>
          </a:p>
          <a:p>
            <a:pPr eaLnBrk="1" hangingPunct="1">
              <a:lnSpc>
                <a:spcPct val="80000"/>
              </a:lnSpc>
            </a:pPr>
            <a:r>
              <a:rPr lang="ru-RU" sz="2800" dirty="0" smtClean="0"/>
              <a:t>Неудачные попытки реформирования советской системы, приведшие к </a:t>
            </a:r>
            <a:r>
              <a:rPr lang="ru-RU" sz="2800" b="1" dirty="0" smtClean="0"/>
              <a:t>стагнации, а затем развалу экономики, что повлекло за собой развал политической системы.</a:t>
            </a:r>
          </a:p>
          <a:p>
            <a:pPr eaLnBrk="1" hangingPunct="1">
              <a:lnSpc>
                <a:spcPct val="80000"/>
              </a:lnSpc>
            </a:pPr>
            <a:r>
              <a:rPr lang="ru-RU" sz="2800" b="1" u="sng" dirty="0" smtClean="0"/>
              <a:t>Снижение мировых цен на нефть </a:t>
            </a:r>
            <a:r>
              <a:rPr lang="ru-RU" sz="2800" u="sng" dirty="0" smtClean="0"/>
              <a:t>,</a:t>
            </a:r>
            <a:r>
              <a:rPr lang="ru-RU" sz="2800" dirty="0" smtClean="0"/>
              <a:t> пошатнувшее экономику СССР.</a:t>
            </a:r>
          </a:p>
          <a:p>
            <a:pPr eaLnBrk="1" hangingPunct="1">
              <a:lnSpc>
                <a:spcPct val="80000"/>
              </a:lnSpc>
            </a:pPr>
            <a:endParaRPr lang="ru-RU" sz="2800" dirty="0" smtClean="0"/>
          </a:p>
          <a:p>
            <a:pPr eaLnBrk="1" hangingPunct="1">
              <a:lnSpc>
                <a:spcPct val="80000"/>
              </a:lnSpc>
            </a:pPr>
            <a:endParaRPr lang="ru-RU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Причины развала СССР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000" b="1" dirty="0" smtClean="0"/>
              <a:t>Моноцентризм принятия решений</a:t>
            </a:r>
            <a:r>
              <a:rPr lang="ru-RU" sz="2000" dirty="0" smtClean="0"/>
              <a:t> — только в Москве, что приводило к </a:t>
            </a:r>
            <a:r>
              <a:rPr lang="ru-RU" sz="2000" dirty="0" err="1" smtClean="0"/>
              <a:t>неэффекивности</a:t>
            </a:r>
            <a:r>
              <a:rPr lang="ru-RU" sz="2000" dirty="0" smtClean="0"/>
              <a:t> и потере во времени. 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b="1" dirty="0" smtClean="0"/>
              <a:t>Неспособность СССР выдержать гонку вооружений</a:t>
            </a:r>
            <a:r>
              <a:rPr lang="ru-RU" sz="2000" dirty="0" smtClean="0"/>
              <a:t>, победа «</a:t>
            </a:r>
            <a:r>
              <a:rPr lang="ru-RU" sz="2000" dirty="0" err="1" smtClean="0"/>
              <a:t>рейганомики</a:t>
            </a:r>
            <a:r>
              <a:rPr lang="ru-RU" sz="2000" dirty="0" smtClean="0"/>
              <a:t>»  в этой гонке. 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dirty="0" smtClean="0"/>
              <a:t>Афганская война и непрекращающаяся финансовая помощь странам </a:t>
            </a:r>
            <a:r>
              <a:rPr lang="ru-RU" sz="2000" dirty="0" err="1" smtClean="0"/>
              <a:t>соцлагеря</a:t>
            </a:r>
            <a:r>
              <a:rPr lang="ru-RU" sz="2000" dirty="0" smtClean="0"/>
              <a:t>, разорявшая бюджет. 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b="1" dirty="0" smtClean="0"/>
              <a:t>Неэффективная деятельность правителей</a:t>
            </a:r>
            <a:r>
              <a:rPr lang="ru-RU" sz="2000" dirty="0" smtClean="0"/>
              <a:t> — Брежнева и его преемников, реформаторская деятельность которых разорила экономику и испортила механизмы централизованной власти. 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dirty="0" smtClean="0"/>
              <a:t>Заинтересованность западных государств в ослаблении СССР, </a:t>
            </a:r>
            <a:r>
              <a:rPr lang="ru-RU" sz="2000" b="1" dirty="0" smtClean="0"/>
              <a:t>подрывная деятельность западных спецслужб</a:t>
            </a:r>
            <a:r>
              <a:rPr lang="ru-RU" sz="2000" dirty="0" smtClean="0"/>
              <a:t>. 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dirty="0" smtClean="0"/>
              <a:t>Беспринципность центральных и республиканских властей, разваливших СССР из-за своих политических амбиций, </a:t>
            </a:r>
            <a:r>
              <a:rPr lang="ru-RU" sz="2000" b="1" dirty="0" smtClean="0"/>
              <a:t>борьбы за власть.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Причины развала СССР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endParaRPr lang="ru-RU" sz="2400" dirty="0" smtClean="0"/>
          </a:p>
          <a:p>
            <a:pPr eaLnBrk="1" hangingPunct="1">
              <a:lnSpc>
                <a:spcPct val="80000"/>
              </a:lnSpc>
            </a:pPr>
            <a:r>
              <a:rPr lang="ru-RU" sz="2400" dirty="0" smtClean="0"/>
              <a:t>Межнациональные противоречия, </a:t>
            </a:r>
            <a:r>
              <a:rPr lang="ru-RU" sz="2400" b="1" dirty="0" smtClean="0"/>
              <a:t>желание отдельных народов самостоятельно развивать свою культуру и экономику. </a:t>
            </a:r>
          </a:p>
          <a:p>
            <a:pPr eaLnBrk="1" hangingPunct="1">
              <a:lnSpc>
                <a:spcPct val="80000"/>
              </a:lnSpc>
            </a:pPr>
            <a:r>
              <a:rPr lang="ru-RU" sz="2400" b="1" dirty="0" smtClean="0"/>
              <a:t>Полезность</a:t>
            </a:r>
            <a:r>
              <a:rPr lang="ru-RU" sz="2400" dirty="0" smtClean="0"/>
              <a:t>, по мнению некоторых политиков, распада СССР для гармоничного развития каждой из республик, входивших в состав СССР. </a:t>
            </a:r>
          </a:p>
          <a:p>
            <a:pPr eaLnBrk="1" hangingPunct="1">
              <a:lnSpc>
                <a:spcPct val="80000"/>
              </a:lnSpc>
            </a:pPr>
            <a:r>
              <a:rPr lang="ru-RU" sz="2400" dirty="0" smtClean="0"/>
              <a:t>Бывшие граждане социалистических стран, бежавшие на Запад. </a:t>
            </a:r>
          </a:p>
          <a:p>
            <a:pPr eaLnBrk="1" hangingPunct="1">
              <a:lnSpc>
                <a:spcPct val="80000"/>
              </a:lnSpc>
            </a:pPr>
            <a:r>
              <a:rPr lang="ru-RU" sz="2400" dirty="0" smtClean="0"/>
              <a:t>Некоторые из них сделали смыслом своей жизни культурный и </a:t>
            </a:r>
            <a:r>
              <a:rPr lang="ru-RU" sz="2400" b="1" dirty="0" smtClean="0"/>
              <a:t>идеологический подрыв коммунистического режима.</a:t>
            </a:r>
            <a:r>
              <a:rPr lang="ru-RU" sz="2400" dirty="0" smtClean="0"/>
              <a:t> </a:t>
            </a:r>
          </a:p>
          <a:p>
            <a:pPr eaLnBrk="1" hangingPunct="1">
              <a:lnSpc>
                <a:spcPct val="80000"/>
              </a:lnSpc>
            </a:pPr>
            <a:endParaRPr lang="ru-RU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ru-RU" sz="4000" b="1" dirty="0" smtClean="0"/>
              <a:t>Последствия развала СССР</a:t>
            </a:r>
            <a:br>
              <a:rPr lang="ru-RU" sz="4000" b="1" dirty="0" smtClean="0"/>
            </a:br>
            <a:endParaRPr lang="ru-RU" sz="4000" b="1" dirty="0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400" dirty="0" smtClean="0"/>
              <a:t>Распад СССР происходил на фоне начала общего экономического, внешнеполитического и демографического кризиса. </a:t>
            </a:r>
          </a:p>
          <a:p>
            <a:pPr eaLnBrk="1" hangingPunct="1">
              <a:lnSpc>
                <a:spcPct val="80000"/>
              </a:lnSpc>
            </a:pPr>
            <a:r>
              <a:rPr lang="ru-RU" sz="2400" dirty="0" smtClean="0"/>
              <a:t>В 1989 году впервые официально объявлено о начале экономического кризиса в СССР (рост экономики сменяется падением).</a:t>
            </a:r>
          </a:p>
          <a:p>
            <a:pPr eaLnBrk="1" hangingPunct="1">
              <a:lnSpc>
                <a:spcPct val="80000"/>
              </a:lnSpc>
            </a:pPr>
            <a:r>
              <a:rPr lang="ru-RU" sz="2400" dirty="0" smtClean="0"/>
              <a:t>В период 1989—1991г. доходит до максимума главная проблема советской экономики — хронический товарный дефицит; из свободной продажи исчезают практически все основные товары, кроме хлеба.</a:t>
            </a:r>
          </a:p>
          <a:p>
            <a:pPr eaLnBrk="1" hangingPunct="1">
              <a:lnSpc>
                <a:spcPct val="80000"/>
              </a:lnSpc>
            </a:pPr>
            <a:r>
              <a:rPr lang="ru-RU" sz="2400" dirty="0" smtClean="0"/>
              <a:t>По всей стране вводится нормированное снабжение в форме талонов.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009650"/>
            <a:ext cx="8929718" cy="584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2286000" y="1"/>
            <a:ext cx="457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Последствия развала СССР</a:t>
            </a:r>
            <a:br>
              <a:rPr lang="ru-RU" sz="2800" b="1" dirty="0" smtClean="0"/>
            </a:br>
            <a:endParaRPr lang="ru-RU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ru-RU" sz="4000" smtClean="0"/>
              <a:t>Оценки распада СССР неоднозначны: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000" dirty="0" smtClean="0"/>
              <a:t>Противники СССР в холодной войне</a:t>
            </a:r>
            <a:r>
              <a:rPr lang="ru-RU" sz="2000" dirty="0"/>
              <a:t> </a:t>
            </a:r>
            <a:r>
              <a:rPr lang="ru-RU" sz="2000" dirty="0" smtClean="0"/>
              <a:t>восприняли коллапс СССР как свою победу. В связи с этим, в США, например, можно часто услышать разочарование в победе: проигравшие войну «русские» по-прежнему являются ядерной державой, защищают национальные интересы, вмешиваются во внешнеполитические споры и так далее. 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dirty="0" smtClean="0"/>
              <a:t>25 апреля</a:t>
            </a:r>
            <a:r>
              <a:rPr lang="ru-RU" sz="2000" dirty="0"/>
              <a:t> </a:t>
            </a:r>
            <a:r>
              <a:rPr lang="ru-RU" sz="2000" dirty="0" smtClean="0"/>
              <a:t>2005 года Президент России В. Путин в послании Федеральному Собранию Российской Федерации заявил: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dirty="0" smtClean="0"/>
              <a:t> </a:t>
            </a:r>
            <a:r>
              <a:rPr lang="ru-RU" sz="2000" b="1" i="1" dirty="0" smtClean="0"/>
              <a:t>Прежде всего, следует признать, что крушение Советского Союза было крупнейшей геополитической катастрофой века. Для российского же народа оно стало настоящей драмой. Десятки миллионов наших сограждан и соотечественников оказались за пределами российской территории. 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b="1" i="1" dirty="0" smtClean="0"/>
              <a:t>Эпидемия распада к тому же перекинулась на саму Россию.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0"/>
            <a:ext cx="614366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</TotalTime>
  <Words>717</Words>
  <Application>Microsoft Office PowerPoint</Application>
  <PresentationFormat>Экран (4:3)</PresentationFormat>
  <Paragraphs>101</Paragraphs>
  <Slides>37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8" baseType="lpstr">
      <vt:lpstr>Тема Office</vt:lpstr>
      <vt:lpstr>Распад СССР</vt:lpstr>
      <vt:lpstr>История  СССР                                                                                                               </vt:lpstr>
      <vt:lpstr>История СССР</vt:lpstr>
      <vt:lpstr>Презентация PowerPoint</vt:lpstr>
      <vt:lpstr>История СССР</vt:lpstr>
      <vt:lpstr>Презентация PowerPoint</vt:lpstr>
      <vt:lpstr>Презентация PowerPoint</vt:lpstr>
      <vt:lpstr>Презентация PowerPoint</vt:lpstr>
      <vt:lpstr>Парад суверенитетов </vt:lpstr>
      <vt:lpstr>Презентация PowerPoint</vt:lpstr>
      <vt:lpstr>Декларация о суверенитете РСФСР</vt:lpstr>
      <vt:lpstr>День России</vt:lpstr>
      <vt:lpstr>Презентация PowerPoint</vt:lpstr>
      <vt:lpstr>ГКЧП</vt:lpstr>
      <vt:lpstr>Презентация PowerPoint</vt:lpstr>
      <vt:lpstr>Августовский путч</vt:lpstr>
      <vt:lpstr>Защита «Белого дома»</vt:lpstr>
      <vt:lpstr>Августовский путч</vt:lpstr>
      <vt:lpstr>Августовский путч</vt:lpstr>
      <vt:lpstr>Августовский путч</vt:lpstr>
      <vt:lpstr>Презентация PowerPoint</vt:lpstr>
      <vt:lpstr>Жертвы Путча</vt:lpstr>
      <vt:lpstr>Презентация PowerPoint</vt:lpstr>
      <vt:lpstr>Итоги путча</vt:lpstr>
      <vt:lpstr>Презентация PowerPoint</vt:lpstr>
      <vt:lpstr>Презентация PowerPoint</vt:lpstr>
      <vt:lpstr>Презентация PowerPoint</vt:lpstr>
      <vt:lpstr>Подписание Беловежских соглашений. Основание СНГ.</vt:lpstr>
      <vt:lpstr> Причины развала СССР</vt:lpstr>
      <vt:lpstr>Причины развала СССР</vt:lpstr>
      <vt:lpstr>Причины развала СССР</vt:lpstr>
      <vt:lpstr>Причины развала СССР</vt:lpstr>
      <vt:lpstr>Последствия развала СССР </vt:lpstr>
      <vt:lpstr>Презентация PowerPoint</vt:lpstr>
      <vt:lpstr>Презентация PowerPoint</vt:lpstr>
      <vt:lpstr>Оценки распада СССР неоднозначны:</vt:lpstr>
      <vt:lpstr>Презентация PowerPoint</vt:lpstr>
    </vt:vector>
  </TitlesOfParts>
  <Company>Krokoz™ Inc.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Развал СССР</dc:title>
  <dc:creator>User</dc:creator>
  <cp:lastModifiedBy>Ресурсный центр</cp:lastModifiedBy>
  <cp:revision>10</cp:revision>
  <dcterms:created xsi:type="dcterms:W3CDTF">2012-12-03T17:49:43Z</dcterms:created>
  <dcterms:modified xsi:type="dcterms:W3CDTF">2025-04-01T12:32:20Z</dcterms:modified>
</cp:coreProperties>
</file>