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Mak" charset="1" panose="00000000000000000000"/>
      <p:regular r:id="rId22"/>
    </p:embeddedFont>
    <p:embeddedFont>
      <p:font typeface="Mak Bold" charset="1" panose="00000000000000000000"/>
      <p:regular r:id="rId23"/>
    </p:embeddedFont>
    <p:embeddedFont>
      <p:font typeface="Open Sans" charset="1" panose="020B0606030504020204"/>
      <p:regular r:id="rId24"/>
    </p:embeddedFont>
    <p:embeddedFont>
      <p:font typeface="Open Sans Bold" charset="1" panose="020B0806030504020204"/>
      <p:regular r:id="rId25"/>
    </p:embeddedFont>
    <p:embeddedFont>
      <p:font typeface="Clear Sans" charset="1" panose="020B0503030202020304"/>
      <p:regular r:id="rId26"/>
    </p:embeddedFont>
    <p:embeddedFont>
      <p:font typeface="Clear Sans Bold" charset="1" panose="020B0803030202020304"/>
      <p:regular r:id="rId27"/>
    </p:embeddedFont>
    <p:embeddedFont>
      <p:font typeface="Open Sans Bold Italics" charset="1" panose="020B0806030504020204"/>
      <p:regular r:id="rId28"/>
    </p:embeddedFont>
    <p:embeddedFont>
      <p:font typeface="Open Sans Italics" charset="1" panose="020B0606030504020204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2" Target="../media/image1.pn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3.png" Type="http://schemas.openxmlformats.org/officeDocument/2006/relationships/image"/><Relationship Id="rId6" Target="../media/image24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7.png" Type="http://schemas.openxmlformats.org/officeDocument/2006/relationships/image"/><Relationship Id="rId6" Target="../media/image28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29.png" Type="http://schemas.openxmlformats.org/officeDocument/2006/relationships/image"/><Relationship Id="rId6" Target="../media/image30.svg" Type="http://schemas.openxmlformats.org/officeDocument/2006/relationships/image"/><Relationship Id="rId7" Target="../media/image31.png" Type="http://schemas.openxmlformats.org/officeDocument/2006/relationships/image"/><Relationship Id="rId8" Target="../media/image3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jpe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4.png" Type="http://schemas.openxmlformats.org/officeDocument/2006/relationships/image"/><Relationship Id="rId6" Target="../media/image35.jpeg" Type="http://schemas.openxmlformats.org/officeDocument/2006/relationships/image"/><Relationship Id="rId7" Target="../media/image36.jpeg" Type="http://schemas.openxmlformats.org/officeDocument/2006/relationships/image"/><Relationship Id="rId8" Target="../media/image37.jpeg" Type="http://schemas.openxmlformats.org/officeDocument/2006/relationships/image"/><Relationship Id="rId9" Target="../media/image38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4.png" Type="http://schemas.openxmlformats.org/officeDocument/2006/relationships/image"/><Relationship Id="rId6" Target="../media/image40.jpeg" Type="http://schemas.openxmlformats.org/officeDocument/2006/relationships/image"/><Relationship Id="rId7" Target="../media/image41.jpeg" Type="http://schemas.openxmlformats.org/officeDocument/2006/relationships/image"/><Relationship Id="rId8" Target="../media/image42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4.png" Type="http://schemas.openxmlformats.org/officeDocument/2006/relationships/image"/><Relationship Id="rId6" Target="../media/image43.jpeg" Type="http://schemas.openxmlformats.org/officeDocument/2006/relationships/image"/><Relationship Id="rId7" Target="../media/image44.jpeg" Type="http://schemas.openxmlformats.org/officeDocument/2006/relationships/image"/><Relationship Id="rId8" Target="../media/image45.jpeg" Type="http://schemas.openxmlformats.org/officeDocument/2006/relationships/image"/><Relationship Id="rId9" Target="../media/image46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4.png" Type="http://schemas.openxmlformats.org/officeDocument/2006/relationships/image"/><Relationship Id="rId6" Target="../media/image47.jpeg" Type="http://schemas.openxmlformats.org/officeDocument/2006/relationships/image"/><Relationship Id="rId7" Target="../media/image48.jpeg" Type="http://schemas.openxmlformats.org/officeDocument/2006/relationships/image"/><Relationship Id="rId8" Target="../media/image49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4.pn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49.jpeg" Type="http://schemas.openxmlformats.org/officeDocument/2006/relationships/image"/><Relationship Id="rId9" Target="../media/image52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53.png" Type="http://schemas.openxmlformats.org/officeDocument/2006/relationships/image"/><Relationship Id="rId6" Target="../media/image34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3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11246760" y="6752900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6934213" y="1005474"/>
            <a:ext cx="6501036" cy="8511995"/>
          </a:xfrm>
          <a:custGeom>
            <a:avLst/>
            <a:gdLst/>
            <a:ahLst/>
            <a:cxnLst/>
            <a:rect r="r" b="b" t="t" l="l"/>
            <a:pathLst>
              <a:path h="8511995" w="6501036">
                <a:moveTo>
                  <a:pt x="0" y="0"/>
                </a:moveTo>
                <a:lnTo>
                  <a:pt x="6501036" y="0"/>
                </a:lnTo>
                <a:lnTo>
                  <a:pt x="6501036" y="8511995"/>
                </a:lnTo>
                <a:lnTo>
                  <a:pt x="0" y="851199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3675968">
            <a:off x="-1761854" y="2827762"/>
            <a:ext cx="5770087" cy="5591739"/>
          </a:xfrm>
          <a:custGeom>
            <a:avLst/>
            <a:gdLst/>
            <a:ahLst/>
            <a:cxnLst/>
            <a:rect r="r" b="b" t="t" l="l"/>
            <a:pathLst>
              <a:path h="5591739" w="5770087">
                <a:moveTo>
                  <a:pt x="0" y="0"/>
                </a:moveTo>
                <a:lnTo>
                  <a:pt x="5770087" y="0"/>
                </a:lnTo>
                <a:lnTo>
                  <a:pt x="5770087" y="5591739"/>
                </a:lnTo>
                <a:lnTo>
                  <a:pt x="0" y="559173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 rot="-344539">
            <a:off x="2103701" y="4013778"/>
            <a:ext cx="8054606" cy="2803754"/>
          </a:xfrm>
          <a:prstGeom prst="rect">
            <a:avLst/>
          </a:prstGeom>
          <a:solidFill>
            <a:srgbClr val="4F6E8E"/>
          </a:solidFill>
        </p:spPr>
      </p:sp>
      <p:sp>
        <p:nvSpPr>
          <p:cNvPr name="AutoShape 7" id="7"/>
          <p:cNvSpPr/>
          <p:nvPr/>
        </p:nvSpPr>
        <p:spPr>
          <a:xfrm rot="364879">
            <a:off x="3960044" y="2180446"/>
            <a:ext cx="4341920" cy="1307233"/>
          </a:xfrm>
          <a:prstGeom prst="rect">
            <a:avLst/>
          </a:prstGeom>
          <a:solidFill>
            <a:srgbClr val="4F6E8E"/>
          </a:solidFill>
        </p:spPr>
      </p:sp>
      <p:sp>
        <p:nvSpPr>
          <p:cNvPr name="AutoShape 8" id="8"/>
          <p:cNvSpPr/>
          <p:nvPr/>
        </p:nvSpPr>
        <p:spPr>
          <a:xfrm rot="217774">
            <a:off x="3411923" y="7350600"/>
            <a:ext cx="6927112" cy="1404399"/>
          </a:xfrm>
          <a:prstGeom prst="rect">
            <a:avLst/>
          </a:prstGeom>
          <a:solidFill>
            <a:srgbClr val="4F6E8E"/>
          </a:solidFill>
        </p:spPr>
      </p:sp>
      <p:grpSp>
        <p:nvGrpSpPr>
          <p:cNvPr name="Group 9" id="9"/>
          <p:cNvGrpSpPr/>
          <p:nvPr/>
        </p:nvGrpSpPr>
        <p:grpSpPr>
          <a:xfrm rot="765301">
            <a:off x="10908912" y="3043073"/>
            <a:ext cx="2979968" cy="2629821"/>
            <a:chOff x="0" y="0"/>
            <a:chExt cx="3973290" cy="350642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73290" cy="3506428"/>
            </a:xfrm>
            <a:custGeom>
              <a:avLst/>
              <a:gdLst/>
              <a:ahLst/>
              <a:cxnLst/>
              <a:rect r="r" b="b" t="t" l="l"/>
              <a:pathLst>
                <a:path h="3506428" w="3973290">
                  <a:moveTo>
                    <a:pt x="0" y="0"/>
                  </a:moveTo>
                  <a:lnTo>
                    <a:pt x="3973290" y="0"/>
                  </a:lnTo>
                  <a:lnTo>
                    <a:pt x="3973290" y="3506428"/>
                  </a:lnTo>
                  <a:lnTo>
                    <a:pt x="0" y="35064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666381" y="1009169"/>
              <a:ext cx="2640528" cy="16320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45"/>
                </a:lnSpc>
              </a:pPr>
              <a:r>
                <a:rPr lang="en-US" sz="4132">
                  <a:solidFill>
                    <a:srgbClr val="000000"/>
                  </a:solidFill>
                  <a:latin typeface="Mak"/>
                  <a:ea typeface="Mak"/>
                  <a:cs typeface="Mak"/>
                  <a:sym typeface="Mak"/>
                </a:rPr>
                <a:t>ДОУ с семьей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-1290750">
            <a:off x="11863653" y="7693525"/>
            <a:ext cx="3313149" cy="897600"/>
          </a:xfrm>
          <a:custGeom>
            <a:avLst/>
            <a:gdLst/>
            <a:ahLst/>
            <a:cxnLst/>
            <a:rect r="r" b="b" t="t" l="l"/>
            <a:pathLst>
              <a:path h="897600" w="3313149">
                <a:moveTo>
                  <a:pt x="0" y="0"/>
                </a:moveTo>
                <a:lnTo>
                  <a:pt x="3313149" y="0"/>
                </a:lnTo>
                <a:lnTo>
                  <a:pt x="3313149" y="897600"/>
                </a:lnTo>
                <a:lnTo>
                  <a:pt x="0" y="8976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290750">
            <a:off x="10557775" y="3062704"/>
            <a:ext cx="1815908" cy="482478"/>
          </a:xfrm>
          <a:custGeom>
            <a:avLst/>
            <a:gdLst/>
            <a:ahLst/>
            <a:cxnLst/>
            <a:rect r="r" b="b" t="t" l="l"/>
            <a:pathLst>
              <a:path h="482478" w="1815908">
                <a:moveTo>
                  <a:pt x="0" y="0"/>
                </a:moveTo>
                <a:lnTo>
                  <a:pt x="1815908" y="0"/>
                </a:lnTo>
                <a:lnTo>
                  <a:pt x="1815908" y="482478"/>
                </a:lnTo>
                <a:lnTo>
                  <a:pt x="0" y="48247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-1966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3852176">
            <a:off x="11271069" y="2511821"/>
            <a:ext cx="389319" cy="1483121"/>
          </a:xfrm>
          <a:custGeom>
            <a:avLst/>
            <a:gdLst/>
            <a:ahLst/>
            <a:cxnLst/>
            <a:rect r="r" b="b" t="t" l="l"/>
            <a:pathLst>
              <a:path h="1483121" w="389319">
                <a:moveTo>
                  <a:pt x="0" y="0"/>
                </a:moveTo>
                <a:lnTo>
                  <a:pt x="389320" y="0"/>
                </a:lnTo>
                <a:lnTo>
                  <a:pt x="389320" y="1483122"/>
                </a:lnTo>
                <a:lnTo>
                  <a:pt x="0" y="14831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-1591703">
            <a:off x="16133029" y="4885775"/>
            <a:ext cx="1251126" cy="2730633"/>
          </a:xfrm>
          <a:custGeom>
            <a:avLst/>
            <a:gdLst/>
            <a:ahLst/>
            <a:cxnLst/>
            <a:rect r="r" b="b" t="t" l="l"/>
            <a:pathLst>
              <a:path h="2730633" w="1251126">
                <a:moveTo>
                  <a:pt x="0" y="0"/>
                </a:moveTo>
                <a:lnTo>
                  <a:pt x="1251126" y="0"/>
                </a:lnTo>
                <a:lnTo>
                  <a:pt x="1251126" y="2730633"/>
                </a:lnTo>
                <a:lnTo>
                  <a:pt x="0" y="273063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53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66142">
            <a:off x="959768" y="-255076"/>
            <a:ext cx="3980413" cy="2279691"/>
          </a:xfrm>
          <a:custGeom>
            <a:avLst/>
            <a:gdLst/>
            <a:ahLst/>
            <a:cxnLst/>
            <a:rect r="r" b="b" t="t" l="l"/>
            <a:pathLst>
              <a:path h="2279691" w="3980413">
                <a:moveTo>
                  <a:pt x="0" y="0"/>
                </a:moveTo>
                <a:lnTo>
                  <a:pt x="3980414" y="0"/>
                </a:lnTo>
                <a:lnTo>
                  <a:pt x="3980414" y="2279691"/>
                </a:lnTo>
                <a:lnTo>
                  <a:pt x="0" y="227969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56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218099" y="901380"/>
            <a:ext cx="5498943" cy="502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99"/>
              </a:lnSpc>
              <a:spcBef>
                <a:spcPct val="0"/>
              </a:spcBef>
            </a:pPr>
            <a:r>
              <a:rPr lang="en-US" sz="2713">
                <a:solidFill>
                  <a:srgbClr val="000000"/>
                </a:solidFill>
                <a:latin typeface="Mak"/>
                <a:ea typeface="Mak"/>
                <a:cs typeface="Mak"/>
                <a:sym typeface="Mak"/>
              </a:rPr>
              <a:t>Ветренко Юлия Сергеевна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87783" y="914400"/>
            <a:ext cx="5140950" cy="578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Mak"/>
                <a:ea typeface="Mak"/>
                <a:cs typeface="Mak"/>
                <a:sym typeface="Mak"/>
              </a:rPr>
              <a:t>МКДОУ №3 “Радуга”</a:t>
            </a:r>
          </a:p>
        </p:txBody>
      </p:sp>
      <p:sp>
        <p:nvSpPr>
          <p:cNvPr name="TextBox 19" id="19"/>
          <p:cNvSpPr txBox="true"/>
          <p:nvPr/>
        </p:nvSpPr>
        <p:spPr>
          <a:xfrm rot="-368959">
            <a:off x="3897517" y="4039622"/>
            <a:ext cx="5158543" cy="27141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1"/>
              </a:lnSpc>
            </a:pPr>
            <a:r>
              <a:rPr lang="en-US" sz="4682" spc="-46">
                <a:solidFill>
                  <a:srgbClr val="FFFFFF"/>
                </a:solidFill>
                <a:latin typeface="Mak"/>
                <a:ea typeface="Mak"/>
                <a:cs typeface="Mak"/>
                <a:sym typeface="Mak"/>
              </a:rPr>
              <a:t>гражданско-патриотической активностиу дошкольников  </a:t>
            </a:r>
          </a:p>
        </p:txBody>
      </p:sp>
      <p:sp>
        <p:nvSpPr>
          <p:cNvPr name="TextBox 20" id="20"/>
          <p:cNvSpPr txBox="true"/>
          <p:nvPr/>
        </p:nvSpPr>
        <p:spPr>
          <a:xfrm rot="496321">
            <a:off x="4078292" y="2430596"/>
            <a:ext cx="4110906" cy="849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03"/>
              </a:lnSpc>
            </a:pPr>
            <a:r>
              <a:rPr lang="en-US" sz="5367" spc="-53">
                <a:solidFill>
                  <a:srgbClr val="FFFFFF"/>
                </a:solidFill>
                <a:latin typeface="Mak"/>
                <a:ea typeface="Mak"/>
                <a:cs typeface="Mak"/>
                <a:sym typeface="Mak"/>
              </a:rPr>
              <a:t>Воспитание</a:t>
            </a:r>
          </a:p>
        </p:txBody>
      </p:sp>
      <p:sp>
        <p:nvSpPr>
          <p:cNvPr name="TextBox 21" id="21"/>
          <p:cNvSpPr txBox="true"/>
          <p:nvPr/>
        </p:nvSpPr>
        <p:spPr>
          <a:xfrm rot="116653">
            <a:off x="4215769" y="7273495"/>
            <a:ext cx="5324267" cy="14158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37"/>
              </a:lnSpc>
            </a:pPr>
            <a:r>
              <a:rPr lang="en-US" sz="3884" b="true">
                <a:solidFill>
                  <a:srgbClr val="FFFFFF"/>
                </a:solidFill>
                <a:latin typeface="Mak Bold"/>
                <a:ea typeface="Mak Bold"/>
                <a:cs typeface="Mak Bold"/>
                <a:sym typeface="Mak Bold"/>
              </a:rPr>
              <a:t>в системе взаимодействия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675968">
            <a:off x="6918764" y="-1995689"/>
            <a:ext cx="5770087" cy="5591739"/>
          </a:xfrm>
          <a:custGeom>
            <a:avLst/>
            <a:gdLst/>
            <a:ahLst/>
            <a:cxnLst/>
            <a:rect r="r" b="b" t="t" l="l"/>
            <a:pathLst>
              <a:path h="5591739" w="5770087">
                <a:moveTo>
                  <a:pt x="0" y="0"/>
                </a:moveTo>
                <a:lnTo>
                  <a:pt x="5770088" y="0"/>
                </a:lnTo>
                <a:lnTo>
                  <a:pt x="5770088" y="5591739"/>
                </a:lnTo>
                <a:lnTo>
                  <a:pt x="0" y="559173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71418">
            <a:off x="544231" y="2369873"/>
            <a:ext cx="17380129" cy="3190939"/>
            <a:chOff x="0" y="0"/>
            <a:chExt cx="23173505" cy="4254585"/>
          </a:xfrm>
        </p:grpSpPr>
        <p:sp>
          <p:nvSpPr>
            <p:cNvPr name="AutoShape 5" id="5"/>
            <p:cNvSpPr/>
            <p:nvPr/>
          </p:nvSpPr>
          <p:spPr>
            <a:xfrm rot="-104137">
              <a:off x="48578" y="348650"/>
              <a:ext cx="23076350" cy="3557284"/>
            </a:xfrm>
            <a:prstGeom prst="rect">
              <a:avLst/>
            </a:prstGeom>
            <a:solidFill>
              <a:srgbClr val="4F6E8E"/>
            </a:solidFill>
          </p:spPr>
        </p:sp>
        <p:sp>
          <p:nvSpPr>
            <p:cNvPr name="TextBox 6" id="6"/>
            <p:cNvSpPr txBox="true"/>
            <p:nvPr/>
          </p:nvSpPr>
          <p:spPr>
            <a:xfrm rot="0">
              <a:off x="434909" y="374715"/>
              <a:ext cx="21802891" cy="343614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03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2148887">
            <a:off x="15925791" y="1951247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148887">
            <a:off x="-1956556" y="6870257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230072" y="5740989"/>
            <a:ext cx="8412290" cy="4374391"/>
          </a:xfrm>
          <a:custGeom>
            <a:avLst/>
            <a:gdLst/>
            <a:ahLst/>
            <a:cxnLst/>
            <a:rect r="r" b="b" t="t" l="l"/>
            <a:pathLst>
              <a:path h="4374391" w="8412290">
                <a:moveTo>
                  <a:pt x="0" y="0"/>
                </a:moveTo>
                <a:lnTo>
                  <a:pt x="8412289" y="0"/>
                </a:lnTo>
                <a:lnTo>
                  <a:pt x="8412289" y="4374390"/>
                </a:lnTo>
                <a:lnTo>
                  <a:pt x="0" y="43743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134083">
            <a:off x="-2266753" y="287273"/>
            <a:ext cx="9903898" cy="2859750"/>
          </a:xfrm>
          <a:custGeom>
            <a:avLst/>
            <a:gdLst/>
            <a:ahLst/>
            <a:cxnLst/>
            <a:rect r="r" b="b" t="t" l="l"/>
            <a:pathLst>
              <a:path h="2859750" w="9903898">
                <a:moveTo>
                  <a:pt x="0" y="0"/>
                </a:moveTo>
                <a:lnTo>
                  <a:pt x="9903897" y="0"/>
                </a:lnTo>
                <a:lnTo>
                  <a:pt x="9903897" y="2859750"/>
                </a:lnTo>
                <a:lnTo>
                  <a:pt x="0" y="28597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1040549">
            <a:off x="14612490" y="-363274"/>
            <a:ext cx="3857330" cy="2370504"/>
          </a:xfrm>
          <a:custGeom>
            <a:avLst/>
            <a:gdLst/>
            <a:ahLst/>
            <a:cxnLst/>
            <a:rect r="r" b="b" t="t" l="l"/>
            <a:pathLst>
              <a:path h="2370504" w="3857330">
                <a:moveTo>
                  <a:pt x="0" y="0"/>
                </a:moveTo>
                <a:lnTo>
                  <a:pt x="3857329" y="0"/>
                </a:lnTo>
                <a:lnTo>
                  <a:pt x="3857329" y="2370505"/>
                </a:lnTo>
                <a:lnTo>
                  <a:pt x="0" y="237050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70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88149" y="3033361"/>
            <a:ext cx="15492294" cy="252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60"/>
              </a:lnSpc>
              <a:spcBef>
                <a:spcPct val="0"/>
              </a:spcBef>
            </a:pPr>
            <a:r>
              <a:rPr lang="en-US" sz="361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«Воспитание детей – самая важная область нашей жизни. </a:t>
            </a:r>
          </a:p>
          <a:p>
            <a:pPr algn="ctr">
              <a:lnSpc>
                <a:spcPts val="5060"/>
              </a:lnSpc>
              <a:spcBef>
                <a:spcPct val="0"/>
              </a:spcBef>
            </a:pPr>
            <a:r>
              <a:rPr lang="en-US" sz="361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Наши дети – это будущие граждане нашей страны и граждане мира»</a:t>
            </a:r>
          </a:p>
          <a:p>
            <a:pPr algn="ctr">
              <a:lnSpc>
                <a:spcPts val="5060"/>
              </a:lnSpc>
              <a:spcBef>
                <a:spcPct val="0"/>
              </a:spcBef>
            </a:pPr>
            <a:r>
              <a:rPr lang="en-US" sz="361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А. С. Макаренко</a:t>
            </a:r>
          </a:p>
          <a:p>
            <a:pPr algn="ctr">
              <a:lnSpc>
                <a:spcPts val="5060"/>
              </a:lnSpc>
              <a:spcBef>
                <a:spcPct val="0"/>
              </a:spcBef>
            </a:pPr>
            <a:r>
              <a:rPr lang="en-US" sz="361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935494" y="5797977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9393028">
            <a:off x="14220336" y="6611336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6" y="0"/>
                </a:lnTo>
                <a:lnTo>
                  <a:pt x="4198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2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898936">
            <a:off x="154390" y="-1756329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6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06709" y="521907"/>
            <a:ext cx="17474583" cy="10294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86"/>
              </a:lnSpc>
            </a:pP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3062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Одним из основных принципов дошкольного образования, определенных ФГОС дошкольного образования – приобщение детей к социокультурным нормам, традициям семьи, общества и государства, а также, сотрудничество образовательной организации с семьей.</a:t>
            </a:r>
          </a:p>
          <a:p>
            <a:pPr algn="ctr">
              <a:lnSpc>
                <a:spcPts val="4286"/>
              </a:lnSpc>
            </a:pPr>
          </a:p>
          <a:p>
            <a:pPr algn="ctr">
              <a:lnSpc>
                <a:spcPts val="4286"/>
              </a:lnSpc>
            </a:pP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Не случайно ФГОС дошкольного образования предусматривает два этих принципа во взаимосвязи, без которой их реализация стала бы не возможной.</a:t>
            </a:r>
          </a:p>
          <a:p>
            <a:pPr algn="ctr">
              <a:lnSpc>
                <a:spcPts val="4286"/>
              </a:lnSpc>
            </a:pP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Первая школа воспитания растущего человека – семья. Здесь он учится любить, терпеть, радоваться, сочувствовать. Любая педагогическая система без семьи – чистая абстракция.</a:t>
            </a:r>
          </a:p>
          <a:p>
            <a:pPr algn="ctr">
              <a:lnSpc>
                <a:spcPts val="4286"/>
              </a:lnSpc>
            </a:pP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  <a:p>
            <a:pPr algn="ctr">
              <a:lnSpc>
                <a:spcPts val="4286"/>
              </a:lnSpc>
            </a:pPr>
            <a:r>
              <a:rPr lang="en-US" sz="3062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Патриотические чувства закладываются в процессе жизни и бытия человека, находящегося в рамках конкретной социокультурной среды. Ребенок с момента рождения инстинктивно и естественно привыкает к окружающей его среде, природе и культуре. Таким образом, формирование у дошкольников любви к Родине с раннего периода следует считать этапом накопления ими социального опыта жизни в условиях малой родины, усвоения принятых норм поведения, взаимоотношений в семье, приобщения к миру родной культуры.</a:t>
            </a:r>
          </a:p>
          <a:p>
            <a:pPr algn="ctr">
              <a:lnSpc>
                <a:spcPts val="4286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935494" y="5797977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9393028">
            <a:off x="14220336" y="6611336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6" y="0"/>
                </a:lnTo>
                <a:lnTo>
                  <a:pt x="4198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2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898936">
            <a:off x="154390" y="-1756329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6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-197596">
            <a:off x="-13672805" y="1791474"/>
            <a:ext cx="36515056" cy="6704053"/>
            <a:chOff x="0" y="0"/>
            <a:chExt cx="48686742" cy="8938737"/>
          </a:xfrm>
        </p:grpSpPr>
        <p:sp>
          <p:nvSpPr>
            <p:cNvPr name="AutoShape 7" id="7"/>
            <p:cNvSpPr/>
            <p:nvPr/>
          </p:nvSpPr>
          <p:spPr>
            <a:xfrm rot="-104137">
              <a:off x="102060" y="732503"/>
              <a:ext cx="48482622" cy="7473732"/>
            </a:xfrm>
            <a:prstGeom prst="rect">
              <a:avLst/>
            </a:prstGeom>
            <a:solidFill>
              <a:srgbClr val="4F6E8E"/>
            </a:solidFill>
          </p:spPr>
        </p:sp>
        <p:sp>
          <p:nvSpPr>
            <p:cNvPr name="TextBox 8" id="8"/>
            <p:cNvSpPr txBox="true"/>
            <p:nvPr/>
          </p:nvSpPr>
          <p:spPr>
            <a:xfrm rot="0">
              <a:off x="913730" y="782046"/>
              <a:ext cx="45807129" cy="722444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2776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-79266">
            <a:off x="2084516" y="1962488"/>
            <a:ext cx="14117649" cy="56444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06"/>
              </a:lnSpc>
            </a:pPr>
            <a:r>
              <a:rPr lang="en-US" sz="2933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  <a:p>
            <a:pPr algn="ctr">
              <a:lnSpc>
                <a:spcPts val="4106"/>
              </a:lnSpc>
            </a:pPr>
            <a:r>
              <a:rPr lang="en-US" sz="2933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 своей работе с детьми и их родителями я неоднократно выявляла проблему: дети имеют поверхностные знания о родном крае, о Родине и стране в целом, государственной символике; родители не уделяют должного внимания проблеме патриотического воспитания дошкольников. Поэтому, не вызывает сомнения важность взаимодействия воспитателей и родителей. В процессе воспитания детей возникают различные проблемы нравственного, духовного, патриотического, эмоционального, речевого, физического развития, которые эффективно решать всем вместе.</a:t>
            </a:r>
          </a:p>
          <a:p>
            <a:pPr algn="ctr">
              <a:lnSpc>
                <a:spcPts val="4106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935494" y="5797977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-250513">
            <a:off x="5462217" y="279804"/>
            <a:ext cx="7700850" cy="1497791"/>
            <a:chOff x="0" y="0"/>
            <a:chExt cx="10267799" cy="1997055"/>
          </a:xfrm>
        </p:grpSpPr>
        <p:sp>
          <p:nvSpPr>
            <p:cNvPr name="AutoShape 5" id="5"/>
            <p:cNvSpPr/>
            <p:nvPr/>
          </p:nvSpPr>
          <p:spPr>
            <a:xfrm rot="110781">
              <a:off x="24229" y="164197"/>
              <a:ext cx="10219342" cy="1668661"/>
            </a:xfrm>
            <a:prstGeom prst="rect">
              <a:avLst/>
            </a:prstGeom>
            <a:solidFill>
              <a:srgbClr val="4F6E8E"/>
            </a:solidFill>
          </p:spPr>
        </p:sp>
        <p:sp>
          <p:nvSpPr>
            <p:cNvPr name="TextBox 6" id="6"/>
            <p:cNvSpPr txBox="true"/>
            <p:nvPr/>
          </p:nvSpPr>
          <p:spPr>
            <a:xfrm rot="0">
              <a:off x="653180" y="232070"/>
              <a:ext cx="8857919" cy="151122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9550"/>
                </a:lnSpc>
                <a:spcBef>
                  <a:spcPct val="0"/>
                </a:spcBef>
              </a:pPr>
              <a:r>
                <a:rPr lang="en-US" sz="6821">
                  <a:solidFill>
                    <a:srgbClr val="FFFFFF"/>
                  </a:solidFill>
                  <a:latin typeface="Clear Sans"/>
                  <a:ea typeface="Clear Sans"/>
                  <a:cs typeface="Clear Sans"/>
                  <a:sym typeface="Clear Sans"/>
                </a:rPr>
                <a:t>Задачи:</a:t>
              </a: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9393028">
            <a:off x="14220336" y="6611336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6" y="0"/>
                </a:lnTo>
                <a:lnTo>
                  <a:pt x="4198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2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46424" y="2219450"/>
            <a:ext cx="17211017" cy="79815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Воспитание у ребенка любви и привязанности к своей семье, дому, детскому        саду, улице, городу.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Формирование бережного отношения к природе и всему живому.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Воспитание уважения к труду.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Развитие интереса к русским традициям и промыслам, уважительное отношение к языку своего народа.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Формирование элементарных знаний о правах человека.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Расширение представлений о городах России.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Воспитание гордости за свое Отечество, за символы государства, за свой народ.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Развитие чувства ответственности и гордости за социальные и культурные достижения страны.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Уважительное отношение к историческому прошлому Родины, своего народа, его обычаям и традициям.</a:t>
            </a:r>
          </a:p>
          <a:p>
            <a:pPr algn="l">
              <a:lnSpc>
                <a:spcPts val="4222"/>
              </a:lnSpc>
            </a:pPr>
            <a:r>
              <a:rPr lang="en-US" sz="3015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- Формирование толерантности, чувства уважения к другим народам, их традициям.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2898936">
            <a:off x="154390" y="-1756329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5" y="0"/>
                </a:lnTo>
                <a:lnTo>
                  <a:pt x="41987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6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734345" y="-1145589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2"/>
                </a:lnTo>
                <a:lnTo>
                  <a:pt x="0" y="54456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5478346" y="6663195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8" y="0"/>
                </a:lnTo>
                <a:lnTo>
                  <a:pt x="5619308" y="5445622"/>
                </a:lnTo>
                <a:lnTo>
                  <a:pt x="0" y="54456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309642" y="5143500"/>
            <a:ext cx="4301836" cy="5143500"/>
          </a:xfrm>
          <a:custGeom>
            <a:avLst/>
            <a:gdLst/>
            <a:ahLst/>
            <a:cxnLst/>
            <a:rect r="r" b="b" t="t" l="l"/>
            <a:pathLst>
              <a:path h="5143500" w="4301836">
                <a:moveTo>
                  <a:pt x="0" y="0"/>
                </a:moveTo>
                <a:lnTo>
                  <a:pt x="4301836" y="0"/>
                </a:lnTo>
                <a:lnTo>
                  <a:pt x="4301836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49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788245">
            <a:off x="10757901" y="-408151"/>
            <a:ext cx="7777982" cy="7820640"/>
          </a:xfrm>
          <a:custGeom>
            <a:avLst/>
            <a:gdLst/>
            <a:ahLst/>
            <a:cxnLst/>
            <a:rect r="r" b="b" t="t" l="l"/>
            <a:pathLst>
              <a:path h="7820640" w="7777982">
                <a:moveTo>
                  <a:pt x="0" y="0"/>
                </a:moveTo>
                <a:lnTo>
                  <a:pt x="7777982" y="0"/>
                </a:lnTo>
                <a:lnTo>
                  <a:pt x="7777982" y="7820640"/>
                </a:lnTo>
                <a:lnTo>
                  <a:pt x="0" y="782064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81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788245">
            <a:off x="-470789" y="534713"/>
            <a:ext cx="10283592" cy="10339992"/>
          </a:xfrm>
          <a:custGeom>
            <a:avLst/>
            <a:gdLst/>
            <a:ahLst/>
            <a:cxnLst/>
            <a:rect r="r" b="b" t="t" l="l"/>
            <a:pathLst>
              <a:path h="10339992" w="10283592">
                <a:moveTo>
                  <a:pt x="0" y="0"/>
                </a:moveTo>
                <a:lnTo>
                  <a:pt x="10283592" y="0"/>
                </a:lnTo>
                <a:lnTo>
                  <a:pt x="10283592" y="10339992"/>
                </a:lnTo>
                <a:lnTo>
                  <a:pt x="0" y="103399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81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-542160">
            <a:off x="353246" y="3220633"/>
            <a:ext cx="9255450" cy="5344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56"/>
              </a:lnSpc>
            </a:pPr>
            <a:r>
              <a:rPr lang="en-US" sz="2968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В соответствии с требованиями Федерального Закона № 304-ФЗ от 31.07.2020 «О внесении изменений в Федеральный закон «Об образовании в Российской Федерации» по вопросам воспитания обучающихся» в 2021 году возникла потребность разработки в детском саду рабочей программы воспитания.</a:t>
            </a:r>
          </a:p>
          <a:p>
            <a:pPr algn="ctr">
              <a:lnSpc>
                <a:spcPts val="9453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626620">
            <a:off x="12206387" y="1040174"/>
            <a:ext cx="5182207" cy="4877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6"/>
              </a:lnSpc>
            </a:pPr>
            <a:r>
              <a:rPr lang="en-US" sz="2004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Рабочая программа воспитания, как одно из средств для создания условий воспитания и защиты традиционных российских духовно-нравственных ценностей, формированию у обучающихся чувств патриотизма, гражданственности, укрепления института семьи, сохранения традиционных семейных ценностей, воспитания уважения к старшему поколению, регулирует деятельность и действия педагога во время пребывания детей в детском саду.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734345" y="-1145589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2"/>
                </a:lnTo>
                <a:lnTo>
                  <a:pt x="0" y="54456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5478346" y="6663195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8" y="0"/>
                </a:lnTo>
                <a:lnTo>
                  <a:pt x="5619308" y="5445622"/>
                </a:lnTo>
                <a:lnTo>
                  <a:pt x="0" y="54456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83739" y="509596"/>
            <a:ext cx="7593804" cy="9777404"/>
          </a:xfrm>
          <a:custGeom>
            <a:avLst/>
            <a:gdLst/>
            <a:ahLst/>
            <a:cxnLst/>
            <a:rect r="r" b="b" t="t" l="l"/>
            <a:pathLst>
              <a:path h="9777404" w="7593804">
                <a:moveTo>
                  <a:pt x="0" y="0"/>
                </a:moveTo>
                <a:lnTo>
                  <a:pt x="7593804" y="0"/>
                </a:lnTo>
                <a:lnTo>
                  <a:pt x="7593804" y="9777404"/>
                </a:lnTo>
                <a:lnTo>
                  <a:pt x="0" y="977740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2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788245">
            <a:off x="-2198473" y="5409181"/>
            <a:ext cx="6882716" cy="6920463"/>
          </a:xfrm>
          <a:custGeom>
            <a:avLst/>
            <a:gdLst/>
            <a:ahLst/>
            <a:cxnLst/>
            <a:rect r="r" b="b" t="t" l="l"/>
            <a:pathLst>
              <a:path h="6920463" w="6882716">
                <a:moveTo>
                  <a:pt x="0" y="0"/>
                </a:moveTo>
                <a:lnTo>
                  <a:pt x="6882715" y="0"/>
                </a:lnTo>
                <a:lnTo>
                  <a:pt x="6882715" y="6920464"/>
                </a:lnTo>
                <a:lnTo>
                  <a:pt x="0" y="69204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79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788245">
            <a:off x="8732235" y="-1444203"/>
            <a:ext cx="10283592" cy="10339992"/>
          </a:xfrm>
          <a:custGeom>
            <a:avLst/>
            <a:gdLst/>
            <a:ahLst/>
            <a:cxnLst/>
            <a:rect r="r" b="b" t="t" l="l"/>
            <a:pathLst>
              <a:path h="10339992" w="10283592">
                <a:moveTo>
                  <a:pt x="0" y="0"/>
                </a:moveTo>
                <a:lnTo>
                  <a:pt x="10283593" y="0"/>
                </a:lnTo>
                <a:lnTo>
                  <a:pt x="10283593" y="10339992"/>
                </a:lnTo>
                <a:lnTo>
                  <a:pt x="0" y="103399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91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-542160">
            <a:off x="9994527" y="506968"/>
            <a:ext cx="7750033" cy="7281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199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Но главным институтом воспитания традиционно является семья. То, что ребенок в детские годы приобретает в семье, он сохраняет в течение всей последующей жизни. </a:t>
            </a:r>
          </a:p>
          <a:p>
            <a:pPr algn="ctr">
              <a:lnSpc>
                <a:spcPts val="4479"/>
              </a:lnSpc>
            </a:pPr>
            <a:r>
              <a:rPr lang="en-US" sz="3199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Только привлекая родителей в образовательный процесс можно говорить об эффективности и целесообразности реализации системы патриотического воспитания.</a:t>
            </a:r>
          </a:p>
          <a:p>
            <a:pPr algn="ctr">
              <a:lnSpc>
                <a:spcPts val="4479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9421846">
            <a:off x="-1566770" y="6911913"/>
            <a:ext cx="5619309" cy="5445621"/>
          </a:xfrm>
          <a:custGeom>
            <a:avLst/>
            <a:gdLst/>
            <a:ahLst/>
            <a:cxnLst/>
            <a:rect r="r" b="b" t="t" l="l"/>
            <a:pathLst>
              <a:path h="5445621" w="5619309">
                <a:moveTo>
                  <a:pt x="0" y="0"/>
                </a:moveTo>
                <a:lnTo>
                  <a:pt x="5619309" y="0"/>
                </a:lnTo>
                <a:lnTo>
                  <a:pt x="5619309" y="5445621"/>
                </a:lnTo>
                <a:lnTo>
                  <a:pt x="0" y="54456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2296793" y="2032301"/>
            <a:ext cx="8803428" cy="8531322"/>
          </a:xfrm>
          <a:custGeom>
            <a:avLst/>
            <a:gdLst/>
            <a:ahLst/>
            <a:cxnLst/>
            <a:rect r="r" b="b" t="t" l="l"/>
            <a:pathLst>
              <a:path h="8531322" w="8803428">
                <a:moveTo>
                  <a:pt x="0" y="0"/>
                </a:moveTo>
                <a:lnTo>
                  <a:pt x="8803428" y="0"/>
                </a:lnTo>
                <a:lnTo>
                  <a:pt x="8803428" y="8531322"/>
                </a:lnTo>
                <a:lnTo>
                  <a:pt x="0" y="85313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4037147" y="5203262"/>
            <a:ext cx="5559577" cy="5387736"/>
          </a:xfrm>
          <a:custGeom>
            <a:avLst/>
            <a:gdLst/>
            <a:ahLst/>
            <a:cxnLst/>
            <a:rect r="r" b="b" t="t" l="l"/>
            <a:pathLst>
              <a:path h="5387736" w="5559577">
                <a:moveTo>
                  <a:pt x="0" y="0"/>
                </a:moveTo>
                <a:lnTo>
                  <a:pt x="5559578" y="0"/>
                </a:lnTo>
                <a:lnTo>
                  <a:pt x="5559578" y="5387736"/>
                </a:lnTo>
                <a:lnTo>
                  <a:pt x="0" y="5387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6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64473" y="-2247991"/>
            <a:ext cx="13956254" cy="13956254"/>
          </a:xfrm>
          <a:custGeom>
            <a:avLst/>
            <a:gdLst/>
            <a:ahLst/>
            <a:cxnLst/>
            <a:rect r="r" b="b" t="t" l="l"/>
            <a:pathLst>
              <a:path h="13956254" w="13956254">
                <a:moveTo>
                  <a:pt x="0" y="0"/>
                </a:moveTo>
                <a:lnTo>
                  <a:pt x="13956254" y="0"/>
                </a:lnTo>
                <a:lnTo>
                  <a:pt x="13956254" y="13956254"/>
                </a:lnTo>
                <a:lnTo>
                  <a:pt x="0" y="139562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64473" y="787114"/>
            <a:ext cx="14570014" cy="8265172"/>
          </a:xfrm>
          <a:custGeom>
            <a:avLst/>
            <a:gdLst/>
            <a:ahLst/>
            <a:cxnLst/>
            <a:rect r="r" b="b" t="t" l="l"/>
            <a:pathLst>
              <a:path h="8265172" w="14570014">
                <a:moveTo>
                  <a:pt x="0" y="0"/>
                </a:moveTo>
                <a:lnTo>
                  <a:pt x="14570015" y="0"/>
                </a:lnTo>
                <a:lnTo>
                  <a:pt x="14570015" y="8265172"/>
                </a:lnTo>
                <a:lnTo>
                  <a:pt x="0" y="826517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790386" y="2422682"/>
            <a:ext cx="11918188" cy="4538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35"/>
              </a:lnSpc>
            </a:pPr>
            <a:r>
              <a:rPr lang="en-US" sz="4310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 рамках нескольких взаимосвязанных модулей, в том числе решающих задачи патриотического и нравственного воспитания: «Моя семья. Моя Родина», «Я в мире людей», «Культура и красота», «Природа и я».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8825578" y="-1859973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1" y="0"/>
                </a:lnTo>
                <a:lnTo>
                  <a:pt x="4713251" y="4567569"/>
                </a:lnTo>
                <a:lnTo>
                  <a:pt x="0" y="456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4902675" y="4386925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0" y="0"/>
                </a:lnTo>
                <a:lnTo>
                  <a:pt x="4713250" y="4567569"/>
                </a:lnTo>
                <a:lnTo>
                  <a:pt x="0" y="456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48887">
            <a:off x="-292004" y="6346821"/>
            <a:ext cx="5061998" cy="4905536"/>
          </a:xfrm>
          <a:custGeom>
            <a:avLst/>
            <a:gdLst/>
            <a:ahLst/>
            <a:cxnLst/>
            <a:rect r="r" b="b" t="t" l="l"/>
            <a:pathLst>
              <a:path h="4905536" w="5061998">
                <a:moveTo>
                  <a:pt x="0" y="0"/>
                </a:moveTo>
                <a:lnTo>
                  <a:pt x="5061998" y="0"/>
                </a:lnTo>
                <a:lnTo>
                  <a:pt x="5061998" y="4905536"/>
                </a:lnTo>
                <a:lnTo>
                  <a:pt x="0" y="49055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9960" y="78155"/>
            <a:ext cx="17079340" cy="9180145"/>
          </a:xfrm>
          <a:custGeom>
            <a:avLst/>
            <a:gdLst/>
            <a:ahLst/>
            <a:cxnLst/>
            <a:rect r="r" b="b" t="t" l="l"/>
            <a:pathLst>
              <a:path h="9180145" w="17079340">
                <a:moveTo>
                  <a:pt x="0" y="0"/>
                </a:moveTo>
                <a:lnTo>
                  <a:pt x="17079340" y="0"/>
                </a:lnTo>
                <a:lnTo>
                  <a:pt x="17079340" y="9180145"/>
                </a:lnTo>
                <a:lnTo>
                  <a:pt x="0" y="91801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3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82785" y="947363"/>
            <a:ext cx="13505962" cy="869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49"/>
              </a:lnSpc>
            </a:pPr>
            <a:r>
              <a:rPr lang="en-US" sz="332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Воспитатели разрабатывают конкретные формы реализации воспитательного цикла на своей группе, определяют задачи и виды деятельности детей в каждой из форм работы, а также алгоритм действия взрослых.</a:t>
            </a:r>
          </a:p>
          <a:p>
            <a:pPr algn="ctr">
              <a:lnSpc>
                <a:spcPts val="4649"/>
              </a:lnSpc>
            </a:pPr>
            <a:r>
              <a:rPr lang="en-US" sz="332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Такое планирование повышает эффективность выполнения всех запланированных мероприятий, в том числе, совместных с родителями и социумом, активнее привлекать семьи к участию в учебно-воспитательном процессе, при этом обеспечивается максимально полноценное конструирование воспитательной среды, способствующей решению задач патриотического и семейного воспитания и достижению целевых ориентиров конкретной базовой ценности посоответствующему модулю.</a:t>
            </a:r>
          </a:p>
          <a:p>
            <a:pPr algn="ctr">
              <a:lnSpc>
                <a:spcPts val="4649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675968">
            <a:off x="8187265" y="-1564856"/>
            <a:ext cx="4322909" cy="4189292"/>
          </a:xfrm>
          <a:custGeom>
            <a:avLst/>
            <a:gdLst/>
            <a:ahLst/>
            <a:cxnLst/>
            <a:rect r="r" b="b" t="t" l="l"/>
            <a:pathLst>
              <a:path h="4189292" w="4322909">
                <a:moveTo>
                  <a:pt x="0" y="0"/>
                </a:moveTo>
                <a:lnTo>
                  <a:pt x="4322909" y="0"/>
                </a:lnTo>
                <a:lnTo>
                  <a:pt x="4322909" y="4189292"/>
                </a:lnTo>
                <a:lnTo>
                  <a:pt x="0" y="4189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-1154460" y="7275788"/>
            <a:ext cx="4566962" cy="4425801"/>
          </a:xfrm>
          <a:custGeom>
            <a:avLst/>
            <a:gdLst/>
            <a:ahLst/>
            <a:cxnLst/>
            <a:rect r="r" b="b" t="t" l="l"/>
            <a:pathLst>
              <a:path h="4425801" w="4566962">
                <a:moveTo>
                  <a:pt x="0" y="0"/>
                </a:moveTo>
                <a:lnTo>
                  <a:pt x="4566962" y="0"/>
                </a:lnTo>
                <a:lnTo>
                  <a:pt x="4566962" y="4425801"/>
                </a:lnTo>
                <a:lnTo>
                  <a:pt x="0" y="44258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72803" y="-3463290"/>
            <a:ext cx="17086497" cy="16082666"/>
          </a:xfrm>
          <a:custGeom>
            <a:avLst/>
            <a:gdLst/>
            <a:ahLst/>
            <a:cxnLst/>
            <a:rect r="r" b="b" t="t" l="l"/>
            <a:pathLst>
              <a:path h="16082666" w="17086497">
                <a:moveTo>
                  <a:pt x="0" y="0"/>
                </a:moveTo>
                <a:lnTo>
                  <a:pt x="17086497" y="0"/>
                </a:lnTo>
                <a:lnTo>
                  <a:pt x="17086497" y="16082666"/>
                </a:lnTo>
                <a:lnTo>
                  <a:pt x="0" y="160826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 rot="0">
            <a:off x="796818" y="27721"/>
            <a:ext cx="16694364" cy="1513384"/>
          </a:xfrm>
          <a:prstGeom prst="rect">
            <a:avLst/>
          </a:prstGeom>
          <a:solidFill>
            <a:srgbClr val="4F6E8E"/>
          </a:solidFill>
        </p:spPr>
      </p:sp>
      <p:grpSp>
        <p:nvGrpSpPr>
          <p:cNvPr name="Group 7" id="7"/>
          <p:cNvGrpSpPr/>
          <p:nvPr/>
        </p:nvGrpSpPr>
        <p:grpSpPr>
          <a:xfrm rot="0">
            <a:off x="13870726" y="1797750"/>
            <a:ext cx="3792818" cy="379281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6948" y="0"/>
                  </a:moveTo>
                  <a:lnTo>
                    <a:pt x="765852" y="0"/>
                  </a:lnTo>
                  <a:cubicBezTo>
                    <a:pt x="791781" y="0"/>
                    <a:pt x="812800" y="21019"/>
                    <a:pt x="812800" y="46948"/>
                  </a:cubicBezTo>
                  <a:lnTo>
                    <a:pt x="812800" y="765852"/>
                  </a:lnTo>
                  <a:cubicBezTo>
                    <a:pt x="812800" y="791781"/>
                    <a:pt x="791781" y="812800"/>
                    <a:pt x="765852" y="812800"/>
                  </a:cubicBezTo>
                  <a:lnTo>
                    <a:pt x="46948" y="812800"/>
                  </a:lnTo>
                  <a:cubicBezTo>
                    <a:pt x="21019" y="812800"/>
                    <a:pt x="0" y="791781"/>
                    <a:pt x="0" y="765852"/>
                  </a:cubicBezTo>
                  <a:lnTo>
                    <a:pt x="0" y="46948"/>
                  </a:lnTo>
                  <a:cubicBezTo>
                    <a:pt x="0" y="21019"/>
                    <a:pt x="21019" y="0"/>
                    <a:pt x="46948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16585" r="0" b="-16585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180482" y="5842608"/>
            <a:ext cx="3844543" cy="3844543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6316" y="0"/>
                  </a:moveTo>
                  <a:lnTo>
                    <a:pt x="766484" y="0"/>
                  </a:lnTo>
                  <a:cubicBezTo>
                    <a:pt x="792064" y="0"/>
                    <a:pt x="812800" y="20736"/>
                    <a:pt x="812800" y="46316"/>
                  </a:cubicBezTo>
                  <a:lnTo>
                    <a:pt x="812800" y="766484"/>
                  </a:lnTo>
                  <a:cubicBezTo>
                    <a:pt x="812800" y="792064"/>
                    <a:pt x="792064" y="812800"/>
                    <a:pt x="766484" y="812800"/>
                  </a:cubicBezTo>
                  <a:lnTo>
                    <a:pt x="46316" y="812800"/>
                  </a:lnTo>
                  <a:cubicBezTo>
                    <a:pt x="20736" y="812800"/>
                    <a:pt x="0" y="792064"/>
                    <a:pt x="0" y="766484"/>
                  </a:cubicBezTo>
                  <a:lnTo>
                    <a:pt x="0" y="46316"/>
                  </a:lnTo>
                  <a:cubicBezTo>
                    <a:pt x="0" y="20736"/>
                    <a:pt x="20736" y="0"/>
                    <a:pt x="46316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16585" r="0" b="-1658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72803" y="1898134"/>
            <a:ext cx="4102839" cy="4102839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3400" y="0"/>
                  </a:moveTo>
                  <a:lnTo>
                    <a:pt x="769400" y="0"/>
                  </a:lnTo>
                  <a:cubicBezTo>
                    <a:pt x="793369" y="0"/>
                    <a:pt x="812800" y="19431"/>
                    <a:pt x="812800" y="43400"/>
                  </a:cubicBezTo>
                  <a:lnTo>
                    <a:pt x="812800" y="769400"/>
                  </a:lnTo>
                  <a:cubicBezTo>
                    <a:pt x="812800" y="793369"/>
                    <a:pt x="793369" y="812800"/>
                    <a:pt x="769400" y="812800"/>
                  </a:cubicBezTo>
                  <a:lnTo>
                    <a:pt x="43400" y="812800"/>
                  </a:lnTo>
                  <a:cubicBezTo>
                    <a:pt x="19431" y="812800"/>
                    <a:pt x="0" y="793369"/>
                    <a:pt x="0" y="769400"/>
                  </a:cubicBezTo>
                  <a:lnTo>
                    <a:pt x="0" y="43400"/>
                  </a:lnTo>
                  <a:cubicBezTo>
                    <a:pt x="0" y="19431"/>
                    <a:pt x="19431" y="0"/>
                    <a:pt x="43400" y="0"/>
                  </a:cubicBezTo>
                  <a:close/>
                </a:path>
              </a:pathLst>
            </a:custGeom>
            <a:blipFill>
              <a:blip r:embed="rId8"/>
              <a:stretch>
                <a:fillRect l="0" t="-25136" r="0" b="-25136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1912451" y="6249914"/>
            <a:ext cx="3684730" cy="368473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16585" r="0" b="-16585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-231441" y="205333"/>
            <a:ext cx="17894984" cy="1091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14"/>
              </a:lnSpc>
            </a:pPr>
            <a:r>
              <a:rPr lang="en-US" sz="3153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 организации моей работы с родителями наиболее результативными, интересными, востребованными стали следующие формы работы: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04735" y="1850509"/>
            <a:ext cx="9196037" cy="3639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3"/>
              </a:lnSpc>
            </a:pPr>
            <a:r>
              <a:rPr lang="en-US" sz="231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316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Родительские собрания</a:t>
            </a:r>
            <a:r>
              <a:rPr lang="en-US" sz="231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- одна из наиболее эффективных форм повышения педагогической культуры родителей и формирования родительского коллектива.</a:t>
            </a:r>
          </a:p>
          <a:p>
            <a:pPr algn="ctr">
              <a:lnSpc>
                <a:spcPts val="3243"/>
              </a:lnSpc>
            </a:pPr>
            <a:r>
              <a:rPr lang="en-US" sz="231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Современные родительские собрания - прежде всего педагогическое просвещение родителей, это и консультации, и дискуссии, и семейные праздники. Особое внимание уделяется нетрадиционной методике проведения, принципам вариативности. </a:t>
            </a:r>
          </a:p>
          <a:p>
            <a:pPr algn="ctr">
              <a:lnSpc>
                <a:spcPts val="2932"/>
              </a:lnSpc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2708328" y="6353397"/>
            <a:ext cx="3662571" cy="3662571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0"/>
              <a:stretch>
                <a:fillRect l="0" t="-16747" r="0" b="-16747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675968">
            <a:off x="8187265" y="-1564856"/>
            <a:ext cx="4322909" cy="4189292"/>
          </a:xfrm>
          <a:custGeom>
            <a:avLst/>
            <a:gdLst/>
            <a:ahLst/>
            <a:cxnLst/>
            <a:rect r="r" b="b" t="t" l="l"/>
            <a:pathLst>
              <a:path h="4189292" w="4322909">
                <a:moveTo>
                  <a:pt x="0" y="0"/>
                </a:moveTo>
                <a:lnTo>
                  <a:pt x="4322909" y="0"/>
                </a:lnTo>
                <a:lnTo>
                  <a:pt x="4322909" y="4189292"/>
                </a:lnTo>
                <a:lnTo>
                  <a:pt x="0" y="4189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-1154460" y="7275788"/>
            <a:ext cx="4566962" cy="4425801"/>
          </a:xfrm>
          <a:custGeom>
            <a:avLst/>
            <a:gdLst/>
            <a:ahLst/>
            <a:cxnLst/>
            <a:rect r="r" b="b" t="t" l="l"/>
            <a:pathLst>
              <a:path h="4425801" w="4566962">
                <a:moveTo>
                  <a:pt x="0" y="0"/>
                </a:moveTo>
                <a:lnTo>
                  <a:pt x="4566962" y="0"/>
                </a:lnTo>
                <a:lnTo>
                  <a:pt x="4566962" y="4425801"/>
                </a:lnTo>
                <a:lnTo>
                  <a:pt x="0" y="44258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01503" y="-4161949"/>
            <a:ext cx="17086497" cy="16082666"/>
          </a:xfrm>
          <a:custGeom>
            <a:avLst/>
            <a:gdLst/>
            <a:ahLst/>
            <a:cxnLst/>
            <a:rect r="r" b="b" t="t" l="l"/>
            <a:pathLst>
              <a:path h="16082666" w="17086497">
                <a:moveTo>
                  <a:pt x="0" y="0"/>
                </a:moveTo>
                <a:lnTo>
                  <a:pt x="17086497" y="0"/>
                </a:lnTo>
                <a:lnTo>
                  <a:pt x="17086497" y="16082666"/>
                </a:lnTo>
                <a:lnTo>
                  <a:pt x="0" y="160826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172758"/>
            <a:ext cx="18096005" cy="424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Фотовыставки, фотоальбомы, коллажи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Провожу различные фотовыставки, к организации которых обязательно привлекаются родители ребят.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Оформили фотовыставку: «Всех дороже мне она…. Это мамочка моя», Планируемые фотовыставки «Зимние забавы», «Самые отважные – мужчины наши важные!», «С днём защитника отечества!», «Милые, нежные – наши дорогие женщины», «Как мы готовились к светлой Пасхе», «Улица на которой я живу», «Лето, лето скажи нам, где ты?», фотоальбом «Моя семья – моё богатство!».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3119695" y="5611549"/>
            <a:ext cx="4728399" cy="4728399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7658" y="0"/>
                  </a:moveTo>
                  <a:lnTo>
                    <a:pt x="775142" y="0"/>
                  </a:lnTo>
                  <a:cubicBezTo>
                    <a:pt x="795940" y="0"/>
                    <a:pt x="812800" y="16860"/>
                    <a:pt x="812800" y="37658"/>
                  </a:cubicBezTo>
                  <a:lnTo>
                    <a:pt x="812800" y="775142"/>
                  </a:lnTo>
                  <a:cubicBezTo>
                    <a:pt x="812800" y="795940"/>
                    <a:pt x="795940" y="812800"/>
                    <a:pt x="775142" y="812800"/>
                  </a:cubicBezTo>
                  <a:lnTo>
                    <a:pt x="37658" y="812800"/>
                  </a:lnTo>
                  <a:cubicBezTo>
                    <a:pt x="16860" y="812800"/>
                    <a:pt x="0" y="795940"/>
                    <a:pt x="0" y="775142"/>
                  </a:cubicBezTo>
                  <a:lnTo>
                    <a:pt x="0" y="37658"/>
                  </a:lnTo>
                  <a:cubicBezTo>
                    <a:pt x="0" y="16860"/>
                    <a:pt x="16860" y="0"/>
                    <a:pt x="37658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16666" r="0" b="-16666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6888583" y="5461336"/>
            <a:ext cx="4878611" cy="4878611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6499" y="0"/>
                  </a:moveTo>
                  <a:lnTo>
                    <a:pt x="776301" y="0"/>
                  </a:lnTo>
                  <a:cubicBezTo>
                    <a:pt x="796459" y="0"/>
                    <a:pt x="812800" y="16341"/>
                    <a:pt x="812800" y="36499"/>
                  </a:cubicBezTo>
                  <a:lnTo>
                    <a:pt x="812800" y="776301"/>
                  </a:lnTo>
                  <a:cubicBezTo>
                    <a:pt x="812800" y="796459"/>
                    <a:pt x="796459" y="812800"/>
                    <a:pt x="776301" y="812800"/>
                  </a:cubicBezTo>
                  <a:lnTo>
                    <a:pt x="36499" y="812800"/>
                  </a:lnTo>
                  <a:cubicBezTo>
                    <a:pt x="16341" y="812800"/>
                    <a:pt x="0" y="796459"/>
                    <a:pt x="0" y="776301"/>
                  </a:cubicBezTo>
                  <a:lnTo>
                    <a:pt x="0" y="36499"/>
                  </a:lnTo>
                  <a:cubicBezTo>
                    <a:pt x="0" y="16341"/>
                    <a:pt x="16341" y="0"/>
                    <a:pt x="36499" y="0"/>
                  </a:cubicBezTo>
                  <a:close/>
                </a:path>
              </a:pathLst>
            </a:custGeom>
            <a:blipFill>
              <a:blip r:embed="rId7"/>
              <a:stretch>
                <a:fillRect l="-16747" t="0" r="-16747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0" y="5461336"/>
            <a:ext cx="5100133" cy="4825664"/>
            <a:chOff x="0" y="0"/>
            <a:chExt cx="85903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59030" cy="812800"/>
            </a:xfrm>
            <a:custGeom>
              <a:avLst/>
              <a:gdLst/>
              <a:ahLst/>
              <a:cxnLst/>
              <a:rect r="r" b="b" t="t" l="l"/>
              <a:pathLst>
                <a:path h="812800" w="859030">
                  <a:moveTo>
                    <a:pt x="34914" y="0"/>
                  </a:moveTo>
                  <a:lnTo>
                    <a:pt x="824116" y="0"/>
                  </a:lnTo>
                  <a:cubicBezTo>
                    <a:pt x="833376" y="0"/>
                    <a:pt x="842256" y="3678"/>
                    <a:pt x="848804" y="10226"/>
                  </a:cubicBezTo>
                  <a:cubicBezTo>
                    <a:pt x="855351" y="16774"/>
                    <a:pt x="859030" y="25654"/>
                    <a:pt x="859030" y="34914"/>
                  </a:cubicBezTo>
                  <a:lnTo>
                    <a:pt x="859030" y="777886"/>
                  </a:lnTo>
                  <a:cubicBezTo>
                    <a:pt x="859030" y="787146"/>
                    <a:pt x="855351" y="796026"/>
                    <a:pt x="848804" y="802574"/>
                  </a:cubicBezTo>
                  <a:cubicBezTo>
                    <a:pt x="842256" y="809122"/>
                    <a:pt x="833376" y="812800"/>
                    <a:pt x="824116" y="812800"/>
                  </a:cubicBezTo>
                  <a:lnTo>
                    <a:pt x="34914" y="812800"/>
                  </a:lnTo>
                  <a:cubicBezTo>
                    <a:pt x="25654" y="812800"/>
                    <a:pt x="16774" y="809122"/>
                    <a:pt x="10226" y="802574"/>
                  </a:cubicBezTo>
                  <a:cubicBezTo>
                    <a:pt x="3678" y="796026"/>
                    <a:pt x="0" y="787146"/>
                    <a:pt x="0" y="777886"/>
                  </a:cubicBezTo>
                  <a:lnTo>
                    <a:pt x="0" y="34914"/>
                  </a:lnTo>
                  <a:cubicBezTo>
                    <a:pt x="0" y="25654"/>
                    <a:pt x="3678" y="16774"/>
                    <a:pt x="10226" y="10226"/>
                  </a:cubicBezTo>
                  <a:cubicBezTo>
                    <a:pt x="16774" y="3678"/>
                    <a:pt x="25654" y="0"/>
                    <a:pt x="34914" y="0"/>
                  </a:cubicBezTo>
                  <a:close/>
                </a:path>
              </a:pathLst>
            </a:custGeom>
            <a:blipFill>
              <a:blip r:embed="rId8"/>
              <a:stretch>
                <a:fillRect l="0" t="-44058" r="0" b="-44058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675968">
            <a:off x="8187265" y="-1564856"/>
            <a:ext cx="4322909" cy="4189292"/>
          </a:xfrm>
          <a:custGeom>
            <a:avLst/>
            <a:gdLst/>
            <a:ahLst/>
            <a:cxnLst/>
            <a:rect r="r" b="b" t="t" l="l"/>
            <a:pathLst>
              <a:path h="4189292" w="4322909">
                <a:moveTo>
                  <a:pt x="0" y="0"/>
                </a:moveTo>
                <a:lnTo>
                  <a:pt x="4322909" y="0"/>
                </a:lnTo>
                <a:lnTo>
                  <a:pt x="4322909" y="4189292"/>
                </a:lnTo>
                <a:lnTo>
                  <a:pt x="0" y="4189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-1154460" y="7275788"/>
            <a:ext cx="4566962" cy="4425801"/>
          </a:xfrm>
          <a:custGeom>
            <a:avLst/>
            <a:gdLst/>
            <a:ahLst/>
            <a:cxnLst/>
            <a:rect r="r" b="b" t="t" l="l"/>
            <a:pathLst>
              <a:path h="4425801" w="4566962">
                <a:moveTo>
                  <a:pt x="0" y="0"/>
                </a:moveTo>
                <a:lnTo>
                  <a:pt x="4566962" y="0"/>
                </a:lnTo>
                <a:lnTo>
                  <a:pt x="4566962" y="4425801"/>
                </a:lnTo>
                <a:lnTo>
                  <a:pt x="0" y="44258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01503" y="-4161949"/>
            <a:ext cx="17086497" cy="16082666"/>
          </a:xfrm>
          <a:custGeom>
            <a:avLst/>
            <a:gdLst/>
            <a:ahLst/>
            <a:cxnLst/>
            <a:rect r="r" b="b" t="t" l="l"/>
            <a:pathLst>
              <a:path h="16082666" w="17086497">
                <a:moveTo>
                  <a:pt x="0" y="0"/>
                </a:moveTo>
                <a:lnTo>
                  <a:pt x="17086497" y="0"/>
                </a:lnTo>
                <a:lnTo>
                  <a:pt x="17086497" y="16082666"/>
                </a:lnTo>
                <a:lnTo>
                  <a:pt x="0" y="160826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969160" y="2287308"/>
            <a:ext cx="4318840" cy="4318840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1230" y="0"/>
                  </a:moveTo>
                  <a:lnTo>
                    <a:pt x="771570" y="0"/>
                  </a:lnTo>
                  <a:cubicBezTo>
                    <a:pt x="782505" y="0"/>
                    <a:pt x="792992" y="4344"/>
                    <a:pt x="800724" y="12076"/>
                  </a:cubicBezTo>
                  <a:cubicBezTo>
                    <a:pt x="808456" y="19808"/>
                    <a:pt x="812800" y="30295"/>
                    <a:pt x="812800" y="41230"/>
                  </a:cubicBezTo>
                  <a:lnTo>
                    <a:pt x="812800" y="771570"/>
                  </a:lnTo>
                  <a:cubicBezTo>
                    <a:pt x="812800" y="782505"/>
                    <a:pt x="808456" y="792992"/>
                    <a:pt x="800724" y="800724"/>
                  </a:cubicBezTo>
                  <a:cubicBezTo>
                    <a:pt x="792992" y="808456"/>
                    <a:pt x="782505" y="812800"/>
                    <a:pt x="771570" y="812800"/>
                  </a:cubicBezTo>
                  <a:lnTo>
                    <a:pt x="41230" y="812800"/>
                  </a:lnTo>
                  <a:cubicBezTo>
                    <a:pt x="30295" y="812800"/>
                    <a:pt x="19808" y="808456"/>
                    <a:pt x="12076" y="800724"/>
                  </a:cubicBezTo>
                  <a:cubicBezTo>
                    <a:pt x="4344" y="792992"/>
                    <a:pt x="0" y="782505"/>
                    <a:pt x="0" y="771570"/>
                  </a:cubicBezTo>
                  <a:lnTo>
                    <a:pt x="0" y="41230"/>
                  </a:lnTo>
                  <a:cubicBezTo>
                    <a:pt x="0" y="30295"/>
                    <a:pt x="4344" y="19808"/>
                    <a:pt x="12076" y="12076"/>
                  </a:cubicBezTo>
                  <a:cubicBezTo>
                    <a:pt x="19808" y="4344"/>
                    <a:pt x="30295" y="0"/>
                    <a:pt x="41230" y="0"/>
                  </a:cubicBezTo>
                  <a:close/>
                </a:path>
              </a:pathLst>
            </a:custGeom>
            <a:blipFill>
              <a:blip r:embed="rId6"/>
              <a:stretch>
                <a:fillRect l="-16747" t="0" r="-16747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0" y="172758"/>
            <a:ext cx="18096005" cy="2114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Организация конкурсов и викторин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Традиционно в нашем детском саду проходят конкурсы. Осенью  -это «Чудо осень», «Базовые национальные ценности», зимой- «Вместо елки новогодний букет», весной ко дню Победы «Великой Победе посвящается», 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144567" y="6021108"/>
            <a:ext cx="4318840" cy="4318840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1230" y="0"/>
                  </a:moveTo>
                  <a:lnTo>
                    <a:pt x="771570" y="0"/>
                  </a:lnTo>
                  <a:cubicBezTo>
                    <a:pt x="782505" y="0"/>
                    <a:pt x="792992" y="4344"/>
                    <a:pt x="800724" y="12076"/>
                  </a:cubicBezTo>
                  <a:cubicBezTo>
                    <a:pt x="808456" y="19808"/>
                    <a:pt x="812800" y="30295"/>
                    <a:pt x="812800" y="41230"/>
                  </a:cubicBezTo>
                  <a:lnTo>
                    <a:pt x="812800" y="771570"/>
                  </a:lnTo>
                  <a:cubicBezTo>
                    <a:pt x="812800" y="782505"/>
                    <a:pt x="808456" y="792992"/>
                    <a:pt x="800724" y="800724"/>
                  </a:cubicBezTo>
                  <a:cubicBezTo>
                    <a:pt x="792992" y="808456"/>
                    <a:pt x="782505" y="812800"/>
                    <a:pt x="771570" y="812800"/>
                  </a:cubicBezTo>
                  <a:lnTo>
                    <a:pt x="41230" y="812800"/>
                  </a:lnTo>
                  <a:cubicBezTo>
                    <a:pt x="30295" y="812800"/>
                    <a:pt x="19808" y="808456"/>
                    <a:pt x="12076" y="800724"/>
                  </a:cubicBezTo>
                  <a:cubicBezTo>
                    <a:pt x="4344" y="792992"/>
                    <a:pt x="0" y="782505"/>
                    <a:pt x="0" y="771570"/>
                  </a:cubicBezTo>
                  <a:lnTo>
                    <a:pt x="0" y="41230"/>
                  </a:lnTo>
                  <a:cubicBezTo>
                    <a:pt x="0" y="30295"/>
                    <a:pt x="4344" y="19808"/>
                    <a:pt x="12076" y="12076"/>
                  </a:cubicBezTo>
                  <a:cubicBezTo>
                    <a:pt x="19808" y="4344"/>
                    <a:pt x="30295" y="0"/>
                    <a:pt x="41230" y="0"/>
                  </a:cubicBezTo>
                  <a:close/>
                </a:path>
              </a:pathLst>
            </a:custGeom>
            <a:blipFill>
              <a:blip r:embed="rId7"/>
              <a:stretch>
                <a:fillRect l="0" t="0" r="0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511968" y="6021108"/>
            <a:ext cx="4318840" cy="4318840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1230" y="0"/>
                  </a:moveTo>
                  <a:lnTo>
                    <a:pt x="771570" y="0"/>
                  </a:lnTo>
                  <a:cubicBezTo>
                    <a:pt x="782505" y="0"/>
                    <a:pt x="792992" y="4344"/>
                    <a:pt x="800724" y="12076"/>
                  </a:cubicBezTo>
                  <a:cubicBezTo>
                    <a:pt x="808456" y="19808"/>
                    <a:pt x="812800" y="30295"/>
                    <a:pt x="812800" y="41230"/>
                  </a:cubicBezTo>
                  <a:lnTo>
                    <a:pt x="812800" y="771570"/>
                  </a:lnTo>
                  <a:cubicBezTo>
                    <a:pt x="812800" y="782505"/>
                    <a:pt x="808456" y="792992"/>
                    <a:pt x="800724" y="800724"/>
                  </a:cubicBezTo>
                  <a:cubicBezTo>
                    <a:pt x="792992" y="808456"/>
                    <a:pt x="782505" y="812800"/>
                    <a:pt x="771570" y="812800"/>
                  </a:cubicBezTo>
                  <a:lnTo>
                    <a:pt x="41230" y="812800"/>
                  </a:lnTo>
                  <a:cubicBezTo>
                    <a:pt x="30295" y="812800"/>
                    <a:pt x="19808" y="808456"/>
                    <a:pt x="12076" y="800724"/>
                  </a:cubicBezTo>
                  <a:cubicBezTo>
                    <a:pt x="4344" y="792992"/>
                    <a:pt x="0" y="782505"/>
                    <a:pt x="0" y="771570"/>
                  </a:cubicBezTo>
                  <a:lnTo>
                    <a:pt x="0" y="41230"/>
                  </a:lnTo>
                  <a:cubicBezTo>
                    <a:pt x="0" y="30295"/>
                    <a:pt x="4344" y="19808"/>
                    <a:pt x="12076" y="12076"/>
                  </a:cubicBezTo>
                  <a:cubicBezTo>
                    <a:pt x="19808" y="4344"/>
                    <a:pt x="30295" y="0"/>
                    <a:pt x="41230" y="0"/>
                  </a:cubicBezTo>
                  <a:close/>
                </a:path>
              </a:pathLst>
            </a:custGeom>
            <a:blipFill>
              <a:blip r:embed="rId8"/>
              <a:stretch>
                <a:fillRect l="-16585" t="0" r="-16585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-43199" y="2287308"/>
            <a:ext cx="4318840" cy="431884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1230" y="0"/>
                  </a:moveTo>
                  <a:lnTo>
                    <a:pt x="771570" y="0"/>
                  </a:lnTo>
                  <a:cubicBezTo>
                    <a:pt x="782505" y="0"/>
                    <a:pt x="792992" y="4344"/>
                    <a:pt x="800724" y="12076"/>
                  </a:cubicBezTo>
                  <a:cubicBezTo>
                    <a:pt x="808456" y="19808"/>
                    <a:pt x="812800" y="30295"/>
                    <a:pt x="812800" y="41230"/>
                  </a:cubicBezTo>
                  <a:lnTo>
                    <a:pt x="812800" y="771570"/>
                  </a:lnTo>
                  <a:cubicBezTo>
                    <a:pt x="812800" y="782505"/>
                    <a:pt x="808456" y="792992"/>
                    <a:pt x="800724" y="800724"/>
                  </a:cubicBezTo>
                  <a:cubicBezTo>
                    <a:pt x="792992" y="808456"/>
                    <a:pt x="782505" y="812800"/>
                    <a:pt x="771570" y="812800"/>
                  </a:cubicBezTo>
                  <a:lnTo>
                    <a:pt x="41230" y="812800"/>
                  </a:lnTo>
                  <a:cubicBezTo>
                    <a:pt x="30295" y="812800"/>
                    <a:pt x="19808" y="808456"/>
                    <a:pt x="12076" y="800724"/>
                  </a:cubicBezTo>
                  <a:cubicBezTo>
                    <a:pt x="4344" y="792992"/>
                    <a:pt x="0" y="782505"/>
                    <a:pt x="0" y="771570"/>
                  </a:cubicBezTo>
                  <a:lnTo>
                    <a:pt x="0" y="41230"/>
                  </a:lnTo>
                  <a:cubicBezTo>
                    <a:pt x="0" y="30295"/>
                    <a:pt x="4344" y="19808"/>
                    <a:pt x="12076" y="12076"/>
                  </a:cubicBezTo>
                  <a:cubicBezTo>
                    <a:pt x="19808" y="4344"/>
                    <a:pt x="30295" y="0"/>
                    <a:pt x="41230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16585" r="0" b="-16585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675968">
            <a:off x="8187265" y="-1564856"/>
            <a:ext cx="4322909" cy="4189292"/>
          </a:xfrm>
          <a:custGeom>
            <a:avLst/>
            <a:gdLst/>
            <a:ahLst/>
            <a:cxnLst/>
            <a:rect r="r" b="b" t="t" l="l"/>
            <a:pathLst>
              <a:path h="4189292" w="4322909">
                <a:moveTo>
                  <a:pt x="0" y="0"/>
                </a:moveTo>
                <a:lnTo>
                  <a:pt x="4322909" y="0"/>
                </a:lnTo>
                <a:lnTo>
                  <a:pt x="4322909" y="4189292"/>
                </a:lnTo>
                <a:lnTo>
                  <a:pt x="0" y="4189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-1154460" y="7275788"/>
            <a:ext cx="4566962" cy="4425801"/>
          </a:xfrm>
          <a:custGeom>
            <a:avLst/>
            <a:gdLst/>
            <a:ahLst/>
            <a:cxnLst/>
            <a:rect r="r" b="b" t="t" l="l"/>
            <a:pathLst>
              <a:path h="4425801" w="4566962">
                <a:moveTo>
                  <a:pt x="0" y="0"/>
                </a:moveTo>
                <a:lnTo>
                  <a:pt x="4566962" y="0"/>
                </a:lnTo>
                <a:lnTo>
                  <a:pt x="4566962" y="4425801"/>
                </a:lnTo>
                <a:lnTo>
                  <a:pt x="0" y="442580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01503" y="-4161949"/>
            <a:ext cx="17086497" cy="16082666"/>
          </a:xfrm>
          <a:custGeom>
            <a:avLst/>
            <a:gdLst/>
            <a:ahLst/>
            <a:cxnLst/>
            <a:rect r="r" b="b" t="t" l="l"/>
            <a:pathLst>
              <a:path h="16082666" w="17086497">
                <a:moveTo>
                  <a:pt x="0" y="0"/>
                </a:moveTo>
                <a:lnTo>
                  <a:pt x="17086497" y="0"/>
                </a:lnTo>
                <a:lnTo>
                  <a:pt x="17086497" y="16082666"/>
                </a:lnTo>
                <a:lnTo>
                  <a:pt x="0" y="160826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172758"/>
            <a:ext cx="18096005" cy="3181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Праздники и спортивные развлечения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Родители привлекаются к организации праздничных мероприятий. Оказывают помощь в поиске и подготовке костюмов, разучивании репертуара. Праздник в детском саду это радость, веселье, торжество, которое разделяют и взрослые, и дети. Родители самые дорогие и близкие люди! Они видят, что дети гордятся ими, им хочется вместе с ними танцевать, петь.</a:t>
            </a:r>
          </a:p>
          <a:p>
            <a:pPr algn="ctr">
              <a:lnSpc>
                <a:spcPts val="4200"/>
              </a:lnSpc>
            </a:pPr>
          </a:p>
        </p:txBody>
      </p:sp>
      <p:grpSp>
        <p:nvGrpSpPr>
          <p:cNvPr name="Group 7" id="7"/>
          <p:cNvGrpSpPr/>
          <p:nvPr/>
        </p:nvGrpSpPr>
        <p:grpSpPr>
          <a:xfrm rot="0">
            <a:off x="12524397" y="4980401"/>
            <a:ext cx="5306599" cy="5306599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3555" y="0"/>
                  </a:moveTo>
                  <a:lnTo>
                    <a:pt x="779245" y="0"/>
                  </a:lnTo>
                  <a:cubicBezTo>
                    <a:pt x="797777" y="0"/>
                    <a:pt x="812800" y="15023"/>
                    <a:pt x="812800" y="33555"/>
                  </a:cubicBezTo>
                  <a:lnTo>
                    <a:pt x="812800" y="779245"/>
                  </a:lnTo>
                  <a:cubicBezTo>
                    <a:pt x="812800" y="797777"/>
                    <a:pt x="797777" y="812800"/>
                    <a:pt x="779245" y="812800"/>
                  </a:cubicBezTo>
                  <a:lnTo>
                    <a:pt x="33555" y="812800"/>
                  </a:lnTo>
                  <a:cubicBezTo>
                    <a:pt x="15023" y="812800"/>
                    <a:pt x="0" y="797777"/>
                    <a:pt x="0" y="779245"/>
                  </a:cubicBezTo>
                  <a:lnTo>
                    <a:pt x="0" y="33555"/>
                  </a:lnTo>
                  <a:cubicBezTo>
                    <a:pt x="0" y="15023"/>
                    <a:pt x="15023" y="0"/>
                    <a:pt x="33555" y="0"/>
                  </a:cubicBezTo>
                  <a:close/>
                </a:path>
              </a:pathLst>
            </a:custGeom>
            <a:blipFill>
              <a:blip r:embed="rId6"/>
              <a:stretch>
                <a:fillRect l="-16585" t="0" r="-16585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6434112" y="4867224"/>
            <a:ext cx="5419776" cy="5419776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2855" y="0"/>
                  </a:moveTo>
                  <a:lnTo>
                    <a:pt x="779945" y="0"/>
                  </a:lnTo>
                  <a:cubicBezTo>
                    <a:pt x="788659" y="0"/>
                    <a:pt x="797016" y="3461"/>
                    <a:pt x="803177" y="9623"/>
                  </a:cubicBezTo>
                  <a:cubicBezTo>
                    <a:pt x="809339" y="15784"/>
                    <a:pt x="812800" y="24141"/>
                    <a:pt x="812800" y="32855"/>
                  </a:cubicBezTo>
                  <a:lnTo>
                    <a:pt x="812800" y="779945"/>
                  </a:lnTo>
                  <a:cubicBezTo>
                    <a:pt x="812800" y="788659"/>
                    <a:pt x="809339" y="797016"/>
                    <a:pt x="803177" y="803177"/>
                  </a:cubicBezTo>
                  <a:cubicBezTo>
                    <a:pt x="797016" y="809339"/>
                    <a:pt x="788659" y="812800"/>
                    <a:pt x="779945" y="812800"/>
                  </a:cubicBezTo>
                  <a:lnTo>
                    <a:pt x="32855" y="812800"/>
                  </a:lnTo>
                  <a:cubicBezTo>
                    <a:pt x="24141" y="812800"/>
                    <a:pt x="15784" y="809339"/>
                    <a:pt x="9623" y="803177"/>
                  </a:cubicBezTo>
                  <a:cubicBezTo>
                    <a:pt x="3461" y="797016"/>
                    <a:pt x="0" y="788659"/>
                    <a:pt x="0" y="779945"/>
                  </a:cubicBezTo>
                  <a:lnTo>
                    <a:pt x="0" y="32855"/>
                  </a:lnTo>
                  <a:cubicBezTo>
                    <a:pt x="0" y="24141"/>
                    <a:pt x="3461" y="15784"/>
                    <a:pt x="9623" y="9623"/>
                  </a:cubicBezTo>
                  <a:cubicBezTo>
                    <a:pt x="15784" y="3461"/>
                    <a:pt x="24141" y="0"/>
                    <a:pt x="32855" y="0"/>
                  </a:cubicBezTo>
                  <a:close/>
                </a:path>
              </a:pathLst>
            </a:custGeom>
            <a:blipFill>
              <a:blip r:embed="rId7"/>
              <a:stretch>
                <a:fillRect l="-16585" t="0" r="-16585" b="0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0" y="4920172"/>
            <a:ext cx="5366828" cy="5366828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33179" y="0"/>
                  </a:moveTo>
                  <a:lnTo>
                    <a:pt x="779621" y="0"/>
                  </a:lnTo>
                  <a:cubicBezTo>
                    <a:pt x="788421" y="0"/>
                    <a:pt x="796860" y="3496"/>
                    <a:pt x="803082" y="9718"/>
                  </a:cubicBezTo>
                  <a:cubicBezTo>
                    <a:pt x="809304" y="15940"/>
                    <a:pt x="812800" y="24379"/>
                    <a:pt x="812800" y="33179"/>
                  </a:cubicBezTo>
                  <a:lnTo>
                    <a:pt x="812800" y="779621"/>
                  </a:lnTo>
                  <a:cubicBezTo>
                    <a:pt x="812800" y="788421"/>
                    <a:pt x="809304" y="796860"/>
                    <a:pt x="803082" y="803082"/>
                  </a:cubicBezTo>
                  <a:cubicBezTo>
                    <a:pt x="796860" y="809304"/>
                    <a:pt x="788421" y="812800"/>
                    <a:pt x="779621" y="812800"/>
                  </a:cubicBezTo>
                  <a:lnTo>
                    <a:pt x="33179" y="812800"/>
                  </a:lnTo>
                  <a:cubicBezTo>
                    <a:pt x="24379" y="812800"/>
                    <a:pt x="15940" y="809304"/>
                    <a:pt x="9718" y="803082"/>
                  </a:cubicBezTo>
                  <a:cubicBezTo>
                    <a:pt x="3496" y="796860"/>
                    <a:pt x="0" y="788421"/>
                    <a:pt x="0" y="779621"/>
                  </a:cubicBezTo>
                  <a:lnTo>
                    <a:pt x="0" y="33179"/>
                  </a:lnTo>
                  <a:cubicBezTo>
                    <a:pt x="0" y="24379"/>
                    <a:pt x="3496" y="15940"/>
                    <a:pt x="9718" y="9718"/>
                  </a:cubicBezTo>
                  <a:cubicBezTo>
                    <a:pt x="15940" y="3496"/>
                    <a:pt x="24379" y="0"/>
                    <a:pt x="33179" y="0"/>
                  </a:cubicBezTo>
                  <a:close/>
                </a:path>
              </a:pathLst>
            </a:custGeom>
            <a:blipFill>
              <a:blip r:embed="rId8"/>
              <a:stretch>
                <a:fillRect l="-16585" t="0" r="-16585" b="0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-759107" y="3210193"/>
            <a:ext cx="5061998" cy="4905536"/>
          </a:xfrm>
          <a:custGeom>
            <a:avLst/>
            <a:gdLst/>
            <a:ahLst/>
            <a:cxnLst/>
            <a:rect r="r" b="b" t="t" l="l"/>
            <a:pathLst>
              <a:path h="4905536" w="5061998">
                <a:moveTo>
                  <a:pt x="0" y="0"/>
                </a:moveTo>
                <a:lnTo>
                  <a:pt x="5061998" y="0"/>
                </a:lnTo>
                <a:lnTo>
                  <a:pt x="5061998" y="4905536"/>
                </a:lnTo>
                <a:lnTo>
                  <a:pt x="0" y="49055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5570671" y="-634180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1" y="0"/>
                </a:lnTo>
                <a:lnTo>
                  <a:pt x="4713251" y="4567569"/>
                </a:lnTo>
                <a:lnTo>
                  <a:pt x="0" y="456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40799" y="-4226374"/>
            <a:ext cx="17086497" cy="16082666"/>
          </a:xfrm>
          <a:custGeom>
            <a:avLst/>
            <a:gdLst/>
            <a:ahLst/>
            <a:cxnLst/>
            <a:rect r="r" b="b" t="t" l="l"/>
            <a:pathLst>
              <a:path h="16082666" w="17086497">
                <a:moveTo>
                  <a:pt x="0" y="0"/>
                </a:moveTo>
                <a:lnTo>
                  <a:pt x="17086498" y="0"/>
                </a:lnTo>
                <a:lnTo>
                  <a:pt x="17086498" y="16082666"/>
                </a:lnTo>
                <a:lnTo>
                  <a:pt x="0" y="160826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66757" y="1028700"/>
            <a:ext cx="14518544" cy="6779829"/>
          </a:xfrm>
          <a:custGeom>
            <a:avLst/>
            <a:gdLst/>
            <a:ahLst/>
            <a:cxnLst/>
            <a:rect r="r" b="b" t="t" l="l"/>
            <a:pathLst>
              <a:path h="6779829" w="14518544">
                <a:moveTo>
                  <a:pt x="0" y="0"/>
                </a:moveTo>
                <a:lnTo>
                  <a:pt x="14518544" y="0"/>
                </a:lnTo>
                <a:lnTo>
                  <a:pt x="14518544" y="6779829"/>
                </a:lnTo>
                <a:lnTo>
                  <a:pt x="0" y="67798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27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00965" y="264037"/>
            <a:ext cx="13250127" cy="7859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     </a:t>
            </a:r>
            <a:r>
              <a:rPr lang="en-US" sz="3699" b="true">
                <a:solidFill>
                  <a:srgbClr val="000000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   Формирование патриотических чувств проходит эффективнее, если детский сад устанавливает тесную связь с семьёй!</a:t>
            </a:r>
          </a:p>
          <a:p>
            <a:pPr algn="ctr">
              <a:lnSpc>
                <a:spcPts val="5179"/>
              </a:lnSpc>
            </a:pPr>
          </a:p>
          <a:p>
            <a:pPr algn="ctr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 В патриотическом воспитании особенное значение имеет пример взрослых, близких людей. На конкретных примерах, фактах из жизни членов семьи необходимо проводить работу по ознакомлению с родным краем, начиная с того, что принято назвать «малой Родиной» и постепенно переходя к таким категориям как Отечество,</a:t>
            </a:r>
          </a:p>
          <a:p>
            <a:pPr algn="ctr">
              <a:lnSpc>
                <a:spcPts val="5179"/>
              </a:lnSpc>
            </a:pPr>
            <a:r>
              <a:rPr lang="en-US" sz="3699">
                <a:solidFill>
                  <a:srgbClr val="000000"/>
                </a:solidFill>
                <a:latin typeface="Clear Sans"/>
                <a:ea typeface="Clear Sans"/>
                <a:cs typeface="Clear Sans"/>
                <a:sym typeface="Clear Sans"/>
              </a:rPr>
              <a:t> «долг перед Родиной» и т. д.</a:t>
            </a:r>
          </a:p>
          <a:p>
            <a:pPr algn="ctr">
              <a:lnSpc>
                <a:spcPts val="5179"/>
              </a:lnSpc>
            </a:pPr>
          </a:p>
        </p:txBody>
      </p:sp>
      <p:grpSp>
        <p:nvGrpSpPr>
          <p:cNvPr name="Group 8" id="8"/>
          <p:cNvGrpSpPr/>
          <p:nvPr/>
        </p:nvGrpSpPr>
        <p:grpSpPr>
          <a:xfrm rot="0">
            <a:off x="14402810" y="6401810"/>
            <a:ext cx="3885190" cy="388519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16585" t="0" r="-16585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0" y="6401810"/>
            <a:ext cx="3885190" cy="3885190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16747" r="0" b="-16747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890640" y="7005230"/>
            <a:ext cx="5061998" cy="4905536"/>
          </a:xfrm>
          <a:custGeom>
            <a:avLst/>
            <a:gdLst/>
            <a:ahLst/>
            <a:cxnLst/>
            <a:rect r="r" b="b" t="t" l="l"/>
            <a:pathLst>
              <a:path h="4905536" w="5061998">
                <a:moveTo>
                  <a:pt x="0" y="0"/>
                </a:moveTo>
                <a:lnTo>
                  <a:pt x="5061998" y="0"/>
                </a:lnTo>
                <a:lnTo>
                  <a:pt x="5061998" y="4905537"/>
                </a:lnTo>
                <a:lnTo>
                  <a:pt x="0" y="49055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0811161" y="-1057991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1" y="0"/>
                </a:lnTo>
                <a:lnTo>
                  <a:pt x="4713251" y="4567568"/>
                </a:lnTo>
                <a:lnTo>
                  <a:pt x="0" y="45675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71731" y="0"/>
            <a:ext cx="14294063" cy="10287000"/>
          </a:xfrm>
          <a:custGeom>
            <a:avLst/>
            <a:gdLst/>
            <a:ahLst/>
            <a:cxnLst/>
            <a:rect r="r" b="b" t="t" l="l"/>
            <a:pathLst>
              <a:path h="10287000" w="14294063">
                <a:moveTo>
                  <a:pt x="0" y="0"/>
                </a:moveTo>
                <a:lnTo>
                  <a:pt x="14294063" y="0"/>
                </a:lnTo>
                <a:lnTo>
                  <a:pt x="1429406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2999"/>
            </a:blip>
            <a:stretch>
              <a:fillRect l="0" t="-907" r="0" b="-434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230736">
            <a:off x="12916190" y="5336649"/>
            <a:ext cx="6998018" cy="7519949"/>
          </a:xfrm>
          <a:custGeom>
            <a:avLst/>
            <a:gdLst/>
            <a:ahLst/>
            <a:cxnLst/>
            <a:rect r="r" b="b" t="t" l="l"/>
            <a:pathLst>
              <a:path h="7519949" w="6998018">
                <a:moveTo>
                  <a:pt x="0" y="0"/>
                </a:moveTo>
                <a:lnTo>
                  <a:pt x="6998018" y="0"/>
                </a:lnTo>
                <a:lnTo>
                  <a:pt x="6998018" y="7519949"/>
                </a:lnTo>
                <a:lnTo>
                  <a:pt x="0" y="75199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2000"/>
            </a:blip>
            <a:stretch>
              <a:fillRect l="0" t="0" r="-14165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7157043">
            <a:off x="-1056345" y="-1786641"/>
            <a:ext cx="6998018" cy="7519949"/>
          </a:xfrm>
          <a:custGeom>
            <a:avLst/>
            <a:gdLst/>
            <a:ahLst/>
            <a:cxnLst/>
            <a:rect r="r" b="b" t="t" l="l"/>
            <a:pathLst>
              <a:path h="7519949" w="6998018">
                <a:moveTo>
                  <a:pt x="0" y="0"/>
                </a:moveTo>
                <a:lnTo>
                  <a:pt x="6998019" y="0"/>
                </a:lnTo>
                <a:lnTo>
                  <a:pt x="6998019" y="7519950"/>
                </a:lnTo>
                <a:lnTo>
                  <a:pt x="0" y="7519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5000"/>
            </a:blip>
            <a:stretch>
              <a:fillRect l="0" t="0" r="-14165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156206" y="2357437"/>
            <a:ext cx="13975588" cy="5495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499" b="true">
                <a:solidFill>
                  <a:srgbClr val="000000"/>
                </a:solidFill>
                <a:latin typeface="Clear Sans Bold"/>
                <a:ea typeface="Clear Sans Bold"/>
                <a:cs typeface="Clear Sans Bold"/>
                <a:sym typeface="Clear Sans Bold"/>
              </a:rPr>
              <a:t>На сегодняшний день можно сказать, что работа с родителями по воспитанию у детей гражданско-патриотической активности, как, в принципе, и по другим направлениях, требует вовлечение как много больше семей в работу детского сада и большей активности родителей.</a:t>
            </a:r>
          </a:p>
          <a:p>
            <a:pPr algn="ctr">
              <a:lnSpc>
                <a:spcPts val="6299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6229" r="-669" b="-2725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148887">
            <a:off x="8825578" y="-1859973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1" y="0"/>
                </a:lnTo>
                <a:lnTo>
                  <a:pt x="4713251" y="4567569"/>
                </a:lnTo>
                <a:lnTo>
                  <a:pt x="0" y="456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148887">
            <a:off x="14902675" y="4386925"/>
            <a:ext cx="4713251" cy="4567569"/>
          </a:xfrm>
          <a:custGeom>
            <a:avLst/>
            <a:gdLst/>
            <a:ahLst/>
            <a:cxnLst/>
            <a:rect r="r" b="b" t="t" l="l"/>
            <a:pathLst>
              <a:path h="4567569" w="4713251">
                <a:moveTo>
                  <a:pt x="0" y="0"/>
                </a:moveTo>
                <a:lnTo>
                  <a:pt x="4713250" y="0"/>
                </a:lnTo>
                <a:lnTo>
                  <a:pt x="4713250" y="4567569"/>
                </a:lnTo>
                <a:lnTo>
                  <a:pt x="0" y="45675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148887">
            <a:off x="-292004" y="6346821"/>
            <a:ext cx="5061998" cy="4905536"/>
          </a:xfrm>
          <a:custGeom>
            <a:avLst/>
            <a:gdLst/>
            <a:ahLst/>
            <a:cxnLst/>
            <a:rect r="r" b="b" t="t" l="l"/>
            <a:pathLst>
              <a:path h="4905536" w="5061998">
                <a:moveTo>
                  <a:pt x="0" y="0"/>
                </a:moveTo>
                <a:lnTo>
                  <a:pt x="5061998" y="0"/>
                </a:lnTo>
                <a:lnTo>
                  <a:pt x="5061998" y="4905536"/>
                </a:lnTo>
                <a:lnTo>
                  <a:pt x="0" y="49055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9960" y="78155"/>
            <a:ext cx="17079340" cy="9180145"/>
          </a:xfrm>
          <a:custGeom>
            <a:avLst/>
            <a:gdLst/>
            <a:ahLst/>
            <a:cxnLst/>
            <a:rect r="r" b="b" t="t" l="l"/>
            <a:pathLst>
              <a:path h="9180145" w="17079340">
                <a:moveTo>
                  <a:pt x="0" y="0"/>
                </a:moveTo>
                <a:lnTo>
                  <a:pt x="17079340" y="0"/>
                </a:lnTo>
                <a:lnTo>
                  <a:pt x="17079340" y="9180145"/>
                </a:lnTo>
                <a:lnTo>
                  <a:pt x="0" y="91801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3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966649" y="1871874"/>
            <a:ext cx="14292334" cy="3457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60"/>
              </a:lnSpc>
            </a:pPr>
            <a:r>
              <a:rPr lang="en-US" b="true" sz="4043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«Родители у нас народ прекрасный,</a:t>
            </a:r>
          </a:p>
          <a:p>
            <a:pPr algn="ctr">
              <a:lnSpc>
                <a:spcPts val="5660"/>
              </a:lnSpc>
            </a:pPr>
            <a:r>
              <a:rPr lang="en-US" b="true" sz="4043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Смысл воспитания для них предельно ясен.</a:t>
            </a:r>
          </a:p>
          <a:p>
            <a:pPr algn="ctr">
              <a:lnSpc>
                <a:spcPts val="5660"/>
              </a:lnSpc>
            </a:pPr>
            <a:r>
              <a:rPr lang="en-US" b="true" sz="4043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Ведь только творчество и труд,</a:t>
            </a:r>
          </a:p>
          <a:p>
            <a:pPr algn="ctr">
              <a:lnSpc>
                <a:spcPts val="5660"/>
              </a:lnSpc>
            </a:pPr>
            <a:r>
              <a:rPr lang="en-US" b="true" sz="4043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Нам личность в будущем дадут!»</a:t>
            </a:r>
          </a:p>
          <a:p>
            <a:pPr algn="ctr">
              <a:lnSpc>
                <a:spcPts val="491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316090" y="6967674"/>
            <a:ext cx="15655819" cy="16412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86"/>
              </a:lnSpc>
            </a:pPr>
            <a:r>
              <a:rPr lang="en-US" sz="9633" i="true">
                <a:solidFill>
                  <a:srgbClr val="000000"/>
                </a:solidFill>
                <a:latin typeface="Open Sans Italics"/>
                <a:ea typeface="Open Sans Italics"/>
                <a:cs typeface="Open Sans Italics"/>
                <a:sym typeface="Open Sans Italics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DAGW16_Oi-Q</dc:identifier>
  <dcterms:modified xsi:type="dcterms:W3CDTF">2011-08-01T06:04:30Z</dcterms:modified>
  <cp:revision>1</cp:revision>
  <dc:title>Паперкрафт Доска для Голосования Мозговой Штурм Презентация</dc:title>
</cp:coreProperties>
</file>