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7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9144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1B71BB-13DA-4FF8-BACA-6CF32D6FCB1A}" type="datetimeFigureOut">
              <a:rPr lang="ru-RU" smtClean="0"/>
              <a:pPr/>
              <a:t>11.03.2026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BAF128-0DB5-42E9-9BDE-EDC90D82EC1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BAF128-0DB5-42E9-9BDE-EDC90D82EC1D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3/11/2026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3/11/2026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3/11/2026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3/11/2026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3/11/2026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3/11/2026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3/11/2026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3/11/2026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3/11/2026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3/11/2026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3/11/2026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rgbClr val="006FC0"/>
                </a:solidFill>
                <a:latin typeface="Gabriola"/>
                <a:cs typeface="Gabriol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3/11/2026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3/11/2026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3/11/2026</a:t>
            </a:fld>
            <a:endParaRPr lang="en-US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  <p:sldLayoutId id="2147483790" r:id="rId12"/>
    <p:sldLayoutId id="2147483791" r:id="rId13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676400" y="2743200"/>
            <a:ext cx="5440299" cy="2416175"/>
          </a:xfrm>
          <a:prstGeom prst="rect">
            <a:avLst/>
          </a:prstGeom>
        </p:spPr>
      </p:pic>
      <p:sp>
        <p:nvSpPr>
          <p:cNvPr id="15" name="Заголовок 14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404225" cy="1661993"/>
          </a:xfrm>
        </p:spPr>
        <p:txBody>
          <a:bodyPr/>
          <a:lstStyle/>
          <a:p>
            <a:pPr algn="ctr"/>
            <a:r>
              <a:rPr lang="ru-RU" sz="5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</a:rPr>
              <a:t>Историческое путешествие</a:t>
            </a:r>
            <a:br>
              <a:rPr lang="ru-RU" sz="5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</a:rPr>
            </a:br>
            <a:r>
              <a:rPr lang="ru-RU" sz="5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</a:rPr>
              <a:t>«Земли моей минувшей судьбы»</a:t>
            </a:r>
            <a:endParaRPr lang="ru-RU" sz="5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38800" y="5257800"/>
            <a:ext cx="3124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Составитель: </a:t>
            </a:r>
            <a:r>
              <a:rPr lang="ru-RU" dirty="0" err="1" smtClean="0"/>
              <a:t>Сустина</a:t>
            </a:r>
            <a:r>
              <a:rPr lang="ru-RU" dirty="0" smtClean="0"/>
              <a:t> К.Д. </a:t>
            </a:r>
          </a:p>
          <a:p>
            <a:r>
              <a:rPr lang="ru-RU" dirty="0" smtClean="0"/>
              <a:t>Учитель начальных классов </a:t>
            </a:r>
          </a:p>
          <a:p>
            <a:r>
              <a:rPr lang="ru-RU" dirty="0" smtClean="0"/>
              <a:t>МБОУ «</a:t>
            </a:r>
            <a:r>
              <a:rPr lang="ru-RU" dirty="0" err="1" smtClean="0"/>
              <a:t>Акуловская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35304" y="5462727"/>
            <a:ext cx="7882890" cy="9410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1270" algn="ctr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latin typeface="Calibri"/>
                <a:cs typeface="Calibri"/>
              </a:rPr>
              <a:t>Благодаря</a:t>
            </a:r>
            <a:r>
              <a:rPr sz="2000" b="1" spc="-4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знанию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истории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зарождения</a:t>
            </a:r>
            <a:r>
              <a:rPr sz="2000" b="1" spc="-4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государства,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в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котором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живёт </a:t>
            </a:r>
            <a:r>
              <a:rPr sz="2000" b="1" dirty="0">
                <a:latin typeface="Calibri"/>
                <a:cs typeface="Calibri"/>
              </a:rPr>
              <a:t>человек,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у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него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вырабатывается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своя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точка</a:t>
            </a:r>
            <a:r>
              <a:rPr sz="2000" b="1" spc="-6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зрения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на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многие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события, формируется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личность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с</a:t>
            </a:r>
            <a:r>
              <a:rPr sz="2000" b="1" spc="-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определённой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жизненной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позицией.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429000" y="304800"/>
            <a:ext cx="230124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solidFill>
                  <a:srgbClr val="0066FF"/>
                </a:solidFill>
                <a:latin typeface="Calibri"/>
                <a:cs typeface="Calibri"/>
              </a:rPr>
              <a:t>21</a:t>
            </a:r>
            <a:r>
              <a:rPr sz="3200" b="1" spc="-15" dirty="0">
                <a:solidFill>
                  <a:srgbClr val="0066FF"/>
                </a:solidFill>
                <a:latin typeface="Calibri"/>
                <a:cs typeface="Calibri"/>
              </a:rPr>
              <a:t> </a:t>
            </a:r>
            <a:r>
              <a:rPr sz="3200" b="1" spc="-10" dirty="0">
                <a:solidFill>
                  <a:srgbClr val="0066FF"/>
                </a:solidFill>
                <a:latin typeface="Calibri"/>
                <a:cs typeface="Calibri"/>
              </a:rPr>
              <a:t>СЕНТЯБРЯ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57200" y="762000"/>
            <a:ext cx="8251190" cy="20008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993140" marR="987425" algn="ctr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latin typeface="Calibri"/>
                <a:cs typeface="Calibri"/>
              </a:rPr>
              <a:t>-</a:t>
            </a:r>
            <a:r>
              <a:rPr sz="3200" b="1" spc="-40" dirty="0"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006FC0"/>
                </a:solidFill>
                <a:latin typeface="Calibri"/>
                <a:cs typeface="Calibri"/>
              </a:rPr>
              <a:t>ДЕНЬ</a:t>
            </a:r>
            <a:r>
              <a:rPr sz="3200" b="1" spc="-30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3200" b="1" spc="-10" dirty="0">
                <a:solidFill>
                  <a:srgbClr val="006FC0"/>
                </a:solidFill>
                <a:latin typeface="Calibri"/>
                <a:cs typeface="Calibri"/>
              </a:rPr>
              <a:t>ЗАРОЖДЕНИЯ</a:t>
            </a:r>
            <a:r>
              <a:rPr sz="3200" b="1" spc="-50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3200" b="1" spc="-10" dirty="0">
                <a:solidFill>
                  <a:srgbClr val="006FC0"/>
                </a:solidFill>
                <a:latin typeface="Calibri"/>
                <a:cs typeface="Calibri"/>
              </a:rPr>
              <a:t>РОССИЙСКОЙ ГОСУДАРСТВЕННОСТИ</a:t>
            </a:r>
            <a:endParaRPr sz="3200" dirty="0">
              <a:latin typeface="Calibri"/>
              <a:cs typeface="Calibri"/>
            </a:endParaRPr>
          </a:p>
          <a:p>
            <a:pPr marL="12700" marR="5080" algn="ctr">
              <a:lnSpc>
                <a:spcPct val="80000"/>
              </a:lnSpc>
              <a:spcBef>
                <a:spcPts val="955"/>
              </a:spcBef>
            </a:pPr>
            <a:r>
              <a:rPr sz="3600" dirty="0">
                <a:solidFill>
                  <a:srgbClr val="0066FF"/>
                </a:solidFill>
                <a:latin typeface="Gabriola"/>
                <a:cs typeface="Gabriola"/>
              </a:rPr>
              <a:t>В</a:t>
            </a:r>
            <a:r>
              <a:rPr sz="3600" spc="-100" dirty="0">
                <a:solidFill>
                  <a:srgbClr val="0066FF"/>
                </a:solidFill>
                <a:latin typeface="Gabriola"/>
                <a:cs typeface="Gabriola"/>
              </a:rPr>
              <a:t> </a:t>
            </a:r>
            <a:r>
              <a:rPr sz="3600" dirty="0" smtClean="0">
                <a:solidFill>
                  <a:srgbClr val="0066FF"/>
                </a:solidFill>
                <a:latin typeface="Gabriola"/>
                <a:cs typeface="Gabriola"/>
              </a:rPr>
              <a:t>202</a:t>
            </a:r>
            <a:r>
              <a:rPr lang="ru-RU" sz="3600" dirty="0" smtClean="0">
                <a:solidFill>
                  <a:srgbClr val="0066FF"/>
                </a:solidFill>
                <a:latin typeface="Gabriola"/>
                <a:cs typeface="Gabriola"/>
              </a:rPr>
              <a:t>6</a:t>
            </a:r>
            <a:r>
              <a:rPr sz="3600" spc="-110" dirty="0" smtClean="0">
                <a:solidFill>
                  <a:srgbClr val="0066FF"/>
                </a:solidFill>
                <a:latin typeface="Gabriola"/>
                <a:cs typeface="Gabriola"/>
              </a:rPr>
              <a:t> </a:t>
            </a:r>
            <a:r>
              <a:rPr sz="3600" dirty="0">
                <a:solidFill>
                  <a:srgbClr val="0066FF"/>
                </a:solidFill>
                <a:latin typeface="Gabriola"/>
                <a:cs typeface="Gabriola"/>
              </a:rPr>
              <a:t>году</a:t>
            </a:r>
            <a:r>
              <a:rPr sz="3600" spc="-114" dirty="0">
                <a:solidFill>
                  <a:srgbClr val="0066FF"/>
                </a:solidFill>
                <a:latin typeface="Gabriola"/>
                <a:cs typeface="Gabriola"/>
              </a:rPr>
              <a:t> </a:t>
            </a:r>
            <a:r>
              <a:rPr sz="3600" spc="-20" dirty="0">
                <a:solidFill>
                  <a:srgbClr val="0066FF"/>
                </a:solidFill>
                <a:latin typeface="Gabriola"/>
                <a:cs typeface="Gabriola"/>
              </a:rPr>
              <a:t>Россия</a:t>
            </a:r>
            <a:r>
              <a:rPr sz="3600" spc="-125" dirty="0">
                <a:solidFill>
                  <a:srgbClr val="0066FF"/>
                </a:solidFill>
                <a:latin typeface="Gabriola"/>
                <a:cs typeface="Gabriola"/>
              </a:rPr>
              <a:t> </a:t>
            </a:r>
            <a:r>
              <a:rPr sz="3600" spc="-25" dirty="0" err="1">
                <a:solidFill>
                  <a:srgbClr val="0066FF"/>
                </a:solidFill>
                <a:latin typeface="Gabriola"/>
                <a:cs typeface="Gabriola"/>
              </a:rPr>
              <a:t>отмечает</a:t>
            </a:r>
            <a:r>
              <a:rPr sz="3600" spc="-135" dirty="0">
                <a:solidFill>
                  <a:srgbClr val="0066FF"/>
                </a:solidFill>
                <a:latin typeface="Gabriola"/>
                <a:cs typeface="Gabriola"/>
              </a:rPr>
              <a:t> </a:t>
            </a:r>
            <a:r>
              <a:rPr sz="3600" dirty="0" smtClean="0">
                <a:solidFill>
                  <a:srgbClr val="0066FF"/>
                </a:solidFill>
                <a:latin typeface="Gabriola"/>
                <a:cs typeface="Gabriola"/>
              </a:rPr>
              <a:t>116</a:t>
            </a:r>
            <a:r>
              <a:rPr lang="ru-RU" sz="3600" dirty="0" smtClean="0">
                <a:solidFill>
                  <a:srgbClr val="0066FF"/>
                </a:solidFill>
                <a:latin typeface="Gabriola"/>
                <a:cs typeface="Gabriola"/>
              </a:rPr>
              <a:t>4</a:t>
            </a:r>
            <a:r>
              <a:rPr sz="3600" spc="-100" dirty="0" smtClean="0">
                <a:solidFill>
                  <a:srgbClr val="0066FF"/>
                </a:solidFill>
                <a:latin typeface="Gabriola"/>
                <a:cs typeface="Gabriola"/>
              </a:rPr>
              <a:t> </a:t>
            </a:r>
            <a:r>
              <a:rPr lang="ru-RU" sz="3600" dirty="0" smtClean="0">
                <a:solidFill>
                  <a:srgbClr val="0066FF"/>
                </a:solidFill>
                <a:latin typeface="Gabriola"/>
                <a:cs typeface="Gabriola"/>
              </a:rPr>
              <a:t>года</a:t>
            </a:r>
            <a:r>
              <a:rPr sz="3600" spc="-130" dirty="0" smtClean="0">
                <a:solidFill>
                  <a:srgbClr val="0066FF"/>
                </a:solidFill>
                <a:latin typeface="Gabriola"/>
                <a:cs typeface="Gabriola"/>
              </a:rPr>
              <a:t> </a:t>
            </a:r>
            <a:r>
              <a:rPr sz="3600" dirty="0">
                <a:solidFill>
                  <a:srgbClr val="0066FF"/>
                </a:solidFill>
                <a:latin typeface="Gabriola"/>
                <a:cs typeface="Gabriola"/>
              </a:rPr>
              <a:t>со</a:t>
            </a:r>
            <a:r>
              <a:rPr sz="3600" spc="-110" dirty="0">
                <a:solidFill>
                  <a:srgbClr val="0066FF"/>
                </a:solidFill>
                <a:latin typeface="Gabriola"/>
                <a:cs typeface="Gabriola"/>
              </a:rPr>
              <a:t> </a:t>
            </a:r>
            <a:r>
              <a:rPr sz="3600" dirty="0">
                <a:solidFill>
                  <a:srgbClr val="0066FF"/>
                </a:solidFill>
                <a:latin typeface="Gabriola"/>
                <a:cs typeface="Gabriola"/>
              </a:rPr>
              <a:t>дня</a:t>
            </a:r>
            <a:r>
              <a:rPr sz="3600" spc="-100" dirty="0">
                <a:solidFill>
                  <a:srgbClr val="0066FF"/>
                </a:solidFill>
                <a:latin typeface="Gabriola"/>
                <a:cs typeface="Gabriola"/>
              </a:rPr>
              <a:t> </a:t>
            </a:r>
            <a:r>
              <a:rPr sz="3600" spc="-10" dirty="0">
                <a:solidFill>
                  <a:srgbClr val="0066FF"/>
                </a:solidFill>
                <a:latin typeface="Gabriola"/>
                <a:cs typeface="Gabriola"/>
              </a:rPr>
              <a:t>зарождения </a:t>
            </a:r>
            <a:r>
              <a:rPr sz="3600" spc="-30" dirty="0">
                <a:solidFill>
                  <a:srgbClr val="0066FF"/>
                </a:solidFill>
                <a:latin typeface="Gabriola"/>
                <a:cs typeface="Gabriola"/>
              </a:rPr>
              <a:t>российской</a:t>
            </a:r>
            <a:r>
              <a:rPr sz="3600" spc="-85" dirty="0">
                <a:solidFill>
                  <a:srgbClr val="0066FF"/>
                </a:solidFill>
                <a:latin typeface="Gabriola"/>
                <a:cs typeface="Gabriola"/>
              </a:rPr>
              <a:t> </a:t>
            </a:r>
            <a:r>
              <a:rPr sz="3600" spc="-10" dirty="0">
                <a:solidFill>
                  <a:srgbClr val="0066FF"/>
                </a:solidFill>
                <a:latin typeface="Gabriola"/>
                <a:cs typeface="Gabriola"/>
              </a:rPr>
              <a:t>государственности</a:t>
            </a:r>
            <a:endParaRPr sz="3600" dirty="0">
              <a:latin typeface="Gabriola"/>
              <a:cs typeface="Gabriola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47800" y="2819400"/>
            <a:ext cx="6502400" cy="26606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7935"/>
            <a:ext cx="9144000" cy="685006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629661" y="232613"/>
            <a:ext cx="6283325" cy="3465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2450"/>
              </a:lnSpc>
              <a:spcBef>
                <a:spcPts val="100"/>
              </a:spcBef>
            </a:pP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Более</a:t>
            </a:r>
            <a:r>
              <a:rPr sz="2400" b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тысячелетия</a:t>
            </a:r>
            <a:r>
              <a:rPr sz="24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существует</a:t>
            </a:r>
            <a:r>
              <a:rPr sz="2400" b="1" spc="-8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российская</a:t>
            </a:r>
            <a:endParaRPr sz="2400">
              <a:latin typeface="Times New Roman"/>
              <a:cs typeface="Times New Roman"/>
            </a:endParaRPr>
          </a:p>
          <a:p>
            <a:pPr algn="ctr">
              <a:lnSpc>
                <a:spcPts val="2020"/>
              </a:lnSpc>
            </a:pP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государственность.</a:t>
            </a:r>
            <a:endParaRPr sz="2400">
              <a:latin typeface="Times New Roman"/>
              <a:cs typeface="Times New Roman"/>
            </a:endParaRPr>
          </a:p>
          <a:p>
            <a:pPr algn="ctr">
              <a:lnSpc>
                <a:spcPts val="2014"/>
              </a:lnSpc>
            </a:pP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Её</a:t>
            </a:r>
            <a:r>
              <a:rPr sz="24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история</a:t>
            </a:r>
            <a:r>
              <a:rPr sz="24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–</a:t>
            </a:r>
            <a:r>
              <a:rPr sz="24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предмет</a:t>
            </a:r>
            <a:r>
              <a:rPr sz="24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особой</a:t>
            </a:r>
            <a:r>
              <a:rPr sz="24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гордости</a:t>
            </a:r>
            <a:r>
              <a:rPr sz="24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endParaRPr sz="2400">
              <a:latin typeface="Times New Roman"/>
              <a:cs typeface="Times New Roman"/>
            </a:endParaRPr>
          </a:p>
          <a:p>
            <a:pPr marL="1270" algn="ctr">
              <a:lnSpc>
                <a:spcPts val="2014"/>
              </a:lnSpc>
            </a:pP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восхищения.</a:t>
            </a:r>
            <a:endParaRPr sz="2400">
              <a:latin typeface="Times New Roman"/>
              <a:cs typeface="Times New Roman"/>
            </a:endParaRPr>
          </a:p>
          <a:p>
            <a:pPr algn="ctr">
              <a:lnSpc>
                <a:spcPts val="2014"/>
              </a:lnSpc>
            </a:pP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На</a:t>
            </a:r>
            <a:r>
              <a:rPr sz="2400" b="1" spc="-9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протяжение</a:t>
            </a:r>
            <a:r>
              <a:rPr sz="24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многих</a:t>
            </a:r>
            <a:r>
              <a:rPr sz="2400" b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веков</a:t>
            </a:r>
            <a:r>
              <a:rPr sz="2400" b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россияне</a:t>
            </a:r>
            <a:r>
              <a:rPr sz="2400" b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ценой</a:t>
            </a:r>
            <a:endParaRPr sz="2400">
              <a:latin typeface="Times New Roman"/>
              <a:cs typeface="Times New Roman"/>
            </a:endParaRPr>
          </a:p>
          <a:p>
            <a:pPr algn="ctr">
              <a:lnSpc>
                <a:spcPts val="2014"/>
              </a:lnSpc>
            </a:pP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огромных</a:t>
            </a:r>
            <a:r>
              <a:rPr sz="2400" b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потерь</a:t>
            </a:r>
            <a:r>
              <a:rPr sz="2400" b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400" b="1" spc="-8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лишений</a:t>
            </a:r>
            <a:r>
              <a:rPr sz="24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создали</a:t>
            </a:r>
            <a:r>
              <a:rPr sz="2400" b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одну</a:t>
            </a:r>
            <a:r>
              <a:rPr sz="2400" b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из</a:t>
            </a:r>
            <a:endParaRPr sz="2400">
              <a:latin typeface="Times New Roman"/>
              <a:cs typeface="Times New Roman"/>
            </a:endParaRPr>
          </a:p>
          <a:p>
            <a:pPr algn="ctr">
              <a:lnSpc>
                <a:spcPts val="2014"/>
              </a:lnSpc>
            </a:pP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самых</a:t>
            </a:r>
            <a:r>
              <a:rPr sz="24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могущественных</a:t>
            </a:r>
            <a:r>
              <a:rPr sz="24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держав</a:t>
            </a:r>
            <a:r>
              <a:rPr sz="24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на</a:t>
            </a:r>
            <a:r>
              <a:rPr sz="24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земле,</a:t>
            </a:r>
            <a:endParaRPr sz="2400">
              <a:latin typeface="Times New Roman"/>
              <a:cs typeface="Times New Roman"/>
            </a:endParaRPr>
          </a:p>
          <a:p>
            <a:pPr algn="ctr">
              <a:lnSpc>
                <a:spcPts val="2014"/>
              </a:lnSpc>
            </a:pP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отстояли</a:t>
            </a:r>
            <a:r>
              <a:rPr sz="24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её</a:t>
            </a:r>
            <a:r>
              <a:rPr sz="24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свободу</a:t>
            </a:r>
            <a:r>
              <a:rPr sz="24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4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независимость</a:t>
            </a:r>
            <a:r>
              <a:rPr sz="24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в</a:t>
            </a:r>
            <a:endParaRPr sz="2400">
              <a:latin typeface="Times New Roman"/>
              <a:cs typeface="Times New Roman"/>
            </a:endParaRPr>
          </a:p>
          <a:p>
            <a:pPr algn="ctr">
              <a:lnSpc>
                <a:spcPts val="2014"/>
              </a:lnSpc>
            </a:pPr>
            <a:r>
              <a:rPr sz="24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многочисленных</a:t>
            </a:r>
            <a:r>
              <a:rPr sz="24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схватках</a:t>
            </a:r>
            <a:r>
              <a:rPr sz="24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с</a:t>
            </a:r>
            <a:r>
              <a:rPr sz="24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иноземными</a:t>
            </a:r>
            <a:endParaRPr sz="2400">
              <a:latin typeface="Times New Roman"/>
              <a:cs typeface="Times New Roman"/>
            </a:endParaRPr>
          </a:p>
          <a:p>
            <a:pPr marL="635" algn="ctr">
              <a:lnSpc>
                <a:spcPts val="2014"/>
              </a:lnSpc>
            </a:pP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захватчиками.</a:t>
            </a:r>
            <a:endParaRPr sz="2400">
              <a:latin typeface="Times New Roman"/>
              <a:cs typeface="Times New Roman"/>
            </a:endParaRPr>
          </a:p>
          <a:p>
            <a:pPr algn="ctr">
              <a:lnSpc>
                <a:spcPts val="2020"/>
              </a:lnSpc>
            </a:pP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Ни</a:t>
            </a:r>
            <a:r>
              <a:rPr sz="24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одно</a:t>
            </a:r>
            <a:r>
              <a:rPr sz="2400" b="1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государство</a:t>
            </a:r>
            <a:r>
              <a:rPr sz="24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24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мире</a:t>
            </a:r>
            <a:r>
              <a:rPr sz="24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не</a:t>
            </a:r>
            <a:r>
              <a:rPr sz="24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знает</a:t>
            </a:r>
            <a:r>
              <a:rPr sz="24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столько</a:t>
            </a:r>
            <a:endParaRPr sz="2400">
              <a:latin typeface="Times New Roman"/>
              <a:cs typeface="Times New Roman"/>
            </a:endParaRPr>
          </a:p>
          <a:p>
            <a:pPr marL="403860" marR="398780" algn="ctr">
              <a:lnSpc>
                <a:spcPct val="70000"/>
              </a:lnSpc>
              <a:spcBef>
                <a:spcPts val="434"/>
              </a:spcBef>
            </a:pP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примеров</a:t>
            </a:r>
            <a:r>
              <a:rPr sz="2400" b="1" spc="-1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массового</a:t>
            </a:r>
            <a:r>
              <a:rPr sz="2400" b="1" spc="-1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героизма</a:t>
            </a:r>
            <a:r>
              <a:rPr sz="2400" b="1" spc="-1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и </a:t>
            </a:r>
            <a:r>
              <a:rPr sz="24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самопожертвования</a:t>
            </a:r>
            <a:r>
              <a:rPr sz="24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своих</a:t>
            </a:r>
            <a:r>
              <a:rPr sz="24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защитников.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81376" y="123570"/>
            <a:ext cx="7560945" cy="6547484"/>
            <a:chOff x="81376" y="123570"/>
            <a:chExt cx="7560945" cy="6547484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1376" y="123570"/>
              <a:ext cx="2404364" cy="337743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97583" y="3861104"/>
              <a:ext cx="6144641" cy="280962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09600" y="304800"/>
            <a:ext cx="7467600" cy="2364750"/>
          </a:xfrm>
          <a:prstGeom prst="rect">
            <a:avLst/>
          </a:prstGeom>
        </p:spPr>
        <p:txBody>
          <a:bodyPr vert="horz" wrap="square" lIns="0" tIns="147320" rIns="0" bIns="0" rtlCol="0">
            <a:spAutoFit/>
          </a:bodyPr>
          <a:lstStyle/>
          <a:p>
            <a:pPr marL="12065" marR="5080" algn="ctr">
              <a:lnSpc>
                <a:spcPct val="80000"/>
              </a:lnSpc>
              <a:spcBef>
                <a:spcPts val="1160"/>
              </a:spcBef>
              <a:tabLst>
                <a:tab pos="5180965" algn="l"/>
              </a:tabLst>
            </a:pPr>
            <a:r>
              <a:rPr sz="3600" spc="-20" dirty="0">
                <a:solidFill>
                  <a:srgbClr val="001F5F"/>
                </a:solidFill>
              </a:rPr>
              <a:t>Россия</a:t>
            </a:r>
            <a:r>
              <a:rPr sz="3600" spc="-140" dirty="0">
                <a:solidFill>
                  <a:srgbClr val="001F5F"/>
                </a:solidFill>
              </a:rPr>
              <a:t> </a:t>
            </a:r>
            <a:r>
              <a:rPr sz="3600" dirty="0">
                <a:solidFill>
                  <a:srgbClr val="001F5F"/>
                </a:solidFill>
              </a:rPr>
              <a:t>за</a:t>
            </a:r>
            <a:r>
              <a:rPr sz="3600" spc="-135" dirty="0">
                <a:solidFill>
                  <a:srgbClr val="001F5F"/>
                </a:solidFill>
              </a:rPr>
              <a:t> </a:t>
            </a:r>
            <a:r>
              <a:rPr sz="3600" dirty="0">
                <a:solidFill>
                  <a:srgbClr val="001F5F"/>
                </a:solidFill>
              </a:rPr>
              <a:t>всю</a:t>
            </a:r>
            <a:r>
              <a:rPr sz="3600" spc="-135" dirty="0">
                <a:solidFill>
                  <a:srgbClr val="001F5F"/>
                </a:solidFill>
              </a:rPr>
              <a:t> </a:t>
            </a:r>
            <a:r>
              <a:rPr sz="3600" spc="-25" dirty="0">
                <a:solidFill>
                  <a:srgbClr val="001F5F"/>
                </a:solidFill>
              </a:rPr>
              <a:t>историю</a:t>
            </a:r>
            <a:r>
              <a:rPr sz="3600" spc="-140" dirty="0">
                <a:solidFill>
                  <a:srgbClr val="001F5F"/>
                </a:solidFill>
              </a:rPr>
              <a:t> </a:t>
            </a:r>
            <a:r>
              <a:rPr sz="3600" spc="-10" dirty="0">
                <a:solidFill>
                  <a:srgbClr val="001F5F"/>
                </a:solidFill>
              </a:rPr>
              <a:t>прошла</a:t>
            </a:r>
            <a:r>
              <a:rPr sz="3600" spc="-135" dirty="0">
                <a:solidFill>
                  <a:srgbClr val="001F5F"/>
                </a:solidFill>
              </a:rPr>
              <a:t> </a:t>
            </a:r>
            <a:r>
              <a:rPr sz="3600" spc="-10" dirty="0">
                <a:solidFill>
                  <a:srgbClr val="001F5F"/>
                </a:solidFill>
              </a:rPr>
              <a:t>пять</a:t>
            </a:r>
            <a:r>
              <a:rPr sz="3600" spc="-140" dirty="0">
                <a:solidFill>
                  <a:srgbClr val="001F5F"/>
                </a:solidFill>
              </a:rPr>
              <a:t> </a:t>
            </a:r>
            <a:r>
              <a:rPr sz="3600" spc="-10" dirty="0">
                <a:solidFill>
                  <a:srgbClr val="001F5F"/>
                </a:solidFill>
              </a:rPr>
              <a:t>основных </a:t>
            </a:r>
            <a:r>
              <a:rPr sz="3600" spc="-25" dirty="0">
                <a:solidFill>
                  <a:srgbClr val="001F5F"/>
                </a:solidFill>
              </a:rPr>
              <a:t>периодов</a:t>
            </a:r>
            <a:r>
              <a:rPr sz="3600" spc="-110" dirty="0">
                <a:solidFill>
                  <a:srgbClr val="001F5F"/>
                </a:solidFill>
              </a:rPr>
              <a:t> </a:t>
            </a:r>
            <a:r>
              <a:rPr sz="3600" spc="-35" dirty="0">
                <a:solidFill>
                  <a:srgbClr val="001F5F"/>
                </a:solidFill>
              </a:rPr>
              <a:t>государственного</a:t>
            </a:r>
            <a:r>
              <a:rPr sz="3600" spc="-100" dirty="0">
                <a:solidFill>
                  <a:srgbClr val="001F5F"/>
                </a:solidFill>
              </a:rPr>
              <a:t> </a:t>
            </a:r>
            <a:r>
              <a:rPr sz="3600" spc="-10" dirty="0">
                <a:solidFill>
                  <a:srgbClr val="001F5F"/>
                </a:solidFill>
              </a:rPr>
              <a:t>развития: </a:t>
            </a:r>
            <a:r>
              <a:rPr sz="3600" spc="-35" dirty="0"/>
              <a:t>Древнерусское</a:t>
            </a:r>
            <a:r>
              <a:rPr sz="3600" spc="-65" dirty="0"/>
              <a:t> </a:t>
            </a:r>
            <a:r>
              <a:rPr sz="3600" spc="-10" dirty="0"/>
              <a:t>государство,</a:t>
            </a:r>
            <a:r>
              <a:rPr sz="3600" dirty="0"/>
              <a:t>	</a:t>
            </a:r>
            <a:r>
              <a:rPr sz="3600" spc="-10" dirty="0"/>
              <a:t>Московское </a:t>
            </a:r>
            <a:r>
              <a:rPr sz="3600" spc="-30" dirty="0"/>
              <a:t>государство,</a:t>
            </a:r>
            <a:r>
              <a:rPr sz="3600" spc="-120" dirty="0"/>
              <a:t> </a:t>
            </a:r>
            <a:r>
              <a:rPr sz="3600" spc="-30" dirty="0"/>
              <a:t>Российская</a:t>
            </a:r>
            <a:r>
              <a:rPr sz="3600" spc="-130" dirty="0"/>
              <a:t> </a:t>
            </a:r>
            <a:r>
              <a:rPr sz="3600" spc="-25" dirty="0"/>
              <a:t>империя,</a:t>
            </a:r>
            <a:r>
              <a:rPr sz="3600" spc="-110" dirty="0"/>
              <a:t> </a:t>
            </a:r>
            <a:r>
              <a:rPr sz="3600" spc="-10" dirty="0"/>
              <a:t>Советское </a:t>
            </a:r>
            <a:r>
              <a:rPr sz="3600" spc="-30" dirty="0"/>
              <a:t>государство,</a:t>
            </a:r>
            <a:r>
              <a:rPr sz="3600" spc="-105" dirty="0"/>
              <a:t> </a:t>
            </a:r>
            <a:r>
              <a:rPr sz="3600" spc="-30" dirty="0"/>
              <a:t>Российская</a:t>
            </a:r>
            <a:r>
              <a:rPr sz="3600" spc="-114" dirty="0"/>
              <a:t> </a:t>
            </a:r>
            <a:r>
              <a:rPr sz="3600" spc="-10" dirty="0"/>
              <a:t>Федерация.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71600" y="2743200"/>
            <a:ext cx="6522467" cy="31242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585842" y="1283970"/>
            <a:ext cx="4328795" cy="5154930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779145" marR="5715" indent="-428625" algn="r">
              <a:lnSpc>
                <a:spcPct val="101000"/>
              </a:lnSpc>
              <a:spcBef>
                <a:spcPts val="70"/>
              </a:spcBef>
            </a:pPr>
            <a:r>
              <a:rPr sz="24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Согласно</a:t>
            </a:r>
            <a:r>
              <a:rPr sz="24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летописи</a:t>
            </a:r>
            <a:r>
              <a:rPr sz="24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24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IX</a:t>
            </a:r>
            <a:r>
              <a:rPr sz="24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веке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славянские</a:t>
            </a:r>
            <a:r>
              <a:rPr sz="2400" b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племена</a:t>
            </a:r>
            <a:r>
              <a:rPr sz="2400" b="1" spc="-9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вели междоусобную</a:t>
            </a:r>
            <a:r>
              <a:rPr sz="24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войну</a:t>
            </a:r>
            <a:r>
              <a:rPr sz="24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за</a:t>
            </a:r>
            <a:endParaRPr sz="2400">
              <a:latin typeface="Times New Roman"/>
              <a:cs typeface="Times New Roman"/>
            </a:endParaRPr>
          </a:p>
          <a:p>
            <a:pPr marL="165100" marR="5080" indent="-152400" algn="r">
              <a:lnSpc>
                <a:spcPct val="100000"/>
              </a:lnSpc>
            </a:pP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княжение</a:t>
            </a:r>
            <a:r>
              <a:rPr sz="24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и,</a:t>
            </a:r>
            <a:r>
              <a:rPr sz="2400" b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чтобы</a:t>
            </a:r>
            <a:r>
              <a:rPr sz="2400" b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прекратить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это</a:t>
            </a:r>
            <a:r>
              <a:rPr sz="24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кровопролитие,</a:t>
            </a:r>
            <a:r>
              <a:rPr sz="24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было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принято</a:t>
            </a:r>
            <a:r>
              <a:rPr sz="2400" b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решение</a:t>
            </a:r>
            <a:r>
              <a:rPr sz="2400" b="1" spc="-1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призвать</a:t>
            </a:r>
            <a:r>
              <a:rPr sz="2400" b="1" spc="-8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не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связанных</a:t>
            </a:r>
            <a:r>
              <a:rPr sz="24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с</a:t>
            </a:r>
            <a:r>
              <a:rPr sz="24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местными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кланами</a:t>
            </a:r>
            <a:r>
              <a:rPr sz="24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варягов</a:t>
            </a:r>
            <a:r>
              <a:rPr sz="24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2400" b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качестве </a:t>
            </a:r>
            <a:r>
              <a:rPr sz="24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государя-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правителя.</a:t>
            </a:r>
            <a:endParaRPr sz="2400">
              <a:latin typeface="Times New Roman"/>
              <a:cs typeface="Times New Roman"/>
            </a:endParaRPr>
          </a:p>
          <a:p>
            <a:pPr marL="70485" marR="6350" indent="1275080" algn="r">
              <a:lnSpc>
                <a:spcPct val="100000"/>
              </a:lnSpc>
              <a:spcBef>
                <a:spcPts val="5"/>
              </a:spcBef>
            </a:pP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24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862</a:t>
            </a:r>
            <a:r>
              <a:rPr sz="24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году</a:t>
            </a:r>
            <a:r>
              <a:rPr sz="24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состоялось добровольное</a:t>
            </a:r>
            <a:r>
              <a:rPr sz="2400" b="1" spc="-1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соглашение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между</a:t>
            </a:r>
            <a:r>
              <a:rPr sz="24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славянскими</a:t>
            </a:r>
            <a:r>
              <a:rPr sz="24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4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угро-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финскими</a:t>
            </a:r>
            <a:r>
              <a:rPr sz="24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племенами,</a:t>
            </a:r>
            <a:r>
              <a:rPr sz="24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400" b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варяг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Рюрик</a:t>
            </a:r>
            <a:r>
              <a:rPr sz="24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стал</a:t>
            </a:r>
            <a:r>
              <a:rPr sz="24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править</a:t>
            </a:r>
            <a:r>
              <a:rPr sz="24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Русью.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08153" y="161289"/>
            <a:ext cx="8853170" cy="5500370"/>
            <a:chOff x="108153" y="161289"/>
            <a:chExt cx="8853170" cy="550037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97980" y="161289"/>
              <a:ext cx="8662885" cy="91871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8153" y="1484718"/>
              <a:ext cx="4388358" cy="417652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5643" y="193167"/>
              <a:ext cx="8662898" cy="768857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277774" y="4245990"/>
            <a:ext cx="8599805" cy="23723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85115" marR="129539" indent="294005">
              <a:lnSpc>
                <a:spcPct val="100000"/>
              </a:lnSpc>
              <a:spcBef>
                <a:spcPts val="95"/>
              </a:spcBef>
            </a:pP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Основным</a:t>
            </a:r>
            <a:r>
              <a:rPr sz="22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шагом</a:t>
            </a:r>
            <a:r>
              <a:rPr sz="22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к</a:t>
            </a:r>
            <a:r>
              <a:rPr sz="2200" b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образованию</a:t>
            </a:r>
            <a:r>
              <a:rPr sz="22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Русского</a:t>
            </a:r>
            <a:r>
              <a:rPr sz="22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централизованного </a:t>
            </a:r>
            <a:r>
              <a:rPr sz="22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государства</a:t>
            </a:r>
            <a:r>
              <a:rPr sz="22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стало</a:t>
            </a:r>
            <a:r>
              <a:rPr sz="22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появление</a:t>
            </a:r>
            <a:r>
              <a:rPr sz="22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22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13</a:t>
            </a:r>
            <a:r>
              <a:rPr sz="22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веке</a:t>
            </a:r>
            <a:r>
              <a:rPr sz="22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отдельного</a:t>
            </a:r>
            <a:r>
              <a:rPr sz="22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Московского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княжества.</a:t>
            </a:r>
            <a:r>
              <a:rPr sz="2200" b="1" spc="-10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Окончательное</a:t>
            </a:r>
            <a:r>
              <a:rPr sz="2200" b="1" spc="-1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формирование</a:t>
            </a:r>
            <a:r>
              <a:rPr sz="2200" b="1" spc="-9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централизованного </a:t>
            </a:r>
            <a:r>
              <a:rPr sz="22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государства</a:t>
            </a:r>
            <a:r>
              <a:rPr sz="22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произошло</a:t>
            </a:r>
            <a:r>
              <a:rPr sz="22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22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правление</a:t>
            </a:r>
            <a:r>
              <a:rPr sz="22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Ивана</a:t>
            </a:r>
            <a:r>
              <a:rPr sz="22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ΙΙΙ,</a:t>
            </a:r>
            <a:r>
              <a:rPr sz="22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завершившего</a:t>
            </a:r>
            <a:endParaRPr sz="2200">
              <a:latin typeface="Times New Roman"/>
              <a:cs typeface="Times New Roman"/>
            </a:endParaRPr>
          </a:p>
          <a:p>
            <a:pPr marL="12065" marR="5080" algn="ctr">
              <a:lnSpc>
                <a:spcPct val="100000"/>
              </a:lnSpc>
            </a:pP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присоединение</a:t>
            </a:r>
            <a:r>
              <a:rPr sz="22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к</a:t>
            </a:r>
            <a:r>
              <a:rPr sz="22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Московскому</a:t>
            </a:r>
            <a:r>
              <a:rPr sz="2200" b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княжеству</a:t>
            </a:r>
            <a:r>
              <a:rPr sz="22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северо-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восточных</a:t>
            </a:r>
            <a:r>
              <a:rPr sz="22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земель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(к</a:t>
            </a:r>
            <a:r>
              <a:rPr sz="2200" b="1" spc="-9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1500</a:t>
            </a:r>
            <a:r>
              <a:rPr sz="22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г.)</a:t>
            </a:r>
            <a:r>
              <a:rPr sz="22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2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свергший</a:t>
            </a:r>
            <a:r>
              <a:rPr sz="22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монголо-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татарскую</a:t>
            </a:r>
            <a:r>
              <a:rPr sz="22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власть</a:t>
            </a:r>
            <a:r>
              <a:rPr sz="22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(</a:t>
            </a:r>
            <a:r>
              <a:rPr sz="22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22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1480</a:t>
            </a:r>
            <a:r>
              <a:rPr sz="22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40" dirty="0">
                <a:solidFill>
                  <a:srgbClr val="001F5F"/>
                </a:solidFill>
                <a:latin typeface="Times New Roman"/>
                <a:cs typeface="Times New Roman"/>
              </a:rPr>
              <a:t>г.</a:t>
            </a:r>
            <a:r>
              <a:rPr sz="22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после Стояния</a:t>
            </a:r>
            <a:r>
              <a:rPr sz="22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на</a:t>
            </a:r>
            <a:r>
              <a:rPr sz="22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реке</a:t>
            </a:r>
            <a:r>
              <a:rPr sz="22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Угре).</a:t>
            </a:r>
            <a:endParaRPr sz="2200">
              <a:latin typeface="Times New Roman"/>
              <a:cs typeface="Times New Roman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21397" y="1074800"/>
            <a:ext cx="7111492" cy="314629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5575" y="29082"/>
            <a:ext cx="8808974" cy="92341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429000" y="1066800"/>
            <a:ext cx="5361940" cy="2037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946150" algn="r">
              <a:lnSpc>
                <a:spcPct val="100000"/>
              </a:lnSpc>
              <a:spcBef>
                <a:spcPts val="95"/>
              </a:spcBef>
            </a:pP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Образование</a:t>
            </a:r>
            <a:r>
              <a:rPr sz="22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Российской</a:t>
            </a:r>
            <a:r>
              <a:rPr sz="22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Империи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произошло</a:t>
            </a:r>
            <a:r>
              <a:rPr sz="22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22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1721</a:t>
            </a:r>
            <a:r>
              <a:rPr sz="22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году,</a:t>
            </a:r>
            <a:r>
              <a:rPr sz="2200" b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когда</a:t>
            </a:r>
            <a:r>
              <a:rPr sz="22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последний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российской</a:t>
            </a:r>
            <a:r>
              <a:rPr sz="22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царь</a:t>
            </a:r>
            <a:r>
              <a:rPr sz="22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Петр</a:t>
            </a:r>
            <a:r>
              <a:rPr sz="22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1</a:t>
            </a:r>
            <a:r>
              <a:rPr sz="22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Великий</a:t>
            </a:r>
            <a:r>
              <a:rPr sz="22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объявил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себя</a:t>
            </a:r>
            <a:r>
              <a:rPr sz="2200" b="1" spc="-8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императором</a:t>
            </a:r>
            <a:r>
              <a:rPr sz="2200" b="1" spc="-1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российским.</a:t>
            </a:r>
            <a:endParaRPr sz="2200" dirty="0">
              <a:latin typeface="Times New Roman"/>
              <a:cs typeface="Times New Roman"/>
            </a:endParaRPr>
          </a:p>
          <a:p>
            <a:pPr marL="1312545" marR="6350" indent="-611505" algn="r">
              <a:lnSpc>
                <a:spcPct val="100000"/>
              </a:lnSpc>
              <a:spcBef>
                <a:spcPts val="5"/>
              </a:spcBef>
            </a:pP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22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период</a:t>
            </a:r>
            <a:r>
              <a:rPr sz="22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существования</a:t>
            </a:r>
            <a:r>
              <a:rPr sz="22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Российской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Империи</a:t>
            </a:r>
            <a:r>
              <a:rPr sz="2200" b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вложилось</a:t>
            </a:r>
            <a:r>
              <a:rPr sz="2200" b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множество</a:t>
            </a:r>
            <a:endParaRPr sz="22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76600" y="3124200"/>
            <a:ext cx="5495290" cy="33788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72720" marR="5080" indent="178435" algn="r">
              <a:lnSpc>
                <a:spcPct val="100000"/>
              </a:lnSpc>
              <a:spcBef>
                <a:spcPts val="95"/>
              </a:spcBef>
            </a:pPr>
            <a:r>
              <a:rPr sz="22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судьбоносных</a:t>
            </a:r>
            <a:r>
              <a:rPr sz="22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моментов</a:t>
            </a:r>
            <a:r>
              <a:rPr sz="2200" b="1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–</a:t>
            </a:r>
            <a:r>
              <a:rPr sz="22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войны,</a:t>
            </a:r>
            <a:r>
              <a:rPr sz="22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бунты,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динамичное</a:t>
            </a:r>
            <a:r>
              <a:rPr sz="22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экономическое</a:t>
            </a:r>
            <a:r>
              <a:rPr sz="22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2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культурное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развитие,</a:t>
            </a:r>
            <a:r>
              <a:rPr sz="22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территориальное</a:t>
            </a:r>
            <a:r>
              <a:rPr sz="22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расширение</a:t>
            </a:r>
            <a:r>
              <a:rPr sz="22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и </a:t>
            </a:r>
            <a:r>
              <a:rPr sz="22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т.д.</a:t>
            </a:r>
            <a:r>
              <a:rPr sz="2200" b="1" spc="-9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Российская</a:t>
            </a:r>
            <a:r>
              <a:rPr sz="22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Империя</a:t>
            </a:r>
            <a:r>
              <a:rPr sz="2200" b="1" spc="-9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была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самодержавной</a:t>
            </a:r>
            <a:r>
              <a:rPr sz="2200" b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по</a:t>
            </a:r>
            <a:r>
              <a:rPr sz="22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форме</a:t>
            </a:r>
            <a:r>
              <a:rPr sz="22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своего правления,</a:t>
            </a:r>
            <a:r>
              <a:rPr sz="22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где</a:t>
            </a:r>
            <a:r>
              <a:rPr sz="22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вся</a:t>
            </a:r>
            <a:r>
              <a:rPr sz="22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полнота</a:t>
            </a:r>
            <a:r>
              <a:rPr sz="22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власти</a:t>
            </a:r>
            <a:endParaRPr sz="2200" dirty="0">
              <a:latin typeface="Times New Roman"/>
              <a:cs typeface="Times New Roman"/>
            </a:endParaRPr>
          </a:p>
          <a:p>
            <a:pPr marL="12700" marR="5080" indent="364490" algn="r">
              <a:lnSpc>
                <a:spcPct val="100000"/>
              </a:lnSpc>
              <a:spcBef>
                <a:spcPts val="5"/>
              </a:spcBef>
              <a:tabLst>
                <a:tab pos="2904490" algn="l"/>
              </a:tabLst>
            </a:pP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сосредотачивалась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	в</a:t>
            </a:r>
            <a:r>
              <a:rPr sz="22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руках</a:t>
            </a:r>
            <a:r>
              <a:rPr sz="22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1</a:t>
            </a:r>
            <a:r>
              <a:rPr sz="22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человека</a:t>
            </a:r>
            <a:r>
              <a:rPr sz="22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–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императора.</a:t>
            </a:r>
            <a:r>
              <a:rPr sz="22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История</a:t>
            </a:r>
            <a:r>
              <a:rPr sz="22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Российской</a:t>
            </a:r>
            <a:r>
              <a:rPr sz="22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Империи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оборвалась</a:t>
            </a:r>
            <a:r>
              <a:rPr sz="2200" b="1" spc="-9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1</a:t>
            </a:r>
            <a:r>
              <a:rPr sz="22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сентября</a:t>
            </a:r>
            <a:r>
              <a:rPr sz="22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1917</a:t>
            </a:r>
            <a:r>
              <a:rPr sz="2200" b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года,</a:t>
            </a:r>
            <a:r>
              <a:rPr sz="2200" b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когда</a:t>
            </a:r>
            <a:endParaRPr sz="2200" dirty="0">
              <a:latin typeface="Times New Roman"/>
              <a:cs typeface="Times New Roman"/>
            </a:endParaRPr>
          </a:p>
          <a:p>
            <a:pPr marR="6985" algn="r">
              <a:lnSpc>
                <a:spcPct val="100000"/>
              </a:lnSpc>
            </a:pPr>
            <a:r>
              <a:rPr sz="2200" b="1" dirty="0">
                <a:solidFill>
                  <a:srgbClr val="001F5F"/>
                </a:solidFill>
                <a:latin typeface="Times New Roman"/>
                <a:cs typeface="Times New Roman"/>
              </a:rPr>
              <a:t>была</a:t>
            </a:r>
            <a:r>
              <a:rPr sz="22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провозглашена</a:t>
            </a:r>
            <a:r>
              <a:rPr sz="22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Республика.</a:t>
            </a:r>
            <a:endParaRPr sz="2200" dirty="0">
              <a:latin typeface="Times New Roman"/>
              <a:cs typeface="Times New Roman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85737" y="1090167"/>
            <a:ext cx="3261614" cy="4427093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609600" y="5562600"/>
            <a:ext cx="21240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55904">
              <a:lnSpc>
                <a:spcPct val="100000"/>
              </a:lnSpc>
              <a:spcBef>
                <a:spcPts val="100"/>
              </a:spcBef>
            </a:pPr>
            <a:r>
              <a:rPr sz="1800" b="1" spc="-25" dirty="0">
                <a:solidFill>
                  <a:srgbClr val="006FC0"/>
                </a:solidFill>
                <a:latin typeface="Calibri"/>
                <a:cs typeface="Calibri"/>
              </a:rPr>
              <a:t>Гербы</a:t>
            </a:r>
            <a:r>
              <a:rPr sz="1800" b="1" spc="-6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006FC0"/>
                </a:solidFill>
                <a:latin typeface="Calibri"/>
                <a:cs typeface="Calibri"/>
              </a:rPr>
              <a:t>губерний </a:t>
            </a:r>
            <a:r>
              <a:rPr sz="1800" b="1" dirty="0">
                <a:solidFill>
                  <a:srgbClr val="006FC0"/>
                </a:solidFill>
                <a:latin typeface="Calibri"/>
                <a:cs typeface="Calibri"/>
              </a:rPr>
              <a:t>Российской</a:t>
            </a:r>
            <a:r>
              <a:rPr sz="1800" b="1" spc="-6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006FC0"/>
                </a:solidFill>
                <a:latin typeface="Calibri"/>
                <a:cs typeface="Calibri"/>
              </a:rPr>
              <a:t>империи</a:t>
            </a:r>
            <a:endParaRPr sz="18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090542" y="1011377"/>
            <a:ext cx="4831715" cy="55143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70485" marR="5080" indent="600710" algn="r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Союз</a:t>
            </a:r>
            <a:r>
              <a:rPr sz="20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Советских</a:t>
            </a:r>
            <a:r>
              <a:rPr sz="20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Социалистических Республик</a:t>
            </a:r>
            <a:r>
              <a:rPr sz="20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(СССР)-</a:t>
            </a:r>
            <a:r>
              <a:rPr sz="2000" b="1" spc="4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государство</a:t>
            </a:r>
            <a:r>
              <a:rPr sz="20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в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Евразии,</a:t>
            </a:r>
            <a:r>
              <a:rPr sz="20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существовавшее</a:t>
            </a:r>
            <a:r>
              <a:rPr sz="20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с</a:t>
            </a:r>
            <a:r>
              <a:rPr sz="20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1922</a:t>
            </a:r>
            <a:r>
              <a:rPr sz="20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года</a:t>
            </a:r>
            <a:r>
              <a:rPr sz="20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по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1991</a:t>
            </a:r>
            <a:r>
              <a:rPr sz="2000" b="1" spc="-9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год.</a:t>
            </a:r>
            <a:r>
              <a:rPr sz="2000" b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Это</a:t>
            </a:r>
            <a:r>
              <a:rPr sz="20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было</a:t>
            </a:r>
            <a:r>
              <a:rPr sz="2000" b="1" spc="-8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государство</a:t>
            </a:r>
            <a:r>
              <a:rPr sz="2000" b="1" spc="3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с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едиными</a:t>
            </a:r>
            <a:r>
              <a:rPr sz="2000" b="1" spc="-8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органами</a:t>
            </a:r>
            <a:r>
              <a:rPr sz="2000" b="1" spc="-1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политической</a:t>
            </a:r>
            <a:r>
              <a:rPr sz="2000" b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власти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со</a:t>
            </a:r>
            <a:r>
              <a:rPr sz="2000" b="1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столицей</a:t>
            </a:r>
            <a:r>
              <a:rPr sz="20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20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Москве,</a:t>
            </a:r>
            <a:r>
              <a:rPr sz="20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с</a:t>
            </a:r>
            <a:r>
              <a:rPr sz="20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сохранением</a:t>
            </a:r>
            <a:r>
              <a:rPr sz="2000" b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за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каждой</a:t>
            </a:r>
            <a:r>
              <a:rPr sz="2000" b="1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союзной</a:t>
            </a:r>
            <a:r>
              <a:rPr sz="20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республикой</a:t>
            </a:r>
            <a:r>
              <a:rPr sz="20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права свободного</a:t>
            </a:r>
            <a:r>
              <a:rPr sz="2000" b="1" spc="-9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выхода</a:t>
            </a:r>
            <a:r>
              <a:rPr sz="20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из</a:t>
            </a:r>
            <a:r>
              <a:rPr sz="20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Союза.</a:t>
            </a:r>
            <a:endParaRPr sz="2000">
              <a:latin typeface="Times New Roman"/>
              <a:cs typeface="Times New Roman"/>
            </a:endParaRPr>
          </a:p>
          <a:p>
            <a:pPr marR="6985" algn="r">
              <a:lnSpc>
                <a:spcPct val="100000"/>
              </a:lnSpc>
              <a:spcBef>
                <a:spcPts val="5"/>
              </a:spcBef>
            </a:pP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После</a:t>
            </a:r>
            <a:r>
              <a:rPr sz="20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1945</a:t>
            </a:r>
            <a:r>
              <a:rPr sz="2000" b="1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25" dirty="0">
                <a:solidFill>
                  <a:srgbClr val="001F5F"/>
                </a:solidFill>
                <a:latin typeface="Times New Roman"/>
                <a:cs typeface="Times New Roman"/>
              </a:rPr>
              <a:t>г.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СССР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стал</a:t>
            </a:r>
            <a:endParaRPr sz="2000">
              <a:latin typeface="Times New Roman"/>
              <a:cs typeface="Times New Roman"/>
            </a:endParaRPr>
          </a:p>
          <a:p>
            <a:pPr marR="6985" algn="r">
              <a:lnSpc>
                <a:spcPct val="100000"/>
              </a:lnSpc>
            </a:pP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сверхдержавой,</a:t>
            </a:r>
            <a:r>
              <a:rPr sz="20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был</a:t>
            </a:r>
            <a:r>
              <a:rPr sz="20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соучредителем</a:t>
            </a:r>
            <a:r>
              <a:rPr sz="20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ООН,</a:t>
            </a:r>
            <a:endParaRPr sz="2000">
              <a:latin typeface="Times New Roman"/>
              <a:cs typeface="Times New Roman"/>
            </a:endParaRPr>
          </a:p>
          <a:p>
            <a:pPr marL="161925" marR="5715" indent="1446530" algn="r">
              <a:lnSpc>
                <a:spcPct val="100000"/>
              </a:lnSpc>
            </a:pP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постоянным</a:t>
            </a:r>
            <a:r>
              <a:rPr sz="2000" b="1" spc="-9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членом</a:t>
            </a:r>
            <a:r>
              <a:rPr sz="2000" b="1" spc="-9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Совета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Безопасности</a:t>
            </a:r>
            <a:r>
              <a:rPr sz="20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ООН</a:t>
            </a:r>
            <a:r>
              <a:rPr sz="20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с</a:t>
            </a:r>
            <a:r>
              <a:rPr sz="20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правом</a:t>
            </a:r>
            <a:r>
              <a:rPr sz="20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вето.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Политический</a:t>
            </a:r>
            <a:r>
              <a:rPr sz="20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0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экономический</a:t>
            </a:r>
            <a:r>
              <a:rPr sz="20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кризис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1980-х</a:t>
            </a:r>
            <a:r>
              <a:rPr sz="2000" b="1" spc="4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годов</a:t>
            </a:r>
            <a:r>
              <a:rPr sz="20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привёл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к</a:t>
            </a:r>
            <a:r>
              <a:rPr sz="20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распаду</a:t>
            </a:r>
            <a:r>
              <a:rPr sz="20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СССР.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26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декабря</a:t>
            </a:r>
            <a:r>
              <a:rPr sz="2000" b="1" spc="-8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1991</a:t>
            </a:r>
            <a:r>
              <a:rPr sz="2000" b="1" spc="-9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года</a:t>
            </a:r>
            <a:r>
              <a:rPr sz="20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Совет</a:t>
            </a:r>
            <a:r>
              <a:rPr sz="2000" b="1" spc="-9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Республик</a:t>
            </a:r>
            <a:endParaRPr sz="2000">
              <a:latin typeface="Times New Roman"/>
              <a:cs typeface="Times New Roman"/>
            </a:endParaRPr>
          </a:p>
          <a:p>
            <a:pPr marL="1568450" marR="5080" indent="-628015" algn="r">
              <a:lnSpc>
                <a:spcPct val="100000"/>
              </a:lnSpc>
            </a:pPr>
            <a:r>
              <a:rPr sz="20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Верховного</a:t>
            </a:r>
            <a:r>
              <a:rPr sz="2000" b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Совета</a:t>
            </a:r>
            <a:r>
              <a:rPr sz="2000" b="1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СССР</a:t>
            </a:r>
            <a:r>
              <a:rPr sz="20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принял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декларацию</a:t>
            </a:r>
            <a:r>
              <a:rPr sz="20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20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прекращении существования</a:t>
            </a:r>
            <a:r>
              <a:rPr sz="20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СССР.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9701" y="64135"/>
            <a:ext cx="9035415" cy="6416675"/>
            <a:chOff x="59701" y="64135"/>
            <a:chExt cx="9035415" cy="641667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510" y="3809238"/>
              <a:ext cx="3864355" cy="267131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510" y="987424"/>
              <a:ext cx="3864355" cy="261086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9701" y="64135"/>
              <a:ext cx="9034895" cy="92329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151" y="7935"/>
            <a:ext cx="9130030" cy="6850380"/>
            <a:chOff x="14151" y="7935"/>
            <a:chExt cx="9130030" cy="68503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151" y="7935"/>
              <a:ext cx="9129848" cy="685006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0722" y="160274"/>
              <a:ext cx="9103277" cy="923416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3581400" y="1066800"/>
            <a:ext cx="5297805" cy="521589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66700" marR="5715" indent="295275" algn="r">
              <a:lnSpc>
                <a:spcPct val="100699"/>
              </a:lnSpc>
              <a:spcBef>
                <a:spcPts val="90"/>
              </a:spcBef>
            </a:pP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Эта</a:t>
            </a:r>
            <a:r>
              <a:rPr sz="2000" b="1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эпоха</a:t>
            </a:r>
            <a:r>
              <a:rPr sz="2000" b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началась</a:t>
            </a:r>
            <a:r>
              <a:rPr sz="20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с</a:t>
            </a:r>
            <a:r>
              <a:rPr sz="20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декабря</a:t>
            </a:r>
            <a:r>
              <a:rPr sz="20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1991</a:t>
            </a:r>
            <a:r>
              <a:rPr sz="20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года</a:t>
            </a:r>
            <a:r>
              <a:rPr sz="20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и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продолжается</a:t>
            </a:r>
            <a:r>
              <a:rPr sz="20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по</a:t>
            </a:r>
            <a:r>
              <a:rPr sz="20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сегодняшний</a:t>
            </a:r>
            <a:r>
              <a:rPr sz="20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день.</a:t>
            </a:r>
            <a:r>
              <a:rPr sz="20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В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российском</a:t>
            </a:r>
            <a:r>
              <a:rPr sz="2000" b="1" spc="-9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государстве</a:t>
            </a:r>
            <a:r>
              <a:rPr sz="2000" b="1" spc="-9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сформировалась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абсолютно</a:t>
            </a:r>
            <a:r>
              <a:rPr sz="20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новая</a:t>
            </a:r>
            <a:r>
              <a:rPr sz="20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для</a:t>
            </a:r>
            <a:r>
              <a:rPr sz="20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страны</a:t>
            </a:r>
            <a:r>
              <a:rPr sz="20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политическая</a:t>
            </a:r>
            <a:endParaRPr sz="2000" dirty="0">
              <a:latin typeface="Times New Roman"/>
              <a:cs typeface="Times New Roman"/>
            </a:endParaRPr>
          </a:p>
          <a:p>
            <a:pPr marL="532130" marR="5080" indent="3780154" algn="r">
              <a:lnSpc>
                <a:spcPct val="100000"/>
              </a:lnSpc>
            </a:pP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система.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Была</a:t>
            </a:r>
            <a:r>
              <a:rPr sz="20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принята</a:t>
            </a:r>
            <a:r>
              <a:rPr sz="20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новая</a:t>
            </a:r>
            <a:r>
              <a:rPr sz="20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Конституция</a:t>
            </a:r>
            <a:r>
              <a:rPr sz="20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2000" b="1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1993 </a:t>
            </a:r>
            <a:r>
              <a:rPr sz="20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году,</a:t>
            </a:r>
            <a:r>
              <a:rPr sz="20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как</a:t>
            </a:r>
            <a:r>
              <a:rPr sz="20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символ</a:t>
            </a:r>
            <a:r>
              <a:rPr sz="20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нового</a:t>
            </a:r>
            <a:r>
              <a:rPr sz="20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этапа</a:t>
            </a:r>
            <a:r>
              <a:rPr sz="20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развития</a:t>
            </a:r>
            <a:endParaRPr sz="2000" dirty="0">
              <a:latin typeface="Times New Roman"/>
              <a:cs typeface="Times New Roman"/>
            </a:endParaRPr>
          </a:p>
          <a:p>
            <a:pPr marL="129539" marR="5080" indent="261620" algn="r">
              <a:lnSpc>
                <a:spcPct val="100000"/>
              </a:lnSpc>
            </a:pPr>
            <a:r>
              <a:rPr sz="20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государственности.</a:t>
            </a:r>
            <a:r>
              <a:rPr sz="20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Благодаря</a:t>
            </a:r>
            <a:r>
              <a:rPr sz="20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этому</a:t>
            </a:r>
            <a:r>
              <a:rPr sz="20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стала возможна</a:t>
            </a:r>
            <a:r>
              <a:rPr sz="20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многопартийная</a:t>
            </a:r>
            <a:r>
              <a:rPr sz="20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демократическая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система.</a:t>
            </a:r>
            <a:r>
              <a:rPr sz="20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Теперь</a:t>
            </a:r>
            <a:r>
              <a:rPr sz="20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правитель</a:t>
            </a:r>
            <a:r>
              <a:rPr sz="20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страны</a:t>
            </a:r>
            <a:r>
              <a:rPr sz="20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–</a:t>
            </a:r>
            <a:endParaRPr sz="2000" dirty="0">
              <a:latin typeface="Times New Roman"/>
              <a:cs typeface="Times New Roman"/>
            </a:endParaRPr>
          </a:p>
          <a:p>
            <a:pPr marL="12700" marR="5080" indent="962660" algn="r">
              <a:lnSpc>
                <a:spcPct val="100000"/>
              </a:lnSpc>
              <a:spcBef>
                <a:spcPts val="5"/>
              </a:spcBef>
              <a:tabLst>
                <a:tab pos="2504440" algn="l"/>
              </a:tabLst>
            </a:pP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Президент</a:t>
            </a:r>
            <a:r>
              <a:rPr sz="20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–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	избирается</a:t>
            </a:r>
            <a:r>
              <a:rPr sz="20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посредством голосования</a:t>
            </a:r>
            <a:r>
              <a:rPr sz="20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всего</a:t>
            </a:r>
            <a:r>
              <a:rPr sz="20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народа.</a:t>
            </a:r>
            <a:r>
              <a:rPr sz="20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На</a:t>
            </a:r>
            <a:r>
              <a:rPr sz="20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данный</a:t>
            </a:r>
            <a:r>
              <a:rPr sz="20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момент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это</a:t>
            </a:r>
            <a:r>
              <a:rPr sz="20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наивысший</a:t>
            </a:r>
            <a:r>
              <a:rPr sz="2000" b="1" spc="-8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уровень</a:t>
            </a:r>
            <a:r>
              <a:rPr sz="2000" b="1" spc="-10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развития</a:t>
            </a:r>
            <a:endParaRPr sz="2000" dirty="0">
              <a:latin typeface="Times New Roman"/>
              <a:cs typeface="Times New Roman"/>
            </a:endParaRPr>
          </a:p>
          <a:p>
            <a:pPr marL="1417955" marR="5715" indent="-182880" algn="r">
              <a:lnSpc>
                <a:spcPct val="100000"/>
              </a:lnSpc>
            </a:pPr>
            <a:r>
              <a:rPr sz="20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государственности</a:t>
            </a:r>
            <a:r>
              <a:rPr sz="20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в нашей</a:t>
            </a: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стране.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4</a:t>
            </a:r>
            <a:r>
              <a:rPr sz="2000" b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июля</a:t>
            </a:r>
            <a:r>
              <a:rPr sz="20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2020</a:t>
            </a:r>
            <a:r>
              <a:rPr sz="20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года</a:t>
            </a:r>
            <a:r>
              <a:rPr sz="2000" b="1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вступили</a:t>
            </a:r>
            <a:r>
              <a:rPr sz="2000" b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20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силу</a:t>
            </a:r>
            <a:endParaRPr sz="2000" dirty="0">
              <a:latin typeface="Times New Roman"/>
              <a:cs typeface="Times New Roman"/>
            </a:endParaRPr>
          </a:p>
          <a:p>
            <a:pPr marR="6350" algn="r">
              <a:lnSpc>
                <a:spcPct val="100000"/>
              </a:lnSpc>
            </a:pP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одобренные</a:t>
            </a:r>
            <a:r>
              <a:rPr sz="2000" b="1" spc="-9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общероссийским</a:t>
            </a:r>
            <a:r>
              <a:rPr sz="2000" b="1" spc="-9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голосованием</a:t>
            </a:r>
            <a:endParaRPr sz="2000" dirty="0">
              <a:latin typeface="Times New Roman"/>
              <a:cs typeface="Times New Roman"/>
            </a:endParaRPr>
          </a:p>
          <a:p>
            <a:pPr marR="5715" algn="r">
              <a:lnSpc>
                <a:spcPct val="100000"/>
              </a:lnSpc>
              <a:spcBef>
                <a:spcPts val="5"/>
              </a:spcBef>
            </a:pP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поправки</a:t>
            </a:r>
            <a:r>
              <a:rPr sz="2000" b="1" spc="-9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2000" b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Конституцию</a:t>
            </a:r>
            <a:r>
              <a:rPr sz="20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РФ.</a:t>
            </a:r>
            <a:endParaRPr sz="2000" dirty="0">
              <a:latin typeface="Times New Roman"/>
              <a:cs typeface="Times New Roman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07975" y="1340815"/>
            <a:ext cx="3192272" cy="516293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8053" y="2775280"/>
            <a:ext cx="8328659" cy="11347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61670" indent="100330">
              <a:lnSpc>
                <a:spcPts val="3025"/>
              </a:lnSpc>
              <a:spcBef>
                <a:spcPts val="95"/>
              </a:spcBef>
            </a:pPr>
            <a:r>
              <a:rPr sz="2800" b="1" i="1" spc="-275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Российское</a:t>
            </a:r>
            <a:r>
              <a:rPr sz="2800" b="1" i="1" spc="-100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 </a:t>
            </a:r>
            <a:r>
              <a:rPr sz="2800" b="1" i="1" spc="-254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государство</a:t>
            </a:r>
            <a:r>
              <a:rPr sz="2800" b="1" i="1" spc="-80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 </a:t>
            </a:r>
            <a:r>
              <a:rPr sz="2800" b="1" i="1" spc="-225" dirty="0" err="1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зародилось</a:t>
            </a:r>
            <a:r>
              <a:rPr sz="2800" b="1" i="1" spc="-85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 </a:t>
            </a:r>
            <a:r>
              <a:rPr lang="ru-RU" sz="2800" b="1" i="1" spc="-85" dirty="0" smtClean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1164 года </a:t>
            </a:r>
            <a:r>
              <a:rPr sz="2800" b="1" i="1" spc="-10" dirty="0" err="1" smtClean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назад</a:t>
            </a:r>
            <a:r>
              <a:rPr sz="2800" b="1" i="1" spc="-10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.</a:t>
            </a:r>
            <a:endParaRPr sz="2800" dirty="0">
              <a:effectLst/>
              <a:latin typeface="Times New Roman"/>
              <a:cs typeface="Times New Roman"/>
            </a:endParaRPr>
          </a:p>
          <a:p>
            <a:pPr marL="12700" marR="5080" indent="648970">
              <a:lnSpc>
                <a:spcPct val="80000"/>
              </a:lnSpc>
              <a:spcBef>
                <a:spcPts val="340"/>
              </a:spcBef>
              <a:tabLst>
                <a:tab pos="6399530" algn="l"/>
              </a:tabLst>
            </a:pPr>
            <a:r>
              <a:rPr sz="2800" b="1" i="1" spc="-270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Объединило</a:t>
            </a:r>
            <a:r>
              <a:rPr sz="2800" b="1" i="1" spc="-120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 </a:t>
            </a:r>
            <a:r>
              <a:rPr sz="2800" b="1" i="1" spc="-355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множество</a:t>
            </a:r>
            <a:r>
              <a:rPr sz="2800" b="1" i="1" spc="-110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 </a:t>
            </a:r>
            <a:r>
              <a:rPr sz="2800" b="1" i="1" spc="-265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племён</a:t>
            </a:r>
            <a:r>
              <a:rPr sz="2800" b="1" i="1" spc="-120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 </a:t>
            </a:r>
            <a:r>
              <a:rPr sz="2800" b="1" i="1" spc="-285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и</a:t>
            </a:r>
            <a:r>
              <a:rPr sz="2800" b="1" i="1" spc="-70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 </a:t>
            </a:r>
            <a:r>
              <a:rPr sz="2800" b="1" i="1" spc="-50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народов.</a:t>
            </a:r>
            <a:r>
              <a:rPr sz="2800" b="1" i="1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	</a:t>
            </a:r>
            <a:r>
              <a:rPr sz="2800" b="1" i="1" spc="-290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Является </a:t>
            </a:r>
            <a:r>
              <a:rPr sz="2800" b="1" i="1" spc="-215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уникальным.</a:t>
            </a:r>
            <a:r>
              <a:rPr sz="2800" b="1" i="1" spc="-100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 </a:t>
            </a:r>
            <a:r>
              <a:rPr sz="2800" b="1" i="1" spc="-175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День</a:t>
            </a:r>
            <a:r>
              <a:rPr sz="2800" b="1" i="1" spc="-75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 </a:t>
            </a:r>
            <a:r>
              <a:rPr sz="2800" b="1" i="1" spc="-285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зарождения</a:t>
            </a:r>
            <a:r>
              <a:rPr sz="2800" b="1" i="1" spc="-90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 </a:t>
            </a:r>
            <a:r>
              <a:rPr sz="2800" b="1" i="1" spc="-270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российской</a:t>
            </a:r>
            <a:r>
              <a:rPr sz="2800" b="1" i="1" spc="-105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 </a:t>
            </a:r>
            <a:r>
              <a:rPr sz="2800" b="1" i="1" spc="-280" dirty="0">
                <a:solidFill>
                  <a:srgbClr val="0066FF"/>
                </a:solidFill>
                <a:effectLst/>
                <a:latin typeface="Times New Roman"/>
                <a:cs typeface="Times New Roman"/>
              </a:rPr>
              <a:t>государственности</a:t>
            </a:r>
            <a:endParaRPr sz="2800" dirty="0">
              <a:effectLst/>
              <a:latin typeface="Times New Roman"/>
              <a:cs typeface="Times New Roman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89445" y="139827"/>
            <a:ext cx="8781415" cy="2697480"/>
            <a:chOff x="189445" y="139827"/>
            <a:chExt cx="8781415" cy="269748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831080" y="139827"/>
              <a:ext cx="4139564" cy="269722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9445" y="139827"/>
              <a:ext cx="4022471" cy="2697226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236321" y="3799713"/>
            <a:ext cx="8863330" cy="284988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244475" algn="ctr">
              <a:lnSpc>
                <a:spcPts val="3025"/>
              </a:lnSpc>
              <a:spcBef>
                <a:spcPts val="95"/>
              </a:spcBef>
            </a:pPr>
            <a:r>
              <a:rPr sz="2800" b="1" i="1" spc="-254" dirty="0">
                <a:solidFill>
                  <a:srgbClr val="0066FF"/>
                </a:solidFill>
                <a:latin typeface="Times New Roman"/>
                <a:cs typeface="Times New Roman"/>
              </a:rPr>
              <a:t>был</a:t>
            </a:r>
            <a:r>
              <a:rPr sz="2800" b="1" i="1" spc="-9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330" dirty="0">
                <a:solidFill>
                  <a:srgbClr val="0066FF"/>
                </a:solidFill>
                <a:latin typeface="Times New Roman"/>
                <a:cs typeface="Times New Roman"/>
              </a:rPr>
              <a:t>утверждён</a:t>
            </a:r>
            <a:r>
              <a:rPr sz="2800" b="1" i="1" spc="-114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45" dirty="0">
                <a:solidFill>
                  <a:srgbClr val="0066FF"/>
                </a:solidFill>
                <a:latin typeface="Times New Roman"/>
                <a:cs typeface="Times New Roman"/>
              </a:rPr>
              <a:t>в</a:t>
            </a:r>
            <a:r>
              <a:rPr sz="2800" b="1" i="1" spc="-65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04" dirty="0">
                <a:solidFill>
                  <a:srgbClr val="0066FF"/>
                </a:solidFill>
                <a:latin typeface="Times New Roman"/>
                <a:cs typeface="Times New Roman"/>
              </a:rPr>
              <a:t>РФ</a:t>
            </a:r>
            <a:r>
              <a:rPr sz="2800" b="1" i="1" spc="-9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300" dirty="0">
                <a:solidFill>
                  <a:srgbClr val="0066FF"/>
                </a:solidFill>
                <a:latin typeface="Times New Roman"/>
                <a:cs typeface="Times New Roman"/>
              </a:rPr>
              <a:t>с</a:t>
            </a:r>
            <a:r>
              <a:rPr sz="2800" b="1" i="1" spc="-8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65" dirty="0">
                <a:solidFill>
                  <a:srgbClr val="0066FF"/>
                </a:solidFill>
                <a:latin typeface="Times New Roman"/>
                <a:cs typeface="Times New Roman"/>
              </a:rPr>
              <a:t>целью</a:t>
            </a:r>
            <a:r>
              <a:rPr sz="2800" b="1" i="1" spc="-9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70" dirty="0">
                <a:solidFill>
                  <a:srgbClr val="0066FF"/>
                </a:solidFill>
                <a:latin typeface="Times New Roman"/>
                <a:cs typeface="Times New Roman"/>
              </a:rPr>
              <a:t>консолидации</a:t>
            </a:r>
            <a:r>
              <a:rPr sz="2800" b="1" i="1" spc="-105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315" dirty="0">
                <a:solidFill>
                  <a:srgbClr val="0066FF"/>
                </a:solidFill>
                <a:latin typeface="Times New Roman"/>
                <a:cs typeface="Times New Roman"/>
              </a:rPr>
              <a:t>общества,</a:t>
            </a:r>
            <a:endParaRPr sz="2800" dirty="0">
              <a:latin typeface="Times New Roman"/>
              <a:cs typeface="Times New Roman"/>
            </a:endParaRPr>
          </a:p>
          <a:p>
            <a:pPr marL="12065" marR="254635" algn="ctr">
              <a:lnSpc>
                <a:spcPct val="80000"/>
              </a:lnSpc>
              <a:spcBef>
                <a:spcPts val="335"/>
              </a:spcBef>
            </a:pPr>
            <a:r>
              <a:rPr sz="2800" b="1" i="1" spc="-275" dirty="0">
                <a:solidFill>
                  <a:srgbClr val="0066FF"/>
                </a:solidFill>
                <a:latin typeface="Times New Roman"/>
                <a:cs typeface="Times New Roman"/>
              </a:rPr>
              <a:t>воспитания</a:t>
            </a:r>
            <a:r>
              <a:rPr sz="2800" b="1" i="1" spc="-105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85" dirty="0">
                <a:solidFill>
                  <a:srgbClr val="0066FF"/>
                </a:solidFill>
                <a:latin typeface="Times New Roman"/>
                <a:cs typeface="Times New Roman"/>
              </a:rPr>
              <a:t>и</a:t>
            </a:r>
            <a:r>
              <a:rPr sz="2800" b="1" i="1" spc="-7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35" dirty="0">
                <a:solidFill>
                  <a:srgbClr val="0066FF"/>
                </a:solidFill>
                <a:latin typeface="Times New Roman"/>
                <a:cs typeface="Times New Roman"/>
              </a:rPr>
              <a:t>развития</a:t>
            </a:r>
            <a:r>
              <a:rPr sz="2800" b="1" i="1" spc="-9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90" dirty="0">
                <a:solidFill>
                  <a:srgbClr val="0066FF"/>
                </a:solidFill>
                <a:latin typeface="Times New Roman"/>
                <a:cs typeface="Times New Roman"/>
              </a:rPr>
              <a:t>патриотических</a:t>
            </a:r>
            <a:r>
              <a:rPr sz="2800" b="1" i="1" spc="-10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85" dirty="0">
                <a:solidFill>
                  <a:srgbClr val="0066FF"/>
                </a:solidFill>
                <a:latin typeface="Times New Roman"/>
                <a:cs typeface="Times New Roman"/>
              </a:rPr>
              <a:t>и</a:t>
            </a:r>
            <a:r>
              <a:rPr sz="2800" b="1" i="1" spc="-7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85" dirty="0">
                <a:solidFill>
                  <a:srgbClr val="0066FF"/>
                </a:solidFill>
                <a:latin typeface="Times New Roman"/>
                <a:cs typeface="Times New Roman"/>
              </a:rPr>
              <a:t>гражданских</a:t>
            </a:r>
            <a:r>
              <a:rPr sz="2800" b="1" i="1" spc="-10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170" dirty="0">
                <a:solidFill>
                  <a:srgbClr val="0066FF"/>
                </a:solidFill>
                <a:latin typeface="Times New Roman"/>
                <a:cs typeface="Times New Roman"/>
              </a:rPr>
              <a:t>чувств, </a:t>
            </a:r>
            <a:r>
              <a:rPr sz="2800" b="1" i="1" spc="-290" dirty="0">
                <a:solidFill>
                  <a:srgbClr val="0066FF"/>
                </a:solidFill>
                <a:latin typeface="Times New Roman"/>
                <a:cs typeface="Times New Roman"/>
              </a:rPr>
              <a:t>так</a:t>
            </a:r>
            <a:r>
              <a:rPr sz="2800" b="1" i="1" spc="-85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15" dirty="0">
                <a:solidFill>
                  <a:srgbClr val="0066FF"/>
                </a:solidFill>
                <a:latin typeface="Times New Roman"/>
                <a:cs typeface="Times New Roman"/>
              </a:rPr>
              <a:t>как</a:t>
            </a:r>
            <a:r>
              <a:rPr sz="2800" b="1" i="1" spc="-9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90" dirty="0">
                <a:solidFill>
                  <a:srgbClr val="0066FF"/>
                </a:solidFill>
                <a:latin typeface="Times New Roman"/>
                <a:cs typeface="Times New Roman"/>
              </a:rPr>
              <a:t>понятие</a:t>
            </a:r>
            <a:r>
              <a:rPr sz="2800" b="1" i="1" spc="-114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75" dirty="0">
                <a:solidFill>
                  <a:srgbClr val="0066FF"/>
                </a:solidFill>
                <a:latin typeface="Times New Roman"/>
                <a:cs typeface="Times New Roman"/>
              </a:rPr>
              <a:t>«государство»</a:t>
            </a:r>
            <a:r>
              <a:rPr sz="2800" b="1" i="1" spc="-10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29" dirty="0">
                <a:solidFill>
                  <a:srgbClr val="0066FF"/>
                </a:solidFill>
                <a:latin typeface="Times New Roman"/>
                <a:cs typeface="Times New Roman"/>
              </a:rPr>
              <a:t>для</a:t>
            </a:r>
            <a:r>
              <a:rPr sz="2800" b="1" i="1" spc="-9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40" dirty="0">
                <a:solidFill>
                  <a:srgbClr val="0066FF"/>
                </a:solidFill>
                <a:latin typeface="Times New Roman"/>
                <a:cs typeface="Times New Roman"/>
              </a:rPr>
              <a:t>человека,</a:t>
            </a:r>
            <a:r>
              <a:rPr sz="2800" b="1" i="1" spc="-105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65" dirty="0">
                <a:solidFill>
                  <a:srgbClr val="0066FF"/>
                </a:solidFill>
                <a:latin typeface="Times New Roman"/>
                <a:cs typeface="Times New Roman"/>
              </a:rPr>
              <a:t>родившегося</a:t>
            </a:r>
            <a:r>
              <a:rPr sz="2800" b="1" i="1" spc="-105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50" dirty="0">
                <a:solidFill>
                  <a:srgbClr val="0066FF"/>
                </a:solidFill>
                <a:latin typeface="Times New Roman"/>
                <a:cs typeface="Times New Roman"/>
              </a:rPr>
              <a:t>в </a:t>
            </a:r>
            <a:r>
              <a:rPr sz="2800" b="1" i="1" spc="-254" dirty="0">
                <a:solidFill>
                  <a:srgbClr val="0066FF"/>
                </a:solidFill>
                <a:latin typeface="Times New Roman"/>
                <a:cs typeface="Times New Roman"/>
              </a:rPr>
              <a:t>России,</a:t>
            </a:r>
            <a:r>
              <a:rPr sz="2800" b="1" i="1" spc="-10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65" dirty="0">
                <a:solidFill>
                  <a:srgbClr val="0066FF"/>
                </a:solidFill>
                <a:latin typeface="Times New Roman"/>
                <a:cs typeface="Times New Roman"/>
              </a:rPr>
              <a:t>означает</a:t>
            </a:r>
            <a:r>
              <a:rPr sz="2800" b="1" i="1" spc="-10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90" dirty="0">
                <a:solidFill>
                  <a:srgbClr val="0066FF"/>
                </a:solidFill>
                <a:latin typeface="Times New Roman"/>
                <a:cs typeface="Times New Roman"/>
              </a:rPr>
              <a:t>не</a:t>
            </a:r>
            <a:r>
              <a:rPr sz="2800" b="1" i="1" spc="-7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300" dirty="0">
                <a:solidFill>
                  <a:srgbClr val="0066FF"/>
                </a:solidFill>
                <a:latin typeface="Times New Roman"/>
                <a:cs typeface="Times New Roman"/>
              </a:rPr>
              <a:t>просто</a:t>
            </a:r>
            <a:r>
              <a:rPr sz="2800" b="1" i="1" spc="-85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65" dirty="0">
                <a:solidFill>
                  <a:srgbClr val="0066FF"/>
                </a:solidFill>
                <a:latin typeface="Times New Roman"/>
                <a:cs typeface="Times New Roman"/>
              </a:rPr>
              <a:t>совокупность</a:t>
            </a:r>
            <a:r>
              <a:rPr sz="2800" b="1" i="1" spc="-9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165" dirty="0">
                <a:solidFill>
                  <a:srgbClr val="0066FF"/>
                </a:solidFill>
                <a:latin typeface="Times New Roman"/>
                <a:cs typeface="Times New Roman"/>
              </a:rPr>
              <a:t>государственных </a:t>
            </a:r>
            <a:r>
              <a:rPr sz="2800" b="1" i="1" spc="-225" dirty="0">
                <a:solidFill>
                  <a:srgbClr val="0066FF"/>
                </a:solidFill>
                <a:latin typeface="Times New Roman"/>
                <a:cs typeface="Times New Roman"/>
              </a:rPr>
              <a:t>органов</a:t>
            </a:r>
            <a:r>
              <a:rPr sz="2800" b="1" i="1" spc="-12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85" dirty="0">
                <a:solidFill>
                  <a:srgbClr val="0066FF"/>
                </a:solidFill>
                <a:latin typeface="Times New Roman"/>
                <a:cs typeface="Times New Roman"/>
              </a:rPr>
              <a:t>и</a:t>
            </a:r>
            <a:r>
              <a:rPr sz="2800" b="1" i="1" spc="-65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95" dirty="0">
                <a:solidFill>
                  <a:srgbClr val="0066FF"/>
                </a:solidFill>
                <a:latin typeface="Times New Roman"/>
                <a:cs typeface="Times New Roman"/>
              </a:rPr>
              <a:t>учреждений,</a:t>
            </a:r>
            <a:r>
              <a:rPr sz="2800" b="1" i="1" spc="-12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45" dirty="0">
                <a:solidFill>
                  <a:srgbClr val="0066FF"/>
                </a:solidFill>
                <a:latin typeface="Times New Roman"/>
                <a:cs typeface="Times New Roman"/>
              </a:rPr>
              <a:t>а</a:t>
            </a:r>
            <a:r>
              <a:rPr sz="2800" b="1" i="1" spc="-8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315" dirty="0">
                <a:solidFill>
                  <a:srgbClr val="0066FF"/>
                </a:solidFill>
                <a:latin typeface="Times New Roman"/>
                <a:cs typeface="Times New Roman"/>
              </a:rPr>
              <a:t>нечто</a:t>
            </a:r>
            <a:r>
              <a:rPr sz="2800" b="1" i="1" spc="-10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75" dirty="0">
                <a:solidFill>
                  <a:srgbClr val="0066FF"/>
                </a:solidFill>
                <a:latin typeface="Times New Roman"/>
                <a:cs typeface="Times New Roman"/>
              </a:rPr>
              <a:t>большее.</a:t>
            </a:r>
            <a:r>
              <a:rPr sz="2800" b="1" i="1" spc="-114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380" dirty="0">
                <a:solidFill>
                  <a:srgbClr val="0066FF"/>
                </a:solidFill>
                <a:latin typeface="Times New Roman"/>
                <a:cs typeface="Times New Roman"/>
              </a:rPr>
              <a:t>Это</a:t>
            </a:r>
            <a:r>
              <a:rPr sz="2800" b="1" i="1" spc="-8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400" dirty="0">
                <a:solidFill>
                  <a:srgbClr val="0066FF"/>
                </a:solidFill>
                <a:latin typeface="Times New Roman"/>
                <a:cs typeface="Times New Roman"/>
              </a:rPr>
              <a:t>тот</a:t>
            </a:r>
            <a:r>
              <a:rPr sz="2800" b="1" i="1" spc="-9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335" dirty="0">
                <a:solidFill>
                  <a:srgbClr val="0066FF"/>
                </a:solidFill>
                <a:latin typeface="Times New Roman"/>
                <a:cs typeface="Times New Roman"/>
              </a:rPr>
              <a:t>стержень, </a:t>
            </a:r>
            <a:r>
              <a:rPr sz="2800" b="1" i="1" spc="-275" dirty="0">
                <a:solidFill>
                  <a:srgbClr val="0066FF"/>
                </a:solidFill>
                <a:latin typeface="Times New Roman"/>
                <a:cs typeface="Times New Roman"/>
              </a:rPr>
              <a:t>который</a:t>
            </a:r>
            <a:r>
              <a:rPr sz="2800" b="1" i="1" spc="-8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75" dirty="0">
                <a:solidFill>
                  <a:srgbClr val="0066FF"/>
                </a:solidFill>
                <a:latin typeface="Times New Roman"/>
                <a:cs typeface="Times New Roman"/>
              </a:rPr>
              <a:t>объединяет</a:t>
            </a:r>
            <a:r>
              <a:rPr sz="2800" b="1" i="1" spc="-10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300" dirty="0">
                <a:solidFill>
                  <a:srgbClr val="0066FF"/>
                </a:solidFill>
                <a:latin typeface="Times New Roman"/>
                <a:cs typeface="Times New Roman"/>
              </a:rPr>
              <a:t>большое</a:t>
            </a:r>
            <a:r>
              <a:rPr sz="2800" b="1" i="1" spc="-85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29" dirty="0">
                <a:solidFill>
                  <a:srgbClr val="0066FF"/>
                </a:solidFill>
                <a:latin typeface="Times New Roman"/>
                <a:cs typeface="Times New Roman"/>
              </a:rPr>
              <a:t>многообразие</a:t>
            </a:r>
            <a:r>
              <a:rPr sz="2800" b="1" i="1" spc="-10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40" dirty="0">
                <a:solidFill>
                  <a:srgbClr val="0066FF"/>
                </a:solidFill>
                <a:latin typeface="Times New Roman"/>
                <a:cs typeface="Times New Roman"/>
              </a:rPr>
              <a:t>народов,</a:t>
            </a:r>
            <a:r>
              <a:rPr sz="2800" b="1" i="1" spc="-9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10" dirty="0">
                <a:solidFill>
                  <a:srgbClr val="0066FF"/>
                </a:solidFill>
                <a:latin typeface="Times New Roman"/>
                <a:cs typeface="Times New Roman"/>
              </a:rPr>
              <a:t>языков, </a:t>
            </a:r>
            <a:r>
              <a:rPr sz="2800" b="1" i="1" spc="-195" dirty="0">
                <a:solidFill>
                  <a:srgbClr val="0066FF"/>
                </a:solidFill>
                <a:latin typeface="Times New Roman"/>
                <a:cs typeface="Times New Roman"/>
              </a:rPr>
              <a:t>культур,</a:t>
            </a:r>
            <a:r>
              <a:rPr sz="2800" b="1" i="1" spc="-11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20" dirty="0">
                <a:solidFill>
                  <a:srgbClr val="0066FF"/>
                </a:solidFill>
                <a:latin typeface="Times New Roman"/>
                <a:cs typeface="Times New Roman"/>
              </a:rPr>
              <a:t>религий,</a:t>
            </a:r>
            <a:r>
              <a:rPr sz="2800" b="1" i="1" spc="-114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40" dirty="0">
                <a:solidFill>
                  <a:srgbClr val="0066FF"/>
                </a:solidFill>
                <a:latin typeface="Times New Roman"/>
                <a:cs typeface="Times New Roman"/>
              </a:rPr>
              <a:t>обычаев,</a:t>
            </a:r>
            <a:r>
              <a:rPr sz="2800" b="1" i="1" spc="-11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320" dirty="0">
                <a:solidFill>
                  <a:srgbClr val="0066FF"/>
                </a:solidFill>
                <a:latin typeface="Times New Roman"/>
                <a:cs typeface="Times New Roman"/>
              </a:rPr>
              <a:t>существующих</a:t>
            </a:r>
            <a:r>
              <a:rPr sz="2800" b="1" i="1" spc="-11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60" dirty="0">
                <a:solidFill>
                  <a:srgbClr val="0066FF"/>
                </a:solidFill>
                <a:latin typeface="Times New Roman"/>
                <a:cs typeface="Times New Roman"/>
              </a:rPr>
              <a:t>на</a:t>
            </a:r>
            <a:r>
              <a:rPr sz="2800" b="1" i="1" spc="-85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95" dirty="0">
                <a:solidFill>
                  <a:srgbClr val="0066FF"/>
                </a:solidFill>
                <a:latin typeface="Times New Roman"/>
                <a:cs typeface="Times New Roman"/>
              </a:rPr>
              <a:t>территории</a:t>
            </a:r>
            <a:endParaRPr sz="2800" dirty="0">
              <a:latin typeface="Times New Roman"/>
              <a:cs typeface="Times New Roman"/>
            </a:endParaRPr>
          </a:p>
          <a:p>
            <a:pPr marR="233679" algn="ctr">
              <a:lnSpc>
                <a:spcPts val="2690"/>
              </a:lnSpc>
            </a:pPr>
            <a:r>
              <a:rPr sz="2800" b="1" i="1" spc="-225" dirty="0">
                <a:solidFill>
                  <a:srgbClr val="0066FF"/>
                </a:solidFill>
                <a:latin typeface="Times New Roman"/>
                <a:cs typeface="Times New Roman"/>
              </a:rPr>
              <a:t>двух</a:t>
            </a:r>
            <a:r>
              <a:rPr sz="2800" b="1" i="1" spc="-90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305" dirty="0">
                <a:solidFill>
                  <a:srgbClr val="0066FF"/>
                </a:solidFill>
                <a:latin typeface="Times New Roman"/>
                <a:cs typeface="Times New Roman"/>
              </a:rPr>
              <a:t>континентов</a:t>
            </a:r>
            <a:r>
              <a:rPr sz="2800" b="1" i="1" spc="-65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dirty="0">
                <a:solidFill>
                  <a:srgbClr val="0066FF"/>
                </a:solidFill>
                <a:latin typeface="Times New Roman"/>
                <a:cs typeface="Times New Roman"/>
              </a:rPr>
              <a:t>–</a:t>
            </a:r>
            <a:r>
              <a:rPr sz="2800" b="1" i="1" spc="-65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29" dirty="0">
                <a:solidFill>
                  <a:srgbClr val="0066FF"/>
                </a:solidFill>
                <a:latin typeface="Times New Roman"/>
                <a:cs typeface="Times New Roman"/>
              </a:rPr>
              <a:t>Европы</a:t>
            </a:r>
            <a:r>
              <a:rPr sz="2800" b="1" i="1" spc="-105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285" dirty="0">
                <a:solidFill>
                  <a:srgbClr val="0066FF"/>
                </a:solidFill>
                <a:latin typeface="Times New Roman"/>
                <a:cs typeface="Times New Roman"/>
              </a:rPr>
              <a:t>и</a:t>
            </a:r>
            <a:r>
              <a:rPr sz="2800" b="1" i="1" spc="-75" dirty="0">
                <a:solidFill>
                  <a:srgbClr val="0066FF"/>
                </a:solidFill>
                <a:latin typeface="Times New Roman"/>
                <a:cs typeface="Times New Roman"/>
              </a:rPr>
              <a:t> </a:t>
            </a:r>
            <a:r>
              <a:rPr sz="2800" b="1" i="1" spc="-10" dirty="0" err="1">
                <a:solidFill>
                  <a:srgbClr val="0066FF"/>
                </a:solidFill>
                <a:latin typeface="Times New Roman"/>
                <a:cs typeface="Times New Roman"/>
              </a:rPr>
              <a:t>Азии</a:t>
            </a:r>
            <a:r>
              <a:rPr sz="2800" b="1" i="1" spc="-10" dirty="0" smtClean="0">
                <a:solidFill>
                  <a:srgbClr val="0066FF"/>
                </a:solidFill>
                <a:latin typeface="Times New Roman"/>
                <a:cs typeface="Times New Roman"/>
              </a:rPr>
              <a:t>.</a:t>
            </a:r>
            <a:endParaRPr sz="2800" dirty="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315200" y="5638800"/>
            <a:ext cx="1828800" cy="205184"/>
          </a:xfrm>
          <a:prstGeom prst="rect">
            <a:avLst/>
          </a:prstGeom>
          <a:ln w="12700">
            <a:solidFill>
              <a:srgbClr val="000000"/>
            </a:solidFill>
          </a:ln>
        </p:spPr>
        <p:txBody>
          <a:bodyPr vert="horz" wrap="square" lIns="0" tIns="50800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400"/>
              </a:spcBef>
            </a:pPr>
            <a:endParaRPr sz="10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85800" y="2125980"/>
            <a:ext cx="7772400" cy="123110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8000" dirty="0" smtClean="0"/>
              <a:t> </a:t>
            </a:r>
            <a:r>
              <a:rPr lang="ru-RU" sz="4900" dirty="0" smtClean="0"/>
              <a:t>Спасибо за внимание!</a:t>
            </a:r>
            <a:endParaRPr lang="ru-RU" sz="8000" dirty="0"/>
          </a:p>
        </p:txBody>
      </p:sp>
      <p:sp>
        <p:nvSpPr>
          <p:cNvPr id="6" name="Подзаголовок 5"/>
          <p:cNvSpPr>
            <a:spLocks noGrp="1"/>
          </p:cNvSpPr>
          <p:nvPr>
            <p:ph idx="1"/>
          </p:nvPr>
        </p:nvSpPr>
        <p:spPr>
          <a:xfrm>
            <a:off x="0" y="3962400"/>
            <a:ext cx="8183880" cy="4187952"/>
          </a:xfrm>
        </p:spPr>
        <p:txBody>
          <a:bodyPr/>
          <a:lstStyle/>
          <a:p>
            <a:pPr algn="ctr">
              <a:buNone/>
            </a:pP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15</TotalTime>
  <Words>544</Words>
  <Application>Microsoft Office PowerPoint</Application>
  <PresentationFormat>Экран (4:3)</PresentationFormat>
  <Paragraphs>51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Аспект</vt:lpstr>
      <vt:lpstr>Историческое путешествие «Земли моей минувшей судьбы»</vt:lpstr>
      <vt:lpstr>21 СЕНТЯБРЯ</vt:lpstr>
      <vt:lpstr>Слайд 3</vt:lpstr>
      <vt:lpstr>Россия за всю историю прошла пять основных периодов государственного развития: Древнерусское государство, Московское государство, Российская империя, Советское государство, Российская Федерация.</vt:lpstr>
      <vt:lpstr>Слайд 5</vt:lpstr>
      <vt:lpstr>Слайд 6</vt:lpstr>
      <vt:lpstr>Образование Российской Империи произошло в 1721 году, когда последний российской царь Петр 1 Великий объявил себя императором российским. В период существования Российской Империи вложилось множество</vt:lpstr>
      <vt:lpstr>Слайд 8</vt:lpstr>
      <vt:lpstr>Слайд 9</vt:lpstr>
      <vt:lpstr>Российское государство зародилось 1164 года назад. Объединило множество племён и народов. Является уникальным. День зарождения российской государственности</vt:lpstr>
      <vt:lpstr> 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ЭЧЗ1</dc:creator>
  <cp:lastModifiedBy>User</cp:lastModifiedBy>
  <cp:revision>4</cp:revision>
  <dcterms:created xsi:type="dcterms:W3CDTF">2026-03-11T05:14:42Z</dcterms:created>
  <dcterms:modified xsi:type="dcterms:W3CDTF">2026-03-11T05:35:19Z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2022-05-17T00:00:00Z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2026-03-11T00:00:00Z</vt:filetime>
  </property>
  <property fmtid="{D5CDD505-2E9C-101B-9397-08002B2CF9AE}" pid="5" name="Producer">
    <vt:lpwstr>Microsoft® PowerPoint® 2010</vt:lpwstr>
  </property>
</Properties>
</file>