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sldIdLst>
    <p:sldId id="256" r:id="rId2"/>
    <p:sldId id="257" r:id="rId3"/>
    <p:sldId id="258" r:id="rId4"/>
    <p:sldId id="274" r:id="rId5"/>
    <p:sldId id="275" r:id="rId6"/>
    <p:sldId id="259" r:id="rId7"/>
    <p:sldId id="260" r:id="rId8"/>
    <p:sldId id="276" r:id="rId9"/>
    <p:sldId id="277" r:id="rId10"/>
    <p:sldId id="278" r:id="rId11"/>
    <p:sldId id="279" r:id="rId12"/>
    <p:sldId id="261" r:id="rId13"/>
    <p:sldId id="262" r:id="rId14"/>
    <p:sldId id="267" r:id="rId15"/>
    <p:sldId id="289" r:id="rId16"/>
    <p:sldId id="269" r:id="rId17"/>
    <p:sldId id="282" r:id="rId18"/>
    <p:sldId id="270" r:id="rId19"/>
    <p:sldId id="283" r:id="rId20"/>
    <p:sldId id="284" r:id="rId21"/>
    <p:sldId id="285" r:id="rId22"/>
    <p:sldId id="286" r:id="rId23"/>
    <p:sldId id="272" r:id="rId24"/>
    <p:sldId id="280" r:id="rId25"/>
    <p:sldId id="290" r:id="rId26"/>
    <p:sldId id="291" r:id="rId27"/>
    <p:sldId id="292" r:id="rId28"/>
    <p:sldId id="281" r:id="rId29"/>
    <p:sldId id="273" r:id="rId30"/>
    <p:sldId id="287" r:id="rId31"/>
    <p:sldId id="288" r:id="rId32"/>
    <p:sldId id="293" r:id="rId3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58" autoAdjust="0"/>
    <p:restoredTop sz="94660"/>
  </p:normalViewPr>
  <p:slideViewPr>
    <p:cSldViewPr>
      <p:cViewPr varScale="1">
        <p:scale>
          <a:sx n="61" d="100"/>
          <a:sy n="61" d="100"/>
        </p:scale>
        <p:origin x="-1430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27.10.2015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27.10.2015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27.10.2015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27.10.2015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27.10.2015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27.10.2015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27.10.2015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27.10.2015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27.10.2015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27.10.2015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27.10.2015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27.10.2015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548681"/>
            <a:ext cx="7918648" cy="2232247"/>
          </a:xfrm>
        </p:spPr>
        <p:txBody>
          <a:bodyPr>
            <a:normAutofit fontScale="90000"/>
          </a:bodyPr>
          <a:lstStyle/>
          <a:p>
            <a:r>
              <a:rPr lang="ru-RU" b="1" dirty="0" err="1"/>
              <a:t>Здоровьесберегающее</a:t>
            </a:r>
            <a:r>
              <a:rPr lang="ru-RU" b="1" dirty="0"/>
              <a:t> пространство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90484" y="3429000"/>
            <a:ext cx="6584776" cy="2304256"/>
          </a:xfrm>
        </p:spPr>
        <p:txBody>
          <a:bodyPr>
            <a:normAutofit/>
          </a:bodyPr>
          <a:lstStyle/>
          <a:p>
            <a:r>
              <a:rPr lang="ru-RU" sz="2800" b="1" dirty="0"/>
              <a:t>Муниципальное бюджетное дошкольное образовательное учреждение « Центр развития ребёнка -  детский сад  «Тополёк»  </a:t>
            </a:r>
            <a:r>
              <a:rPr lang="ru-RU" sz="2800" b="1" dirty="0" err="1"/>
              <a:t>пгт</a:t>
            </a:r>
            <a:r>
              <a:rPr lang="ru-RU" sz="2800" b="1" dirty="0"/>
              <a:t> Славянка </a:t>
            </a:r>
            <a:r>
              <a:rPr lang="ru-RU" sz="2800" b="1" dirty="0" err="1"/>
              <a:t>Хасанского</a:t>
            </a:r>
            <a:r>
              <a:rPr lang="ru-RU" sz="2800" b="1" dirty="0"/>
              <a:t> муниципального района </a:t>
            </a:r>
            <a:endParaRPr lang="ru-RU" sz="2800" dirty="0">
              <a:solidFill>
                <a:schemeClr val="tx1"/>
              </a:solidFill>
            </a:endParaRPr>
          </a:p>
        </p:txBody>
      </p:sp>
      <p:pic>
        <p:nvPicPr>
          <p:cNvPr id="4" name="docs-internal-guid-880239f4-fec3-3eb2-0151-c04f7c2674e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337560" y="1628800"/>
            <a:ext cx="2890624" cy="194421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7098755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 err="1" smtClean="0"/>
              <a:t>здоровьесберегающая</a:t>
            </a:r>
            <a:r>
              <a:rPr lang="ru-RU" b="1" dirty="0" smtClean="0"/>
              <a:t> </a:t>
            </a:r>
            <a:r>
              <a:rPr lang="ru-RU" b="1" dirty="0"/>
              <a:t>среда 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>
          <a:xfrm>
            <a:off x="755576" y="2204864"/>
            <a:ext cx="3822192" cy="4176464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- это гибкая, развивающая, не угнетающая ребёнка система, основу которой составляет эмоционально-комфортная среда пребывания и благоприятный режим организации жизнедеятельности детей. </a:t>
            </a:r>
            <a:endParaRPr lang="ru-RU" dirty="0"/>
          </a:p>
        </p:txBody>
      </p:sp>
      <p:pic>
        <p:nvPicPr>
          <p:cNvPr id="1026" name="Picture 2" descr="C:\Users\User\Desktop\физкультура\DSCN4695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024" y="2420889"/>
            <a:ext cx="4103439" cy="3415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854332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/>
            </a:r>
            <a:br>
              <a:rPr lang="ru-RU" b="1" dirty="0"/>
            </a:br>
            <a:r>
              <a:rPr lang="ru-RU" b="1" dirty="0" err="1" smtClean="0"/>
              <a:t>здоровьесберегающее</a:t>
            </a:r>
            <a:r>
              <a:rPr lang="ru-RU" b="1" dirty="0" smtClean="0"/>
              <a:t> пространство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>
          <a:xfrm>
            <a:off x="467544" y="2132856"/>
            <a:ext cx="4031303" cy="3993624"/>
          </a:xfrm>
        </p:spPr>
        <p:txBody>
          <a:bodyPr>
            <a:normAutofit fontScale="92500" lnSpcReduction="20000"/>
          </a:bodyPr>
          <a:lstStyle/>
          <a:p>
            <a:r>
              <a:rPr lang="ru-RU" dirty="0"/>
              <a:t>-это комплекс социально-гигиенических, психолого-педагогических, морально-этических, экологических, физкультурно-оздоровительных, образовательных системных мер, обеспечивающих ребенку психическое и физическое благополучие, комфортную, морально-нравственную и бытовую среду в семье и детском саду. </a:t>
            </a:r>
          </a:p>
        </p:txBody>
      </p:sp>
      <p:pic>
        <p:nvPicPr>
          <p:cNvPr id="2050" name="Picture 2" descr="C:\Users\User\Desktop\физкультура\SAM_6279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025" y="2767806"/>
            <a:ext cx="3822700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916727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взаимодействие </a:t>
            </a:r>
            <a:r>
              <a:rPr lang="ru-RU" b="1" dirty="0"/>
              <a:t>с родителями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ru-RU" dirty="0"/>
              <a:t>педагогические условия создания единого </a:t>
            </a:r>
            <a:r>
              <a:rPr lang="ru-RU" dirty="0" err="1" smtClean="0"/>
              <a:t>здоровьесберегающего</a:t>
            </a:r>
            <a:r>
              <a:rPr lang="ru-RU" dirty="0" smtClean="0"/>
              <a:t> пространства </a:t>
            </a:r>
            <a:r>
              <a:rPr lang="ru-RU" dirty="0"/>
              <a:t>«Детский сад – семья» </a:t>
            </a:r>
            <a:r>
              <a:rPr lang="ru-RU" dirty="0" smtClean="0"/>
              <a:t>- это приобщение </a:t>
            </a:r>
            <a:r>
              <a:rPr lang="ru-RU" dirty="0"/>
              <a:t>родителей к здоровому образу жизни. </a:t>
            </a:r>
            <a:endParaRPr lang="ru-RU" dirty="0" smtClean="0"/>
          </a:p>
        </p:txBody>
      </p:sp>
      <p:pic>
        <p:nvPicPr>
          <p:cNvPr id="3074" name="Picture 2" descr="C:\Users\User\Desktop\2014-2015 детский сад\DSCN2891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025" y="2969419"/>
            <a:ext cx="3822700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919594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взаимодействие </a:t>
            </a:r>
            <a:r>
              <a:rPr lang="ru-RU" b="1" dirty="0"/>
              <a:t>с родителями</a:t>
            </a: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>(совместные праздники)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5123" name="Picture 3" descr="C:\Users\User\Desktop\2014-2015 детский сад\DSCN2889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275" y="2969419"/>
            <a:ext cx="3822700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User\Desktop\физкультура\DSCN1973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025" y="2969419"/>
            <a:ext cx="3822700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3695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fontAlgn="base"/>
            <a:r>
              <a:rPr lang="ru-RU" dirty="0"/>
              <a:t>изучение </a:t>
            </a:r>
            <a:r>
              <a:rPr lang="ru-RU" dirty="0" err="1"/>
              <a:t>здоровьесберегающих</a:t>
            </a:r>
            <a:r>
              <a:rPr lang="ru-RU" dirty="0"/>
              <a:t> компонентов;</a:t>
            </a:r>
          </a:p>
          <a:p>
            <a:pPr fontAlgn="base"/>
            <a:r>
              <a:rPr lang="ru-RU" dirty="0"/>
              <a:t>ресурсное обеспечение;</a:t>
            </a:r>
          </a:p>
          <a:p>
            <a:pPr fontAlgn="base"/>
            <a:r>
              <a:rPr lang="ru-RU" dirty="0"/>
              <a:t>мониторинг (состояние здоровья и физической подготовленности);</a:t>
            </a:r>
          </a:p>
          <a:p>
            <a:pPr fontAlgn="base"/>
            <a:r>
              <a:rPr lang="ru-RU" dirty="0"/>
              <a:t>создание благоприятного эмоционально-психологического                            климата;</a:t>
            </a:r>
          </a:p>
          <a:p>
            <a:pPr fontAlgn="base"/>
            <a:r>
              <a:rPr lang="ru-RU" dirty="0"/>
              <a:t>профилактическая и оздоровительная работа;</a:t>
            </a:r>
          </a:p>
          <a:p>
            <a:pPr fontAlgn="base"/>
            <a:r>
              <a:rPr lang="ru-RU" dirty="0" err="1"/>
              <a:t>физкультурно</a:t>
            </a:r>
            <a:r>
              <a:rPr lang="ru-RU" dirty="0"/>
              <a:t> – развивающая работа;</a:t>
            </a:r>
          </a:p>
          <a:p>
            <a:pPr fontAlgn="base"/>
            <a:r>
              <a:rPr lang="ru-RU" dirty="0"/>
              <a:t>взаимодействие с родителями;</a:t>
            </a:r>
          </a:p>
          <a:p>
            <a:pPr fontAlgn="base"/>
            <a:r>
              <a:rPr lang="ru-RU" dirty="0"/>
              <a:t>взаимодействие с социумом.</a:t>
            </a:r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 smtClean="0"/>
              <a:t>структура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82968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2082560"/>
          </a:xfrm>
        </p:spPr>
        <p:txBody>
          <a:bodyPr>
            <a:normAutofit/>
          </a:bodyPr>
          <a:lstStyle/>
          <a:p>
            <a:r>
              <a:rPr lang="ru-RU" b="1" dirty="0" smtClean="0"/>
              <a:t>ресурсное </a:t>
            </a:r>
            <a:r>
              <a:rPr lang="ru-RU" b="1" dirty="0"/>
              <a:t>обеспечение</a:t>
            </a:r>
            <a:r>
              <a:rPr lang="ru-RU" b="1" dirty="0" smtClean="0"/>
              <a:t>:</a:t>
            </a:r>
            <a:br>
              <a:rPr lang="ru-RU" b="1" dirty="0" smtClean="0"/>
            </a:br>
            <a:r>
              <a:rPr lang="ru-RU" b="1" dirty="0" smtClean="0"/>
              <a:t> </a:t>
            </a:r>
            <a:r>
              <a:rPr lang="ru-RU" sz="2200" b="1" dirty="0" smtClean="0"/>
              <a:t>физкультурный зал</a:t>
            </a:r>
            <a:endParaRPr lang="ru-RU" dirty="0"/>
          </a:p>
        </p:txBody>
      </p:sp>
      <p:pic>
        <p:nvPicPr>
          <p:cNvPr id="4099" name="Picture 3" descr="C:\Users\User\Desktop\физкультура\DSCN1480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275" y="2969419"/>
            <a:ext cx="3822700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User\Desktop\физкультура\DSCN1476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025" y="2969419"/>
            <a:ext cx="3822700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7258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2154568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ресурсное обеспечение:</a:t>
            </a:r>
            <a:br>
              <a:rPr lang="ru-RU" b="1" dirty="0"/>
            </a:br>
            <a:r>
              <a:rPr lang="ru-RU" b="1" dirty="0"/>
              <a:t> физкультурный </a:t>
            </a:r>
            <a:r>
              <a:rPr lang="ru-RU" b="1" dirty="0" smtClean="0"/>
              <a:t>зал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6146" name="Picture 2" descr="C:\Users\User\Desktop\физкультура\DSCN1464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275" y="2969419"/>
            <a:ext cx="3822700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User\Desktop\физкультура\DSCN1470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025" y="2969419"/>
            <a:ext cx="3822700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0204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2514608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ресурсное </a:t>
            </a:r>
            <a:r>
              <a:rPr lang="ru-RU" b="1" dirty="0"/>
              <a:t>обеспечение:</a:t>
            </a:r>
            <a:br>
              <a:rPr lang="ru-RU" b="1" dirty="0"/>
            </a:br>
            <a:r>
              <a:rPr lang="ru-RU" b="1" dirty="0"/>
              <a:t> физкультурный </a:t>
            </a:r>
            <a:r>
              <a:rPr lang="ru-RU" b="1" dirty="0" smtClean="0"/>
              <a:t>зал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7170" name="Picture 2" descr="C:\Users\User\Desktop\физкультура\SAM_6287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275" y="2969419"/>
            <a:ext cx="3822700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User\Desktop\физкультура\026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025" y="2969419"/>
            <a:ext cx="3822700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5424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244260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ресурсное </a:t>
            </a:r>
            <a:r>
              <a:rPr lang="ru-RU" b="1" dirty="0"/>
              <a:t>обеспечение</a:t>
            </a:r>
            <a:r>
              <a:rPr lang="ru-RU" b="1" dirty="0" smtClean="0"/>
              <a:t>:</a:t>
            </a:r>
            <a:br>
              <a:rPr lang="ru-RU" b="1" dirty="0" smtClean="0"/>
            </a:br>
            <a:r>
              <a:rPr lang="ru-RU" b="1" dirty="0" smtClean="0"/>
              <a:t>физкультурные </a:t>
            </a:r>
            <a:r>
              <a:rPr lang="ru-RU" b="1" dirty="0"/>
              <a:t>уголки в группах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1026" name="Picture 2" descr="C:\Users\User\Desktop\физкультура\DSCN0007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275" y="2969419"/>
            <a:ext cx="3822700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er\Desktop\физкультура\DSCN0008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025" y="2969419"/>
            <a:ext cx="3822700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1917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2010552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ресурсное обеспечение:</a:t>
            </a:r>
            <a:br>
              <a:rPr lang="ru-RU" b="1" dirty="0"/>
            </a:br>
            <a:r>
              <a:rPr lang="ru-RU" b="1" dirty="0"/>
              <a:t>физкультурные уголки в группах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2050" name="Picture 2" descr="C:\Users\User\Desktop\физкультура\DSCN0010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29898" y="2778612"/>
            <a:ext cx="3365849" cy="3226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ser\Desktop\физкультура\DSCN0005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025" y="2969419"/>
            <a:ext cx="3822700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436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 smtClean="0"/>
              <a:t>профилактические </a:t>
            </a:r>
            <a:r>
              <a:rPr lang="ru-RU" b="1" dirty="0"/>
              <a:t>мероприятия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>
          <a:xfrm>
            <a:off x="676655" y="1988840"/>
            <a:ext cx="3822192" cy="4137640"/>
          </a:xfrm>
        </p:spPr>
        <p:txBody>
          <a:bodyPr>
            <a:normAutofit fontScale="85000" lnSpcReduction="20000"/>
          </a:bodyPr>
          <a:lstStyle/>
          <a:p>
            <a:pPr fontAlgn="base"/>
            <a:r>
              <a:rPr lang="ru-RU" dirty="0"/>
              <a:t>обеззараживания воздуха помещений бактерицидными облучателями;</a:t>
            </a:r>
          </a:p>
          <a:p>
            <a:pPr fontAlgn="base"/>
            <a:r>
              <a:rPr lang="ru-RU" dirty="0" smtClean="0"/>
              <a:t>ионизация </a:t>
            </a:r>
            <a:r>
              <a:rPr lang="ru-RU" dirty="0"/>
              <a:t>воздуха; </a:t>
            </a:r>
          </a:p>
          <a:p>
            <a:pPr fontAlgn="base"/>
            <a:r>
              <a:rPr lang="ru-RU" dirty="0"/>
              <a:t>полоскание рта после обеда </a:t>
            </a:r>
            <a:endParaRPr lang="ru-RU" dirty="0" smtClean="0"/>
          </a:p>
          <a:p>
            <a:pPr fontAlgn="base"/>
            <a:r>
              <a:rPr lang="ru-RU" dirty="0" smtClean="0"/>
              <a:t>приготовление </a:t>
            </a:r>
            <a:r>
              <a:rPr lang="ru-RU" dirty="0"/>
              <a:t>витаминного напитка «Шиповник» для укрепления иммунитета; </a:t>
            </a:r>
          </a:p>
          <a:p>
            <a:pPr fontAlgn="base"/>
            <a:r>
              <a:rPr lang="ru-RU" dirty="0"/>
              <a:t>капли элеутерококка;</a:t>
            </a:r>
          </a:p>
          <a:p>
            <a:pPr fontAlgn="base"/>
            <a:r>
              <a:rPr lang="ru-RU" dirty="0" smtClean="0"/>
              <a:t>с-витаминизация </a:t>
            </a:r>
            <a:r>
              <a:rPr lang="ru-RU" dirty="0"/>
              <a:t>пищи;</a:t>
            </a:r>
          </a:p>
          <a:p>
            <a:pPr fontAlgn="base"/>
            <a:r>
              <a:rPr lang="ru-RU" dirty="0"/>
              <a:t>применение «волшебных приправ» (фитонциды – лук, чеснок) в обед к первому блюду для профилактики простудных заболеваний. </a:t>
            </a:r>
          </a:p>
          <a:p>
            <a:endParaRPr lang="ru-RU" dirty="0"/>
          </a:p>
        </p:txBody>
      </p:sp>
      <p:pic>
        <p:nvPicPr>
          <p:cNvPr id="5122" name="Picture 2" descr="C:\Users\User\Desktop\физкультура\DSCN0064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025" y="2969419"/>
            <a:ext cx="3822700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8612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физкультурно- </a:t>
            </a:r>
            <a:r>
              <a:rPr lang="ru-RU" b="1" dirty="0"/>
              <a:t>развивающая работа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>
          <a:xfrm>
            <a:off x="676655" y="2132856"/>
            <a:ext cx="3822192" cy="4392488"/>
          </a:xfrm>
        </p:spPr>
        <p:txBody>
          <a:bodyPr>
            <a:normAutofit fontScale="70000" lnSpcReduction="20000"/>
          </a:bodyPr>
          <a:lstStyle/>
          <a:p>
            <a:pPr fontAlgn="base"/>
            <a:r>
              <a:rPr lang="ru-RU" sz="2600" dirty="0"/>
              <a:t>комплексы утренней гимнастики </a:t>
            </a:r>
            <a:endParaRPr lang="ru-RU" sz="2600" dirty="0" smtClean="0"/>
          </a:p>
          <a:p>
            <a:pPr marL="0" indent="0" fontAlgn="base">
              <a:buNone/>
            </a:pPr>
            <a:r>
              <a:rPr lang="ru-RU" sz="2600" dirty="0" smtClean="0"/>
              <a:t>НА СВЕЖЕМ ВОЗДУХЕ, включающие </a:t>
            </a:r>
            <a:r>
              <a:rPr lang="ru-RU" sz="2600" dirty="0"/>
              <a:t>кроме традиционных компонентов дыхательную, пальчиковую и корригирующую гимнастики, самомассаж;</a:t>
            </a:r>
          </a:p>
          <a:p>
            <a:pPr fontAlgn="base"/>
            <a:r>
              <a:rPr lang="ru-RU" dirty="0"/>
              <a:t>обязательные физкультминутки </a:t>
            </a:r>
            <a:r>
              <a:rPr lang="ru-RU" dirty="0" smtClean="0"/>
              <a:t>;</a:t>
            </a:r>
            <a:endParaRPr lang="ru-RU" dirty="0"/>
          </a:p>
          <a:p>
            <a:pPr fontAlgn="base"/>
            <a:r>
              <a:rPr lang="ru-RU" dirty="0"/>
              <a:t>динамические паузы </a:t>
            </a:r>
            <a:r>
              <a:rPr lang="ru-RU" dirty="0" smtClean="0"/>
              <a:t>;</a:t>
            </a:r>
            <a:endParaRPr lang="ru-RU" dirty="0"/>
          </a:p>
          <a:p>
            <a:pPr fontAlgn="base"/>
            <a:r>
              <a:rPr lang="ru-RU" dirty="0"/>
              <a:t>физкультурные занятия, досуги</a:t>
            </a:r>
            <a:r>
              <a:rPr lang="ru-RU" dirty="0" smtClean="0"/>
              <a:t>, развлечения</a:t>
            </a:r>
            <a:r>
              <a:rPr lang="ru-RU" dirty="0"/>
              <a:t>, </a:t>
            </a:r>
            <a:r>
              <a:rPr lang="ru-RU" dirty="0" smtClean="0"/>
              <a:t>праздники;</a:t>
            </a:r>
            <a:endParaRPr lang="ru-RU" dirty="0"/>
          </a:p>
          <a:p>
            <a:pPr fontAlgn="base"/>
            <a:r>
              <a:rPr lang="ru-RU" dirty="0"/>
              <a:t>подвижные игры;</a:t>
            </a:r>
          </a:p>
          <a:p>
            <a:pPr fontAlgn="base"/>
            <a:r>
              <a:rPr lang="ru-RU" dirty="0" smtClean="0"/>
              <a:t>гимнастика </a:t>
            </a:r>
            <a:r>
              <a:rPr lang="ru-RU" dirty="0"/>
              <a:t>после дневного сна;</a:t>
            </a:r>
          </a:p>
          <a:p>
            <a:pPr fontAlgn="base"/>
            <a:r>
              <a:rPr lang="ru-RU" dirty="0"/>
              <a:t>система мероприятий по профилактике нарушений осанки и предупреждению плоскостопия у детей;</a:t>
            </a:r>
          </a:p>
          <a:p>
            <a:pPr fontAlgn="base"/>
            <a:r>
              <a:rPr lang="ru-RU" dirty="0" smtClean="0"/>
              <a:t>индивидуальная </a:t>
            </a:r>
            <a:r>
              <a:rPr lang="ru-RU" dirty="0"/>
              <a:t>работа.</a:t>
            </a:r>
          </a:p>
          <a:p>
            <a:endParaRPr lang="ru-RU" dirty="0"/>
          </a:p>
        </p:txBody>
      </p:sp>
      <p:pic>
        <p:nvPicPr>
          <p:cNvPr id="8194" name="Picture 2" descr="C:\Users\User\Desktop\физкультура\060520151061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025" y="2969419"/>
            <a:ext cx="3822700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856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профилактика </a:t>
            </a:r>
            <a:r>
              <a:rPr lang="ru-RU" b="1" dirty="0"/>
              <a:t>плоскостопия</a:t>
            </a:r>
            <a:r>
              <a:rPr lang="ru-RU" dirty="0"/>
              <a:t/>
            </a:r>
            <a:br>
              <a:rPr lang="ru-RU" dirty="0"/>
            </a:br>
            <a:r>
              <a:rPr lang="ru-RU" b="1" dirty="0"/>
              <a:t>и нарушения осанки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9218" name="Picture 2" descr="C:\Users\User\Desktop\физкультура\SAM_6327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275" y="2969419"/>
            <a:ext cx="3822700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User\Desktop\физкультура\SAM_6288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025" y="2969419"/>
            <a:ext cx="3822700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6206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профилактика плоскостопия</a:t>
            </a:r>
            <a:r>
              <a:rPr lang="ru-RU" dirty="0"/>
              <a:t/>
            </a:r>
            <a:br>
              <a:rPr lang="ru-RU" dirty="0"/>
            </a:br>
            <a:r>
              <a:rPr lang="ru-RU" b="1" dirty="0"/>
              <a:t>и нарушения осанки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1026" name="Picture 2" descr="C:\Users\User\Desktop\физкультура\SAM_6335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275" y="2969419"/>
            <a:ext cx="3822700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er\Desktop\физкультура\DSCN1524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025" y="2969419"/>
            <a:ext cx="3822700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6984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инновационная </a:t>
            </a:r>
            <a:r>
              <a:rPr lang="ru-RU" b="1" dirty="0"/>
              <a:t>деятельность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/>
              <a:t>При организации и проведении занятий используется такой принцип </a:t>
            </a:r>
            <a:r>
              <a:rPr lang="ru-RU" dirty="0" err="1"/>
              <a:t>деятельностного</a:t>
            </a:r>
            <a:r>
              <a:rPr lang="ru-RU" dirty="0"/>
              <a:t> подхода как игра, то есть та деятельность, которая вызывает у ребенка положительный эмоциональный отклик. Интересу детей на занятиях способствует появление персонажей сказок и мультфильмов.  </a:t>
            </a:r>
          </a:p>
          <a:p>
            <a:endParaRPr lang="ru-RU" dirty="0"/>
          </a:p>
        </p:txBody>
      </p:sp>
      <p:pic>
        <p:nvPicPr>
          <p:cNvPr id="10242" name="Picture 2" descr="C:\Users\User\Desktop\физкультура\DSCN1983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025" y="2969419"/>
            <a:ext cx="3822700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114356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инновационная деятельность</a:t>
            </a:r>
            <a:endParaRPr lang="ru-RU" dirty="0"/>
          </a:p>
        </p:txBody>
      </p:sp>
      <p:pic>
        <p:nvPicPr>
          <p:cNvPr id="1026" name="Picture 2" descr="C:\Users\User\Desktop\физкультура\SAM_6284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275" y="2969419"/>
            <a:ext cx="3822700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er\Desktop\физкультура\SAM_6298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025" y="2969419"/>
            <a:ext cx="3822700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108755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/>
              <a:t>Как можно групповую комнату превратить в спортивный зал?</a:t>
            </a:r>
            <a:r>
              <a:rPr lang="ru-RU" dirty="0"/>
              <a:t> </a:t>
            </a:r>
          </a:p>
        </p:txBody>
      </p:sp>
      <p:pic>
        <p:nvPicPr>
          <p:cNvPr id="1026" name="Picture 2" descr="C:\Users\User\Desktop\детский сад на 2016 год\DSCN0016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275" y="2969419"/>
            <a:ext cx="3822700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er\Desktop\детский сад на 2016 год\DSCN0024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025" y="2969419"/>
            <a:ext cx="3822700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9926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/>
              <a:t>Как можно групповую комнату превратить в спортивный зал?</a:t>
            </a:r>
            <a:r>
              <a:rPr lang="ru-RU" dirty="0"/>
              <a:t> </a:t>
            </a:r>
          </a:p>
        </p:txBody>
      </p:sp>
      <p:pic>
        <p:nvPicPr>
          <p:cNvPr id="2050" name="Picture 2" descr="C:\Users\User\Desktop\детский сад на 2016 год\DSCN0025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275" y="2969419"/>
            <a:ext cx="3822700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ser\Desktop\детский сад на 2016 год\DSCN0028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025" y="2969419"/>
            <a:ext cx="3822700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7076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/>
              <a:t>Как можно групповую комнату превратить в спортивный зал?</a:t>
            </a:r>
            <a:r>
              <a:rPr lang="ru-RU" dirty="0"/>
              <a:t> </a:t>
            </a:r>
          </a:p>
        </p:txBody>
      </p:sp>
      <p:pic>
        <p:nvPicPr>
          <p:cNvPr id="3074" name="Picture 2" descr="C:\Users\User\Desktop\детский сад на 2016 год\DSCN0029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275" y="2969419"/>
            <a:ext cx="3822700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User\Desktop\детский сад на 2016 год\DSCN0030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025" y="2969419"/>
            <a:ext cx="3822700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0842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/>
              <a:t>Как можно использовать территорию детского сада для оздоровления детей?</a:t>
            </a:r>
            <a:r>
              <a:rPr lang="ru-RU" dirty="0"/>
              <a:t> </a:t>
            </a:r>
          </a:p>
        </p:txBody>
      </p:sp>
      <p:pic>
        <p:nvPicPr>
          <p:cNvPr id="4098" name="Picture 2" descr="C:\Users\User\Desktop\детский сад на 2016 год\DSCN0035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275" y="2969419"/>
            <a:ext cx="3822700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User\Desktop\детский сад на 2016 год\DSCN0036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025" y="2969419"/>
            <a:ext cx="3822700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988394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/>
              <a:t>Как можно групповую комнату превратить в спортивный зал?</a:t>
            </a:r>
            <a:r>
              <a:rPr lang="ru-RU" dirty="0"/>
              <a:t> </a:t>
            </a:r>
          </a:p>
        </p:txBody>
      </p:sp>
      <p:pic>
        <p:nvPicPr>
          <p:cNvPr id="5122" name="Picture 2" descr="C:\Users\User\Desktop\детский сад на 2016 год\DSCN0037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275" y="2969419"/>
            <a:ext cx="3822700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User\Desktop\детский сад на 2016 год\DSCN0042 — копия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025" y="2969419"/>
            <a:ext cx="3822700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033199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/>
              <a:t>Как можно использовать территорию детского сада для оздоровления детей?</a:t>
            </a:r>
            <a:r>
              <a:rPr lang="ru-RU" dirty="0"/>
              <a:t> </a:t>
            </a:r>
          </a:p>
        </p:txBody>
      </p:sp>
      <p:pic>
        <p:nvPicPr>
          <p:cNvPr id="3074" name="Picture 2" descr="C:\Users\User\Desktop\физкультура\DSCN0004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275" y="2969419"/>
            <a:ext cx="3822700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User\Desktop\физкультура\DSCN0013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025" y="2969419"/>
            <a:ext cx="3822700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157960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/>
              <a:t>Как можно использовать территорию детского сада для оздоровления детей?</a:t>
            </a:r>
            <a:r>
              <a:rPr lang="ru-RU" dirty="0"/>
              <a:t> </a:t>
            </a:r>
          </a:p>
        </p:txBody>
      </p:sp>
      <p:pic>
        <p:nvPicPr>
          <p:cNvPr id="2050" name="Picture 2" descr="C:\Users\User\Desktop\физкультура\DSCN0011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275" y="2969419"/>
            <a:ext cx="3822700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User\Desktop\детский сад на 2016 год\080520151071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025" y="2969419"/>
            <a:ext cx="3822700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358548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/>
              <a:t>Как можно использовать территорию детского сада для оздоровления детей?</a:t>
            </a:r>
            <a:r>
              <a:rPr lang="ru-RU" dirty="0"/>
              <a:t> </a:t>
            </a:r>
          </a:p>
        </p:txBody>
      </p:sp>
      <p:pic>
        <p:nvPicPr>
          <p:cNvPr id="2050" name="Picture 2" descr="C:\Users\User\Desktop\физкультура\DSCN0049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275" y="2969419"/>
            <a:ext cx="3822700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ser\Desktop\физкультура\DSCN0059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025" y="2969419"/>
            <a:ext cx="3822700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5307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/>
              <a:t>Как можно использовать территорию детского сада для оздоровления детей?</a:t>
            </a:r>
            <a:r>
              <a:rPr lang="ru-RU" dirty="0"/>
              <a:t> </a:t>
            </a:r>
          </a:p>
        </p:txBody>
      </p:sp>
      <p:pic>
        <p:nvPicPr>
          <p:cNvPr id="3074" name="Picture 2" descr="C:\Users\User\Desktop\физкультура\DSCN0062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275" y="2969419"/>
            <a:ext cx="3822700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User\Desktop\физкультура\DSCN0046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025" y="2969419"/>
            <a:ext cx="3822700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5117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/>
              <a:t>Как можно использовать территорию детского сада для оздоровления детей?</a:t>
            </a:r>
            <a:r>
              <a:rPr lang="ru-RU" dirty="0"/>
              <a:t> </a:t>
            </a:r>
          </a:p>
        </p:txBody>
      </p:sp>
      <p:pic>
        <p:nvPicPr>
          <p:cNvPr id="4098" name="Picture 2" descr="C:\Users\User\Desktop\физкультура\DSCN0056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275" y="2969419"/>
            <a:ext cx="3822700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User\Desktop\детский сад на 2016 год\120320151028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025" y="2969419"/>
            <a:ext cx="3822700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9683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/>
              <a:t>Как можно использовать территорию детского сада для оздоровления детей?</a:t>
            </a:r>
            <a:r>
              <a:rPr lang="ru-RU" dirty="0"/>
              <a:t> 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275" y="2969419"/>
            <a:ext cx="3822700" cy="286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 descr="C:\Users\User\Desktop\физкультура\DSCN0055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025" y="2969419"/>
            <a:ext cx="3822700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535353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dirty="0" err="1"/>
              <a:t>Здоровьесберегающее</a:t>
            </a:r>
            <a:r>
              <a:rPr lang="ru-RU" dirty="0"/>
              <a:t> пространство  предполагает: </a:t>
            </a:r>
          </a:p>
          <a:p>
            <a:r>
              <a:rPr lang="ru-RU" dirty="0"/>
              <a:t>- формирование у детей осмысленного отношения к здоровью как важной жизненной ценности, реализации комплекса </a:t>
            </a:r>
            <a:r>
              <a:rPr lang="ru-RU" dirty="0" err="1" smtClean="0"/>
              <a:t>здоровьесберегающих</a:t>
            </a:r>
            <a:r>
              <a:rPr lang="ru-RU" dirty="0" smtClean="0"/>
              <a:t> технологий </a:t>
            </a:r>
            <a:r>
              <a:rPr lang="ru-RU" dirty="0"/>
              <a:t>в ходе </a:t>
            </a:r>
            <a:r>
              <a:rPr lang="ru-RU" dirty="0" err="1"/>
              <a:t>воспитательно</a:t>
            </a:r>
            <a:r>
              <a:rPr lang="ru-RU" dirty="0"/>
              <a:t>-образовательного процесса, создания психолого-педагогических условий развития двигательной сферы и здоровья детей на основе их творческой активности; </a:t>
            </a:r>
          </a:p>
          <a:p>
            <a:r>
              <a:rPr lang="ru-RU" dirty="0"/>
              <a:t>- формирование </a:t>
            </a:r>
            <a:r>
              <a:rPr lang="ru-RU" dirty="0" err="1" smtClean="0"/>
              <a:t>валеологической</a:t>
            </a:r>
            <a:r>
              <a:rPr lang="ru-RU" dirty="0" smtClean="0"/>
              <a:t> культуры </a:t>
            </a:r>
            <a:r>
              <a:rPr lang="ru-RU" dirty="0"/>
              <a:t>ребенка, основ </a:t>
            </a:r>
            <a:r>
              <a:rPr lang="ru-RU" dirty="0" err="1" smtClean="0"/>
              <a:t>валеологического</a:t>
            </a:r>
            <a:r>
              <a:rPr lang="ru-RU" dirty="0" smtClean="0"/>
              <a:t> сознания </a:t>
            </a:r>
            <a:r>
              <a:rPr lang="ru-RU" dirty="0"/>
              <a:t>(знания о здоровье, умения сберегать, поддерживать и сохранять его); </a:t>
            </a:r>
          </a:p>
          <a:p>
            <a:r>
              <a:rPr lang="ru-RU" dirty="0"/>
              <a:t>- формирование осознанного отношения к здоровью и жизни; </a:t>
            </a:r>
          </a:p>
          <a:p>
            <a:r>
              <a:rPr lang="ru-RU" dirty="0"/>
              <a:t>- повышение активности родителей в физкультурно-оздоровительных мероприятиях, проводимых в ДОУ; </a:t>
            </a:r>
          </a:p>
          <a:p>
            <a:r>
              <a:rPr lang="ru-RU" dirty="0"/>
              <a:t>- положительная мотивация к здоровому образу жизни в семье: устойчивое желание отказаться от вредных привычек; </a:t>
            </a:r>
          </a:p>
          <a:p>
            <a:r>
              <a:rPr lang="ru-RU" dirty="0"/>
              <a:t>-активный отдых вместе с детьми; - посещение кружков, проведение закаливающих мероприятий, использование рекомендаций педагогов и врачей. 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/>
              <a:t>Здоровьесберегающее</a:t>
            </a:r>
            <a:r>
              <a:rPr lang="ru-RU" dirty="0"/>
              <a:t> пространство  </a:t>
            </a:r>
            <a:r>
              <a:rPr lang="ru-RU" dirty="0" smtClean="0"/>
              <a:t>предполагает: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36121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755576" y="2708920"/>
            <a:ext cx="7408333" cy="3450696"/>
          </a:xfrm>
        </p:spPr>
        <p:txBody>
          <a:bodyPr>
            <a:normAutofit fontScale="92500" lnSpcReduction="10000"/>
          </a:bodyPr>
          <a:lstStyle/>
          <a:p>
            <a:pPr marL="228600"/>
            <a:r>
              <a:rPr lang="ru-RU" dirty="0" smtClean="0">
                <a:solidFill>
                  <a:schemeClr val="accent2"/>
                </a:solidFill>
                <a:latin typeface="Tahoma" pitchFamily="34" charset="0"/>
              </a:rPr>
              <a:t>игровую</a:t>
            </a:r>
            <a:r>
              <a:rPr lang="ru-RU" dirty="0">
                <a:solidFill>
                  <a:schemeClr val="accent2"/>
                </a:solidFill>
                <a:latin typeface="Tahoma" pitchFamily="34" charset="0"/>
              </a:rPr>
              <a:t>, познавательную, исследовательскую и творческую активность всех воспитанников, экспериментирование с доступными детям материалами (в том числе с песком и водой</a:t>
            </a:r>
            <a:r>
              <a:rPr lang="ru-RU" dirty="0" smtClean="0">
                <a:solidFill>
                  <a:schemeClr val="accent2"/>
                </a:solidFill>
                <a:latin typeface="Tahoma" pitchFamily="34" charset="0"/>
              </a:rPr>
              <a:t>);</a:t>
            </a:r>
          </a:p>
          <a:p>
            <a:pPr marL="228600"/>
            <a:r>
              <a:rPr lang="ru-RU" dirty="0" smtClean="0">
                <a:solidFill>
                  <a:schemeClr val="accent2"/>
                </a:solidFill>
                <a:latin typeface="Tahoma" pitchFamily="34" charset="0"/>
              </a:rPr>
              <a:t>двигательную </a:t>
            </a:r>
            <a:r>
              <a:rPr lang="ru-RU" dirty="0">
                <a:solidFill>
                  <a:schemeClr val="accent2"/>
                </a:solidFill>
                <a:latin typeface="Tahoma" pitchFamily="34" charset="0"/>
              </a:rPr>
              <a:t>активность, в том числе развитие крупной и мелкой моторики, участие в подвижных играх и соревнованиях; эмоциональное благополучие детей во взаимодействии с предметно-пространственным окружением;</a:t>
            </a:r>
          </a:p>
          <a:p>
            <a:pPr marL="228600"/>
            <a:r>
              <a:rPr lang="ru-RU" dirty="0">
                <a:solidFill>
                  <a:schemeClr val="accent2"/>
                </a:solidFill>
                <a:latin typeface="Tahoma" pitchFamily="34" charset="0"/>
              </a:rPr>
              <a:t>возможность самовыражения детей.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/>
              <a:t>Здоровьесберегающее</a:t>
            </a:r>
            <a:r>
              <a:rPr lang="ru-RU" dirty="0"/>
              <a:t> пространство </a:t>
            </a:r>
            <a:r>
              <a:rPr lang="ru-RU" dirty="0" smtClean="0"/>
              <a:t> должно обеспечить: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15615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ВЫВОД:</a:t>
            </a:r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dirty="0"/>
              <a:t>Дошкольное учреждение является центром пропаганды здорового образа жизни, воспитания культуры семьи, формирования у родителей знаний, умений, навыков по различным аспектам сохранения и укрепления здоровья  как детей, так и взрослых. И только при условии реализации преемственности физкультурно-оздоровительной работы в ДОУ и семье, совместной целенаправленной деятельности родителей и педагогов будет обеспечена положительная динамика показателей здоровья детей и их ориентацию на здоровый образ жизни. 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7784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  <p:pic>
        <p:nvPicPr>
          <p:cNvPr id="6146" name="Picture 2" descr="C:\Users\User\Desktop\2014-2015 детский сад\IMG_196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3667" y="2276475"/>
            <a:ext cx="5132917" cy="3849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6297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363</TotalTime>
  <Words>474</Words>
  <Application>Microsoft Office PowerPoint</Application>
  <PresentationFormat>Экран (4:3)</PresentationFormat>
  <Paragraphs>73</Paragraphs>
  <Slides>32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3" baseType="lpstr">
      <vt:lpstr>Волна</vt:lpstr>
      <vt:lpstr>Здоровьесберегающее пространство  </vt:lpstr>
      <vt:lpstr>  здоровьесберегающая среда   </vt:lpstr>
      <vt:lpstr> здоровьесберегающее пространство  </vt:lpstr>
      <vt:lpstr> взаимодействие с родителями  </vt:lpstr>
      <vt:lpstr> взаимодействие с родителями (совместные праздники) </vt:lpstr>
      <vt:lpstr>  структура  </vt:lpstr>
      <vt:lpstr>ресурсное обеспечение:  физкультурный зал</vt:lpstr>
      <vt:lpstr>ресурсное обеспечение:  физкультурный зал  </vt:lpstr>
      <vt:lpstr> ресурсное обеспечение:  физкультурный зал  </vt:lpstr>
      <vt:lpstr> ресурсное обеспечение: физкультурные уголки в группах  </vt:lpstr>
      <vt:lpstr>ресурсное обеспечение: физкультурные уголки в группах  </vt:lpstr>
      <vt:lpstr>  профилактические мероприятия  </vt:lpstr>
      <vt:lpstr> физкультурно- развивающая работа  </vt:lpstr>
      <vt:lpstr> профилактика плоскостопия и нарушения осанки  </vt:lpstr>
      <vt:lpstr>профилактика плоскостопия и нарушения осанки </vt:lpstr>
      <vt:lpstr> инновационная деятельность  </vt:lpstr>
      <vt:lpstr>инновационная деятельность</vt:lpstr>
      <vt:lpstr>Как можно групповую комнату превратить в спортивный зал? </vt:lpstr>
      <vt:lpstr>Как можно групповую комнату превратить в спортивный зал? </vt:lpstr>
      <vt:lpstr>Как можно групповую комнату превратить в спортивный зал? </vt:lpstr>
      <vt:lpstr>Как можно использовать территорию детского сада для оздоровления детей? </vt:lpstr>
      <vt:lpstr>Как можно групповую комнату превратить в спортивный зал? </vt:lpstr>
      <vt:lpstr>Как можно использовать территорию детского сада для оздоровления детей? </vt:lpstr>
      <vt:lpstr>Как можно использовать территорию детского сада для оздоровления детей? </vt:lpstr>
      <vt:lpstr>Как можно использовать территорию детского сада для оздоровления детей? </vt:lpstr>
      <vt:lpstr>Как можно использовать территорию детского сада для оздоровления детей? </vt:lpstr>
      <vt:lpstr>Как можно использовать территорию детского сада для оздоровления детей? </vt:lpstr>
      <vt:lpstr>Как можно использовать территорию детского сада для оздоровления детей? </vt:lpstr>
      <vt:lpstr>Здоровьесберегающее пространство  предполагает:</vt:lpstr>
      <vt:lpstr>Здоровьесберегающее пространство  должно обеспечить:</vt:lpstr>
      <vt:lpstr>ВЫВОД: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Здоровьесберегающее пространство  </dc:title>
  <dc:creator>User</dc:creator>
  <cp:lastModifiedBy>User</cp:lastModifiedBy>
  <cp:revision>29</cp:revision>
  <dcterms:created xsi:type="dcterms:W3CDTF">2015-06-17T00:01:05Z</dcterms:created>
  <dcterms:modified xsi:type="dcterms:W3CDTF">2015-10-27T07:49:06Z</dcterms:modified>
</cp:coreProperties>
</file>