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83" r:id="rId3"/>
    <p:sldId id="258" r:id="rId4"/>
    <p:sldId id="281" r:id="rId5"/>
    <p:sldId id="260" r:id="rId6"/>
    <p:sldId id="264" r:id="rId7"/>
    <p:sldId id="278" r:id="rId8"/>
    <p:sldId id="287" r:id="rId9"/>
    <p:sldId id="288" r:id="rId10"/>
    <p:sldId id="290" r:id="rId11"/>
    <p:sldId id="289" r:id="rId12"/>
    <p:sldId id="291" r:id="rId13"/>
    <p:sldId id="292" r:id="rId14"/>
    <p:sldId id="293" r:id="rId15"/>
    <p:sldId id="294" r:id="rId16"/>
    <p:sldId id="296" r:id="rId17"/>
    <p:sldId id="295" r:id="rId18"/>
    <p:sldId id="275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481" autoAdjust="0"/>
  </p:normalViewPr>
  <p:slideViewPr>
    <p:cSldViewPr>
      <p:cViewPr varScale="1">
        <p:scale>
          <a:sx n="101" d="100"/>
          <a:sy n="101" d="100"/>
        </p:scale>
        <p:origin x="-2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2ACFE-C074-48B8-91C9-47856B1FD478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6C0AE2-6F21-4B93-B0B3-872EE3C761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030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6C0AE2-6F21-4B93-B0B3-872EE3C761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001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3E45FE-C1F8-45EB-B76D-F8CD937D7AB4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E2F7E909-4BD7-4751-9CAE-EF51CDE2875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47E9B7-9730-413A-98B2-31D752D428E6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F894B440-E2B9-4FA6-B275-02EAD37B432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04CC32-D622-4FCC-AF5B-4695965251E0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F6F97-B607-4BD1-B16C-C9FA63833E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AB4EAF-12E0-46BB-8011-F62BFCC5CE09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B89656-1F97-4018-A77F-BA25D743E1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7CFB1C-7785-425E-AA80-86F8C02734BB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8B4E2DDF-C9B0-4675-ACC7-0CB2199F35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C49AAA-283E-4CB5-8D8B-94997F640B62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4B24DE-5FE2-4F9F-BE23-D31D7F0E04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1B104F-EB8E-472C-9002-9E0CB9746681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3582CD-4112-42F1-9620-6C8CAFEEDA4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969ABD-788C-4081-B963-5CA8929C6EC1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A3C8BE-F3BA-44D7-974F-52115B02D5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EA83E9-DE8C-4864-ACA8-5020A629FF89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7C1A77-585B-43FC-9725-52E11C174F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C6CD08-9C72-4D7F-A7E3-12D46D1B0597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48B272-A059-45BB-9733-7CCF0741AB3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37D26B-B73A-41DA-8D88-8921C4FCA595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F494DC-82A9-4254-BA7C-97433BE279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F3C5B2F-ABE5-43E5-857B-23EB5677CC35}" type="datetimeFigureOut">
              <a:rPr lang="ru-RU" smtClean="0"/>
              <a:pPr>
                <a:defRPr/>
              </a:pPr>
              <a:t>29.07.2025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1FB34F6-8806-4779-96CB-82A012CBA6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7028" y="1267019"/>
            <a:ext cx="7920880" cy="267765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Проект по нравственно-патриотическому воспитанию в                        разновозрастной группе 4-7 лет.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haroni" pitchFamily="2" charset="-79"/>
              </a:rPr>
              <a:t>« С чего начинается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haroni" pitchFamily="2" charset="-79"/>
              </a:rPr>
              <a:t>Родина…»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670772" y="5517231"/>
            <a:ext cx="8820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Воспитатель высшей кв. категории </a:t>
            </a:r>
            <a:r>
              <a:rPr lang="ru-RU" sz="2400" b="1" dirty="0" err="1" smtClean="0">
                <a:solidFill>
                  <a:srgbClr val="002060"/>
                </a:solidFill>
                <a:latin typeface="Monotype Corsiva" pitchFamily="66" charset="0"/>
              </a:rPr>
              <a:t>РученькинаА.И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62068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МБДОУ детский сад №1 «Светлячок» структурное подразделение</a:t>
            </a:r>
          </a:p>
          <a:p>
            <a:pPr algn="ctr"/>
            <a:r>
              <a:rPr lang="ru-RU" dirty="0" smtClean="0"/>
              <a:t> группа «Ручеек»</a:t>
            </a:r>
            <a:endParaRPr lang="ru-RU" dirty="0"/>
          </a:p>
        </p:txBody>
      </p:sp>
      <p:pic>
        <p:nvPicPr>
          <p:cNvPr id="8" name="Содержимое 5" descr="&amp;Icy;&amp;zcy;&amp;ocy;&amp;bcy;&amp;rcy;&amp;acy;&amp;zhcy;&amp;iecy;&amp;ncy;&amp;icy;&amp;iecy;:&amp;Kcy;&amp;acy;&amp;rcy;&amp;tcy;&amp;acy;&amp;Rcy;&amp;ocy;&amp;dcy;&amp;icy;&amp;ncy;&amp;acy;.gif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3356992"/>
            <a:ext cx="3375505" cy="2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915816" y="5209454"/>
            <a:ext cx="10021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+mn-lt"/>
              </a:rPr>
              <a:t>д</a:t>
            </a:r>
            <a:r>
              <a:rPr lang="ru-RU" sz="1400" dirty="0" err="1" smtClean="0">
                <a:latin typeface="+mn-lt"/>
              </a:rPr>
              <a:t>.Зименки</a:t>
            </a:r>
            <a:endParaRPr lang="ru-RU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16632"/>
            <a:ext cx="8352928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None/>
            </a:pP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Вид проекта: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групповой, долгосрочный (январь-май 2022 года) </a:t>
            </a:r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eaLnBrk="1" hangingPunct="1">
              <a:buNone/>
            </a:pPr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Тип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проекта: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творческий,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познавательный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Методы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работы: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наглядные, словесные, практические.</a:t>
            </a:r>
          </a:p>
          <a:p>
            <a:pPr>
              <a:buNone/>
            </a:pPr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Приемы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работы: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показ,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беседы, экскурсии,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рассказ, рассматривание.</a:t>
            </a:r>
          </a:p>
          <a:p>
            <a:pPr>
              <a:buNone/>
            </a:pPr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Принципы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работы:</a:t>
            </a:r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научность, доступность, систематичность, наглядность.</a:t>
            </a:r>
          </a:p>
          <a:p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Участники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проекта: 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дети разновозрастной группы (4-7лет), родители, воспитатели группы, музыкальный руководитель.</a:t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</a:b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Новизна 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проекта.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/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</a:b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Новизна  проекта заключается в формировании нового типа взаимодействия детского сада и   семьи, характеризующаяся доверительными отношениями педагогов с родителями и помогающая корректно влиять на воспитательную позицию семьи. Использование  тематического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+mj-lt"/>
              </a:rPr>
              <a:t>лэпбука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 по патриотическому воспитанию, мульти-, видео презентаций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 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для просмотра их не только в детском саду, но дома   с родителями.	</a:t>
            </a:r>
          </a:p>
          <a:p>
            <a:pPr eaLnBrk="1" hangingPunct="1">
              <a:buNone/>
            </a:pPr>
            <a:endParaRPr lang="ru-RU" sz="2000" dirty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88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60648"/>
            <a:ext cx="8229600" cy="5328592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.</a:t>
            </a:r>
          </a:p>
          <a:p>
            <a:pPr marL="0" indent="0">
              <a:buNone/>
            </a:pPr>
            <a:r>
              <a:rPr lang="ru-RU" sz="2000" dirty="0" smtClean="0"/>
              <a:t>Суть </a:t>
            </a:r>
            <a:r>
              <a:rPr lang="ru-RU" sz="2000" dirty="0"/>
              <a:t>патриотического воспитания состоит в том, чтобы посеять и взрастить в детской душе семена любви к родной природе, к родному дому и семье, к истории и культуре страны, созданной трудами родных и близких людей, тех, кого зовут соотечественниками .  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Знакомство детей дошкольного возраста с детским садом, улицей, на которой он </a:t>
            </a:r>
            <a:r>
              <a:rPr lang="ru-RU" sz="2000" dirty="0" smtClean="0"/>
              <a:t>живет </a:t>
            </a:r>
            <a:r>
              <a:rPr lang="ru-RU" sz="2000" dirty="0"/>
              <a:t>– это первый шаг развития патриотизма, ведь его </a:t>
            </a:r>
            <a:r>
              <a:rPr lang="ru-RU" sz="2000" dirty="0" smtClean="0"/>
              <a:t>родная деревня - это </a:t>
            </a:r>
            <a:r>
              <a:rPr lang="ru-RU" sz="2000" dirty="0"/>
              <a:t>маленький дом</a:t>
            </a:r>
            <a:r>
              <a:rPr lang="ru-RU" sz="2000" dirty="0" smtClean="0"/>
              <a:t>.   </a:t>
            </a:r>
          </a:p>
          <a:p>
            <a:pPr marL="0" indent="0" algn="r">
              <a:buNone/>
            </a:pPr>
            <a:r>
              <a:rPr lang="ru-RU" sz="2000" dirty="0" smtClean="0"/>
              <a:t> </a:t>
            </a:r>
            <a:r>
              <a:rPr lang="ru-RU" sz="2000" i="1" dirty="0">
                <a:latin typeface="+mj-lt"/>
              </a:rPr>
              <a:t>«Любовь к родному краю, родной культуре</a:t>
            </a:r>
            <a:r>
              <a:rPr lang="ru-RU" sz="2000" i="1" dirty="0" smtClean="0">
                <a:latin typeface="+mj-lt"/>
              </a:rPr>
              <a:t>, родной </a:t>
            </a:r>
            <a:r>
              <a:rPr lang="ru-RU" sz="2000" i="1" dirty="0">
                <a:latin typeface="+mj-lt"/>
              </a:rPr>
              <a:t>речи начинается с малого </a:t>
            </a:r>
            <a:r>
              <a:rPr lang="ru-RU" sz="2000" i="1" dirty="0" smtClean="0">
                <a:latin typeface="+mj-lt"/>
              </a:rPr>
              <a:t>– </a:t>
            </a:r>
            <a:r>
              <a:rPr lang="ru-RU" sz="2000" i="1" dirty="0">
                <a:latin typeface="+mj-lt"/>
              </a:rPr>
              <a:t>любви к своей семье</a:t>
            </a:r>
            <a:r>
              <a:rPr lang="ru-RU" sz="2000" i="1" dirty="0" smtClean="0">
                <a:latin typeface="+mj-lt"/>
              </a:rPr>
              <a:t>, </a:t>
            </a:r>
            <a:r>
              <a:rPr lang="ru-RU" sz="2000" i="1" dirty="0">
                <a:latin typeface="+mj-lt"/>
              </a:rPr>
              <a:t>к своему жилищу, </a:t>
            </a:r>
            <a:r>
              <a:rPr lang="ru-RU" sz="2000" i="1" dirty="0" smtClean="0">
                <a:latin typeface="+mj-lt"/>
              </a:rPr>
              <a:t>к </a:t>
            </a:r>
            <a:r>
              <a:rPr lang="ru-RU" sz="2000" i="1" dirty="0">
                <a:latin typeface="+mj-lt"/>
              </a:rPr>
              <a:t>своему детскому саду</a:t>
            </a:r>
            <a:r>
              <a:rPr lang="ru-RU" sz="2000" i="1" dirty="0" smtClean="0">
                <a:latin typeface="+mj-lt"/>
              </a:rPr>
              <a:t>. Постепенно </a:t>
            </a:r>
            <a:r>
              <a:rPr lang="ru-RU" sz="2000" i="1" dirty="0">
                <a:latin typeface="+mj-lt"/>
              </a:rPr>
              <a:t>расширяясь, </a:t>
            </a:r>
            <a:r>
              <a:rPr lang="ru-RU" sz="2000" i="1" dirty="0" smtClean="0">
                <a:latin typeface="+mj-lt"/>
              </a:rPr>
              <a:t>эта </a:t>
            </a:r>
            <a:r>
              <a:rPr lang="ru-RU" sz="2000" i="1" dirty="0">
                <a:latin typeface="+mj-lt"/>
              </a:rPr>
              <a:t>любовь переходит </a:t>
            </a:r>
            <a:r>
              <a:rPr lang="ru-RU" sz="2000" i="1" dirty="0" smtClean="0">
                <a:latin typeface="+mj-lt"/>
              </a:rPr>
              <a:t>в </a:t>
            </a:r>
            <a:r>
              <a:rPr lang="ru-RU" sz="2000" i="1" dirty="0">
                <a:latin typeface="+mj-lt"/>
              </a:rPr>
              <a:t>любовь </a:t>
            </a:r>
            <a:r>
              <a:rPr lang="ru-RU" sz="2000" i="1" dirty="0" smtClean="0">
                <a:latin typeface="+mj-lt"/>
              </a:rPr>
              <a:t>к </a:t>
            </a:r>
            <a:r>
              <a:rPr lang="ru-RU" sz="2000" i="1" dirty="0">
                <a:latin typeface="+mj-lt"/>
              </a:rPr>
              <a:t>родной стране, к ее истории, </a:t>
            </a:r>
            <a:r>
              <a:rPr lang="ru-RU" sz="2000" i="1" dirty="0" smtClean="0">
                <a:latin typeface="+mj-lt"/>
              </a:rPr>
              <a:t>прошлому </a:t>
            </a:r>
            <a:r>
              <a:rPr lang="ru-RU" sz="2000" i="1" dirty="0">
                <a:latin typeface="+mj-lt"/>
              </a:rPr>
              <a:t>и настоящему, ко всему человечеству</a:t>
            </a:r>
            <a:r>
              <a:rPr lang="ru-RU" sz="2000" i="1" dirty="0" smtClean="0"/>
              <a:t>».</a:t>
            </a:r>
            <a:r>
              <a:rPr lang="ru-RU" sz="2000" dirty="0" smtClean="0"/>
              <a:t>                                                                                                                 </a:t>
            </a:r>
            <a:r>
              <a:rPr lang="ru-RU" sz="2000" dirty="0" err="1" smtClean="0">
                <a:latin typeface="+mj-lt"/>
              </a:rPr>
              <a:t>Д.С.Лихачев</a:t>
            </a:r>
            <a:r>
              <a:rPr lang="ru-RU" sz="2000" dirty="0" smtClean="0"/>
              <a:t> </a:t>
            </a:r>
            <a:endParaRPr lang="ru-RU" sz="2000" dirty="0" smtClean="0">
              <a:solidFill>
                <a:prstClr val="black"/>
              </a:solidFill>
              <a:latin typeface="Bookman Old Style" pitchFamily="18" charset="0"/>
              <a:ea typeface="+mj-ea"/>
              <a:cs typeface="+mj-cs"/>
            </a:endParaRPr>
          </a:p>
          <a:p>
            <a:pPr marL="0" indent="0">
              <a:buNone/>
            </a:pPr>
            <a:endParaRPr lang="ru-RU" sz="2000" i="1" dirty="0"/>
          </a:p>
        </p:txBody>
      </p:sp>
      <p:pic>
        <p:nvPicPr>
          <p:cNvPr id="4098" name="Picture 2" descr="F:\РОДИНА\IMG-07eb8750066766150f9c2aed2370d642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07" b="25749"/>
          <a:stretch/>
        </p:blipFill>
        <p:spPr bwMode="auto">
          <a:xfrm>
            <a:off x="2627784" y="4725144"/>
            <a:ext cx="3924315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Любовь </a:t>
            </a:r>
            <a:r>
              <a:rPr lang="ru-RU" sz="2000" dirty="0"/>
              <a:t>к Родине проявляется в любви к родным местам, гордости за свой народ, уважении традиций, ощущении своей неразрывности со всем окружающим, желании сохранить и преумножить богатства своей страны. </a:t>
            </a:r>
          </a:p>
          <a:p>
            <a:pPr marL="0" indent="0">
              <a:buNone/>
            </a:pPr>
            <a:r>
              <a:rPr lang="ru-RU" sz="2000" dirty="0"/>
              <a:t>Важность патриотического воспитания в современных условиях подчеркнута в специальной программе «Патриотическое воспитание граждан РФ», в которой особое место уделено воспитанию патриотизма у подрастающего поколения. </a:t>
            </a:r>
          </a:p>
          <a:p>
            <a:pPr marL="0" indent="0">
              <a:buNone/>
            </a:pPr>
            <a:r>
              <a:rPr lang="ru-RU" sz="2000" dirty="0"/>
              <a:t>С 1 января 2014 года вступил в силу «Федеральный государственный образовательный стандарт дошкольного образования», в котором так же отражены принципы и задачи патриотического воспитания.</a:t>
            </a:r>
          </a:p>
          <a:p>
            <a:pPr marL="0" indent="0">
              <a:buNone/>
            </a:pPr>
            <a:r>
              <a:rPr lang="ru-RU" sz="2000" dirty="0"/>
              <a:t>Образовательные области стандарта направлены на «формирование уважительного отношения и чувства принадлежности к своей семье, развитие интересов о малой родине и Отечестве, представлений о социокультурных ценностях нашего народа, об отечественных традициях и праздниках, о планете Земля, как общем доме людей, об особенностях ее природы, многообразии стран и народов мира».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6753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46085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200" dirty="0">
                <a:latin typeface="Bookman Old Style" pitchFamily="18" charset="0"/>
              </a:rPr>
              <a:t> </a:t>
            </a:r>
            <a:r>
              <a:rPr lang="ru-RU" sz="2000" b="1" dirty="0" smtClean="0">
                <a:solidFill>
                  <a:srgbClr val="002060"/>
                </a:solidFill>
              </a:rPr>
              <a:t>Цели проекта</a:t>
            </a:r>
            <a:r>
              <a:rPr lang="ru-RU" sz="2000" b="1" dirty="0" smtClean="0"/>
              <a:t>: </a:t>
            </a:r>
          </a:p>
          <a:p>
            <a:pPr marL="0" indent="0">
              <a:buNone/>
            </a:pPr>
            <a:endParaRPr lang="en-US" sz="2000" b="1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002060"/>
                </a:solidFill>
              </a:rPr>
              <a:t>Средняя группа (4-5 лет): </a:t>
            </a:r>
            <a:r>
              <a:rPr lang="ru-RU" sz="2000" dirty="0" smtClean="0"/>
              <a:t>Познакомить детей с родным районом, деревней и ее достопримечательностями; народным бытом и культурой.</a:t>
            </a:r>
          </a:p>
          <a:p>
            <a:pPr marL="0" indent="0">
              <a:buNone/>
            </a:pPr>
            <a:endParaRPr lang="ru-RU" sz="20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002060"/>
                </a:solidFill>
              </a:rPr>
              <a:t>Старшая-подготовительная (5-7лет): </a:t>
            </a:r>
            <a:r>
              <a:rPr lang="ru-RU" sz="2000" dirty="0"/>
              <a:t>Воспитание нравственно-патриотических чувств у детей </a:t>
            </a:r>
            <a:r>
              <a:rPr lang="ru-RU" sz="2000" dirty="0" smtClean="0"/>
              <a:t>через </a:t>
            </a:r>
            <a:r>
              <a:rPr lang="ru-RU" sz="2000" dirty="0"/>
              <a:t>систематизацию знаний о своей семье, о детском саде, об улице на которой ребенок живет, </a:t>
            </a:r>
            <a:r>
              <a:rPr lang="ru-RU" sz="2000" dirty="0" smtClean="0"/>
              <a:t>родной деревне, </a:t>
            </a:r>
            <a:r>
              <a:rPr lang="ru-RU" sz="2000" dirty="0"/>
              <a:t>о своей стране. Ориентировать родителей воспитанников на патриотическое воспитание детей в семье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Создание в группе среды, способствующей этому воспитанию. Развитие познавательной активности  и творческих способностей детей через знания о </a:t>
            </a:r>
            <a:r>
              <a:rPr lang="ru-RU" sz="2000" dirty="0" smtClean="0"/>
              <a:t>родной деревне и ее истории,  воспитывать чувство гордости за свою малую Родину.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5" t="5837" r="8448" b="18001"/>
          <a:stretch/>
        </p:blipFill>
        <p:spPr>
          <a:xfrm>
            <a:off x="3143240" y="5072074"/>
            <a:ext cx="2928958" cy="15758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1580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0486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sz="20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Задачи </a:t>
            </a:r>
            <a:r>
              <a:rPr lang="ru-RU" sz="2000" b="1" dirty="0">
                <a:solidFill>
                  <a:srgbClr val="002060"/>
                </a:solidFill>
              </a:rPr>
              <a:t>проекта: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dirty="0"/>
              <a:t>Формировать любовь к родному селу, детскому саду, семье и интерес к прошлому и настоящему села;</a:t>
            </a:r>
          </a:p>
          <a:p>
            <a:r>
              <a:rPr lang="ru-RU" sz="2000" dirty="0"/>
              <a:t>Развивать эмоционально – ценностные отношения к семье, дому, улице, селу, детскому саду, стране;</a:t>
            </a:r>
          </a:p>
          <a:p>
            <a:r>
              <a:rPr lang="ru-RU" sz="2000" dirty="0"/>
              <a:t>Развивать бережное отношение к селу (достопримечательностям, культуре, природе);</a:t>
            </a:r>
          </a:p>
          <a:p>
            <a:r>
              <a:rPr lang="ru-RU" sz="2000" dirty="0"/>
              <a:t>Развитие интереса к русским традициям, обычаям, промыслам; воспитывать уважительное отношение к местному фольклору, «традициям» родного края;</a:t>
            </a:r>
          </a:p>
          <a:p>
            <a:r>
              <a:rPr lang="ru-RU" sz="2000" dirty="0"/>
              <a:t>Создать эмоциональное настроение, оставить яркие впечатления от рассказов и бесед, прогулок.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Работа </a:t>
            </a:r>
            <a:r>
              <a:rPr lang="ru-RU" sz="2000" b="1" dirty="0">
                <a:solidFill>
                  <a:srgbClr val="002060"/>
                </a:solidFill>
              </a:rPr>
              <a:t>с родителями</a:t>
            </a:r>
          </a:p>
          <a:p>
            <a:r>
              <a:rPr lang="ru-RU" sz="2000" dirty="0"/>
              <a:t>• Объединить </a:t>
            </a:r>
            <a:r>
              <a:rPr lang="ru-RU" sz="2000" dirty="0" smtClean="0"/>
              <a:t>усилия семьи </a:t>
            </a:r>
            <a:r>
              <a:rPr lang="ru-RU" sz="2000" dirty="0"/>
              <a:t>и ДОУ по вопросам формирования у детей нравственно-патриотических чувств</a:t>
            </a:r>
          </a:p>
          <a:p>
            <a:r>
              <a:rPr lang="ru-RU" sz="2000" dirty="0"/>
              <a:t>• Привлечь родителей к совместным познавательно- тематическим мероприятиям.</a:t>
            </a:r>
          </a:p>
          <a:p>
            <a:r>
              <a:rPr lang="ru-RU" sz="2000" dirty="0"/>
              <a:t>• Дать представление родителям о значимости совместной деятельности с детьми</a:t>
            </a:r>
          </a:p>
        </p:txBody>
      </p:sp>
    </p:spTree>
    <p:extLst>
      <p:ext uri="{BB962C8B-B14F-4D97-AF65-F5344CB8AC3E}">
        <p14:creationId xmlns:p14="http://schemas.microsoft.com/office/powerpoint/2010/main" val="45158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71480"/>
            <a:ext cx="82868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Этапы реализации проекта:</a:t>
            </a:r>
            <a:endParaRPr lang="en-US" sz="2000" b="1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ru-RU" sz="20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Подготовительный  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составление перспективного планирования;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подбор литературы (методической и для детей);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создание презентаций по теме;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создание и пополнение развивающей предметно-пространственной среды.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2. Основной  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реализация плана работы с воспитанниками;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работа с родителями;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работа с социумом. </a:t>
            </a:r>
          </a:p>
          <a:p>
            <a:pPr marL="342900" indent="-342900"/>
            <a:r>
              <a:rPr lang="ru-RU" sz="20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3. Заключительный</a:t>
            </a:r>
          </a:p>
          <a:p>
            <a:pPr marL="285750" lvl="0" indent="-28575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итоговое мероприятие;</a:t>
            </a:r>
          </a:p>
          <a:p>
            <a:pPr marL="285750" lvl="0" indent="-285750">
              <a:buFontTx/>
              <a:buChar char="-"/>
            </a:pPr>
            <a:r>
              <a:rPr lang="ru-RU" sz="2000" dirty="0" smtClean="0">
                <a:latin typeface="+mn-lt"/>
                <a:cs typeface="Times New Roman" pitchFamily="18" charset="0"/>
              </a:rPr>
              <a:t>обобщение результатов работы.</a:t>
            </a:r>
            <a:endParaRPr lang="ru-RU" sz="2000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88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1 этап - Подготовительный</a:t>
            </a:r>
            <a:b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</a:b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4517" y="1052736"/>
            <a:ext cx="8229600" cy="3168352"/>
          </a:xfrm>
        </p:spPr>
        <p:txBody>
          <a:bodyPr>
            <a:normAutofit fontScale="25000" lnSpcReduction="20000"/>
          </a:bodyPr>
          <a:lstStyle/>
          <a:p>
            <a:endParaRPr lang="ru-RU" sz="2000" dirty="0" smtClean="0">
              <a:latin typeface="+mj-lt"/>
              <a:cs typeface="Times New Roman" pitchFamily="18" charset="0"/>
            </a:endParaRPr>
          </a:p>
          <a:p>
            <a:pPr marL="0" indent="0">
              <a:buClr>
                <a:srgbClr val="C00000"/>
              </a:buClr>
              <a:buNone/>
              <a:defRPr/>
            </a:pPr>
            <a:r>
              <a:rPr lang="ru-RU" sz="8600" dirty="0" smtClean="0">
                <a:latin typeface="+mj-lt"/>
                <a:cs typeface="Times New Roman" pitchFamily="18" charset="0"/>
              </a:rPr>
              <a:t>-постановка </a:t>
            </a:r>
            <a:r>
              <a:rPr lang="ru-RU" sz="8600" dirty="0">
                <a:latin typeface="+mj-lt"/>
                <a:cs typeface="Times New Roman" pitchFamily="18" charset="0"/>
              </a:rPr>
              <a:t>цели, задач; </a:t>
            </a:r>
          </a:p>
          <a:p>
            <a:pPr marL="0" indent="0">
              <a:buClr>
                <a:srgbClr val="C00000"/>
              </a:buClr>
              <a:buNone/>
              <a:defRPr/>
            </a:pPr>
            <a:r>
              <a:rPr lang="ru-RU" sz="8600" dirty="0" smtClean="0">
                <a:latin typeface="+mj-lt"/>
                <a:cs typeface="Times New Roman" pitchFamily="18" charset="0"/>
              </a:rPr>
              <a:t>-беседа </a:t>
            </a:r>
            <a:r>
              <a:rPr lang="ru-RU" sz="8600" dirty="0">
                <a:latin typeface="+mj-lt"/>
                <a:cs typeface="Times New Roman" pitchFamily="18" charset="0"/>
              </a:rPr>
              <a:t>с детьми в совместной деятельности</a:t>
            </a:r>
          </a:p>
          <a:p>
            <a:pPr marL="0" indent="0">
              <a:buClr>
                <a:srgbClr val="C00000"/>
              </a:buClr>
              <a:buNone/>
              <a:defRPr/>
            </a:pPr>
            <a:r>
              <a:rPr lang="ru-RU" sz="8600" dirty="0">
                <a:latin typeface="+mj-lt"/>
                <a:cs typeface="Times New Roman" pitchFamily="18" charset="0"/>
              </a:rPr>
              <a:t>- </a:t>
            </a:r>
            <a:r>
              <a:rPr lang="ru-RU" sz="8600" dirty="0" smtClean="0">
                <a:latin typeface="+mj-lt"/>
                <a:cs typeface="Times New Roman" pitchFamily="18" charset="0"/>
              </a:rPr>
              <a:t>анкетирование </a:t>
            </a:r>
            <a:r>
              <a:rPr lang="ru-RU" sz="8600" dirty="0">
                <a:latin typeface="+mj-lt"/>
                <a:cs typeface="Times New Roman" pitchFamily="18" charset="0"/>
              </a:rPr>
              <a:t>родителей </a:t>
            </a:r>
          </a:p>
          <a:p>
            <a:pPr marL="0" indent="0">
              <a:buClr>
                <a:srgbClr val="C00000"/>
              </a:buClr>
              <a:buNone/>
              <a:defRPr/>
            </a:pPr>
            <a:r>
              <a:rPr lang="ru-RU" sz="8600" dirty="0" smtClean="0">
                <a:latin typeface="+mj-lt"/>
                <a:cs typeface="Times New Roman" pitchFamily="18" charset="0"/>
              </a:rPr>
              <a:t>-сбор </a:t>
            </a:r>
            <a:r>
              <a:rPr lang="ru-RU" sz="8600" dirty="0">
                <a:latin typeface="+mj-lt"/>
                <a:cs typeface="Times New Roman" pitchFamily="18" charset="0"/>
              </a:rPr>
              <a:t>информации, иллюстраций, фотографий, литературы, дополнительного    материала. </a:t>
            </a:r>
          </a:p>
          <a:p>
            <a:pPr marL="0" indent="0">
              <a:buClr>
                <a:srgbClr val="C00000"/>
              </a:buClr>
              <a:buNone/>
              <a:defRPr/>
            </a:pPr>
            <a:r>
              <a:rPr lang="ru-RU" sz="8600" dirty="0" smtClean="0">
                <a:latin typeface="+mj-lt"/>
                <a:cs typeface="Times New Roman" pitchFamily="18" charset="0"/>
              </a:rPr>
              <a:t>-оформление фото-выставки «Как я помогаю маме».</a:t>
            </a:r>
          </a:p>
          <a:p>
            <a:pPr marL="0" indent="0">
              <a:buNone/>
            </a:pPr>
            <a:r>
              <a:rPr lang="ru-RU" sz="8600" dirty="0" smtClean="0">
                <a:latin typeface="+mj-lt"/>
              </a:rPr>
              <a:t>-оформление презентаций</a:t>
            </a:r>
            <a:endParaRPr lang="ru-RU" sz="8600" dirty="0">
              <a:latin typeface="+mj-lt"/>
            </a:endParaRPr>
          </a:p>
        </p:txBody>
      </p:sp>
      <p:pic>
        <p:nvPicPr>
          <p:cNvPr id="8" name="Picture 8" descr="C:\Users\ира\Desktop\497feaf0-c174-4aa7-a607-73963ebe78f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4442207"/>
            <a:ext cx="1368438" cy="19397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Рисунок 8" descr="https://inet-kniga.ru/images/resized/6/635/420x700_6352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42207"/>
            <a:ext cx="1431036" cy="1944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3" descr="G:\фото город\P109099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524328" y="4581128"/>
            <a:ext cx="1440160" cy="1920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7" b="7073"/>
          <a:stretch/>
        </p:blipFill>
        <p:spPr>
          <a:xfrm>
            <a:off x="4572000" y="4785114"/>
            <a:ext cx="2520280" cy="1596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cs typeface="Times New Roman" pitchFamily="18" charset="0"/>
              </a:rPr>
              <a:t>Обогащение </a:t>
            </a:r>
            <a:r>
              <a:rPr lang="ru-RU" sz="2800" b="1" dirty="0">
                <a:solidFill>
                  <a:srgbClr val="002060"/>
                </a:solidFill>
                <a:cs typeface="Times New Roman" pitchFamily="18" charset="0"/>
              </a:rPr>
              <a:t>развивающей предметно-пространственной среды</a:t>
            </a:r>
            <a:br>
              <a:rPr lang="ru-RU" sz="2800" b="1" dirty="0">
                <a:solidFill>
                  <a:srgbClr val="002060"/>
                </a:solidFill>
                <a:cs typeface="Times New Roman" pitchFamily="18" charset="0"/>
              </a:rPr>
            </a:b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984" y="1382075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Уголок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патриотического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воспитания</a:t>
            </a:r>
          </a:p>
          <a:p>
            <a:pPr marL="0" indent="0" algn="ctr">
              <a:buNone/>
            </a:pPr>
            <a:endParaRPr lang="ru-RU" sz="1400" b="1" dirty="0" smtClean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400" dirty="0" err="1" smtClean="0">
                <a:latin typeface="+mj-lt"/>
                <a:cs typeface="Times New Roman" pitchFamily="18" charset="0"/>
              </a:rPr>
              <a:t>Лэпбук</a:t>
            </a:r>
            <a:r>
              <a:rPr lang="ru-RU" sz="1400" dirty="0">
                <a:latin typeface="+mj-lt"/>
                <a:cs typeface="Times New Roman" pitchFamily="18" charset="0"/>
              </a:rPr>
              <a:t> </a:t>
            </a:r>
            <a:r>
              <a:rPr lang="ru-RU" sz="1400" dirty="0" smtClean="0">
                <a:latin typeface="+mj-lt"/>
                <a:cs typeface="Times New Roman" pitchFamily="18" charset="0"/>
              </a:rPr>
              <a:t>«Моя Россия».</a:t>
            </a:r>
            <a:endParaRPr lang="ru-RU" sz="1400" dirty="0"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" r="10277" b="2235"/>
          <a:stretch/>
        </p:blipFill>
        <p:spPr>
          <a:xfrm>
            <a:off x="323528" y="2701073"/>
            <a:ext cx="2947386" cy="33771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204952" y="4807295"/>
            <a:ext cx="2682051" cy="1506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91880" y="4941168"/>
            <a:ext cx="2426579" cy="13626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6" t="25084" r="3578" b="13650"/>
          <a:stretch/>
        </p:blipFill>
        <p:spPr>
          <a:xfrm>
            <a:off x="3568832" y="2813835"/>
            <a:ext cx="2376264" cy="11292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6732240" y="2194020"/>
            <a:ext cx="21650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Папки о народах России.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37246" y="4483115"/>
            <a:ext cx="23308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Литература о России, г. Семенове и хохломе.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320172" y="4483115"/>
            <a:ext cx="26116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Папки о народных промыслах</a:t>
            </a:r>
            <a:r>
              <a:rPr lang="ru-RU" sz="1400" dirty="0" smtClean="0">
                <a:latin typeface="+mj-lt"/>
              </a:rPr>
              <a:t>.</a:t>
            </a:r>
            <a:endParaRPr lang="ru-RU" sz="1400" dirty="0"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8" t="5097" r="5254" b="6023"/>
          <a:stretch/>
        </p:blipFill>
        <p:spPr>
          <a:xfrm>
            <a:off x="6612649" y="2756167"/>
            <a:ext cx="1899822" cy="14518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9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57488" y="4357694"/>
            <a:ext cx="3312368" cy="2298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0" r="6209"/>
          <a:stretch/>
        </p:blipFill>
        <p:spPr>
          <a:xfrm rot="5400000">
            <a:off x="150681" y="4127497"/>
            <a:ext cx="2790144" cy="21186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775530" y="3330898"/>
            <a:ext cx="1688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+mj-lt"/>
              </a:rPr>
              <a:t>М</a:t>
            </a:r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ини музей </a:t>
            </a:r>
          </a:p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«Чудеса из дерева»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6116" y="3786191"/>
            <a:ext cx="2071702" cy="31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Макет «Русская изба»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43703" y="3945650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Макет д. </a:t>
            </a:r>
            <a:r>
              <a:rPr lang="ru-RU" sz="1400" dirty="0" err="1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Зименки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5" t="5573" r="2915" b="27599"/>
          <a:stretch/>
        </p:blipFill>
        <p:spPr>
          <a:xfrm>
            <a:off x="6218491" y="1848057"/>
            <a:ext cx="2520280" cy="1415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6601235" y="1540280"/>
            <a:ext cx="2286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Семейные фотоальбомы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496" y="561064"/>
            <a:ext cx="900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Материал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+mj-lt"/>
              </a:rPr>
              <a:t>по 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социально-нравственному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+mj-lt"/>
              </a:rPr>
              <a:t>воспитанию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44" y="1694168"/>
            <a:ext cx="2531120" cy="18983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3419871" y="1272167"/>
            <a:ext cx="1601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Герб моей семьи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4" t="12427" r="11166" b="4336"/>
          <a:stretch/>
        </p:blipFill>
        <p:spPr>
          <a:xfrm>
            <a:off x="577989" y="1500421"/>
            <a:ext cx="1203444" cy="15954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7" r="13236" b="3689"/>
          <a:stretch/>
        </p:blipFill>
        <p:spPr>
          <a:xfrm>
            <a:off x="1661082" y="1540280"/>
            <a:ext cx="1210368" cy="15578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1" name="TextBox 20"/>
          <p:cNvSpPr txBox="1"/>
          <p:nvPr/>
        </p:nvSpPr>
        <p:spPr>
          <a:xfrm>
            <a:off x="438856" y="1192644"/>
            <a:ext cx="24444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Альбом «Мемориал Победы»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0" t="583" r="7373" b="3437"/>
          <a:stretch/>
        </p:blipFill>
        <p:spPr>
          <a:xfrm>
            <a:off x="6286512" y="4429132"/>
            <a:ext cx="2693111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006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 этап - Основной</a:t>
            </a:r>
            <a:b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Times New Roman" pitchFamily="18" charset="0"/>
              </a:rPr>
              <a:t>Знакомство с историей д. </a:t>
            </a:r>
            <a:r>
              <a:rPr lang="ru-RU" b="1" dirty="0" err="1" smtClean="0">
                <a:solidFill>
                  <a:schemeClr val="accent4">
                    <a:lumMod val="50000"/>
                  </a:schemeClr>
                </a:solidFill>
                <a:latin typeface="+mj-lt"/>
                <a:cs typeface="Times New Roman" pitchFamily="18" charset="0"/>
              </a:rPr>
              <a:t>Зимёнки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+mj-lt"/>
                <a:cs typeface="Times New Roman" pitchFamily="18" charset="0"/>
              </a:rPr>
              <a:t>.</a:t>
            </a:r>
            <a:endParaRPr lang="ru-RU" b="1" dirty="0">
              <a:solidFill>
                <a:schemeClr val="accent4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56887" y="1511990"/>
            <a:ext cx="2071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Просмотр презентации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</a:p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о истории  деревни.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4643446"/>
            <a:ext cx="3929090" cy="20224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28596" y="4214818"/>
            <a:ext cx="36433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Презентация «Улицы нашей деревни»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068622"/>
            <a:ext cx="3717781" cy="20866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786446" y="4143380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Беседа «Мемориал Победы»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73" t="22581" r="22592"/>
          <a:stretch/>
        </p:blipFill>
        <p:spPr>
          <a:xfrm>
            <a:off x="5429256" y="2071678"/>
            <a:ext cx="2948951" cy="1987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5407558" y="1760845"/>
            <a:ext cx="3214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Знакомство с профессиями села 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80" y="4698747"/>
            <a:ext cx="2630218" cy="1944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976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4" t="12371" r="22072"/>
          <a:stretch/>
        </p:blipFill>
        <p:spPr>
          <a:xfrm>
            <a:off x="1142976" y="1285860"/>
            <a:ext cx="2269866" cy="20796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0" y="571480"/>
            <a:ext cx="4214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Беседа </a:t>
            </a:r>
          </a:p>
          <a:p>
            <a:pPr lvl="0"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«Знакомство с профессией ветеринар»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000" y="1214422"/>
            <a:ext cx="3709614" cy="2203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143504" y="642918"/>
            <a:ext cx="21388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Встреча с ветеринаром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43"/>
          <a:stretch/>
        </p:blipFill>
        <p:spPr>
          <a:xfrm>
            <a:off x="5786446" y="4286256"/>
            <a:ext cx="209792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18"/>
          <a:stretch/>
        </p:blipFill>
        <p:spPr>
          <a:xfrm>
            <a:off x="1214414" y="4214818"/>
            <a:ext cx="3000396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5357818" y="3643314"/>
            <a:ext cx="2765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Лепка </a:t>
            </a:r>
          </a:p>
          <a:p>
            <a:pPr lvl="0"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« Домашние животные»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71670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571604" y="3714752"/>
            <a:ext cx="2248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Конструирование</a:t>
            </a:r>
          </a:p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«Дом для животных»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0671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Чтим  Народные  традиции</a:t>
            </a:r>
            <a:endParaRPr lang="ru-RU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12" b="24577"/>
          <a:stretch/>
        </p:blipFill>
        <p:spPr>
          <a:xfrm>
            <a:off x="6018364" y="3443278"/>
            <a:ext cx="3102960" cy="3240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89"/>
          <a:stretch/>
        </p:blipFill>
        <p:spPr>
          <a:xfrm>
            <a:off x="6804248" y="1476104"/>
            <a:ext cx="1397234" cy="1169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6276862" y="2937732"/>
            <a:ext cx="2585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Масленница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в деревне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.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3828" y="2317128"/>
            <a:ext cx="2868086" cy="16105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53306" y="2141077"/>
            <a:ext cx="2275053" cy="12775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0761" y="4427291"/>
            <a:ext cx="2963256" cy="16639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2" t="1138" r="35530" b="8516"/>
          <a:stretch/>
        </p:blipFill>
        <p:spPr>
          <a:xfrm rot="10800000">
            <a:off x="3263622" y="4300496"/>
            <a:ext cx="2654423" cy="23831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526832" y="147610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Утренник «Широкая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масленница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494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0432"/>
            <a:ext cx="8686800" cy="8382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Экскурсии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56792"/>
            <a:ext cx="2412077" cy="18090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06082" y="1124744"/>
            <a:ext cx="19399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К мемориалу Победы</a:t>
            </a:r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.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438" r="21126" b="-1438"/>
          <a:stretch/>
        </p:blipFill>
        <p:spPr>
          <a:xfrm rot="10800000">
            <a:off x="3198992" y="1468519"/>
            <a:ext cx="2093088" cy="18494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563888" y="1124744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На почту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3" y="4349678"/>
            <a:ext cx="3357362" cy="18843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69181" y="3933056"/>
            <a:ext cx="12811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В  библиотеку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15"/>
          <a:stretch/>
        </p:blipFill>
        <p:spPr>
          <a:xfrm rot="10800000">
            <a:off x="4788024" y="4417638"/>
            <a:ext cx="3744416" cy="18163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5661111" y="3933056"/>
            <a:ext cx="958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На ферму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3" r="13433"/>
          <a:stretch/>
        </p:blipFill>
        <p:spPr>
          <a:xfrm rot="10800000">
            <a:off x="5823749" y="1468519"/>
            <a:ext cx="2736304" cy="20025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6126032" y="1124744"/>
            <a:ext cx="16548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accent4">
                    <a:lumMod val="50000"/>
                  </a:schemeClr>
                </a:solidFill>
                <a:latin typeface="+mj-lt"/>
              </a:rPr>
              <a:t>К</a:t>
            </a:r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 русской березке</a:t>
            </a:r>
            <a:endParaRPr lang="ru-RU" sz="14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381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3 этап - Заключительный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280920" cy="43204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+mj-lt"/>
              </a:rPr>
              <a:t>Итоговые мероприятия:</a:t>
            </a:r>
            <a:endParaRPr lang="ru-RU" sz="24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32856"/>
            <a:ext cx="2233418" cy="16750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9" b="29708"/>
          <a:stretch/>
        </p:blipFill>
        <p:spPr>
          <a:xfrm>
            <a:off x="6001052" y="1946150"/>
            <a:ext cx="2928666" cy="18284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44"/>
          <a:stretch>
            <a:fillRect/>
          </a:stretch>
        </p:blipFill>
        <p:spPr>
          <a:xfrm>
            <a:off x="3417157" y="4849366"/>
            <a:ext cx="2143140" cy="18833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5000636"/>
            <a:ext cx="2555776" cy="1580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0" name="Picture 2" descr="C:\Users\Надя\Desktop\фото с фотоаппарата\IMG_0209.JPG"/>
          <p:cNvPicPr>
            <a:picLocks noChangeAspect="1" noChangeArrowheads="1"/>
          </p:cNvPicPr>
          <p:nvPr/>
        </p:nvPicPr>
        <p:blipFill>
          <a:blip r:embed="rId6" cstate="print"/>
          <a:srcRect t="7895" r="7893" b="9209"/>
          <a:stretch>
            <a:fillRect/>
          </a:stretch>
        </p:blipFill>
        <p:spPr bwMode="auto">
          <a:xfrm>
            <a:off x="6072198" y="4890233"/>
            <a:ext cx="2857520" cy="1714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714744" y="4582456"/>
            <a:ext cx="1609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«Окно памяти»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5042" y="4367013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«Посади дерево»</a:t>
            </a:r>
          </a:p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(было высажено 9 ёлочек)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596" y="4643446"/>
            <a:ext cx="2572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« Свеча памяти»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1593740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Утренник «Великий и серьезный»</a:t>
            </a:r>
            <a:endParaRPr lang="ru-RU" sz="1400" dirty="0" smtClean="0">
              <a:solidFill>
                <a:schemeClr val="accent2">
                  <a:lumMod val="50000"/>
                </a:schemeClr>
              </a:solidFill>
              <a:latin typeface="+mn-lt"/>
            </a:endParaRP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к Дню Победы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29131" y="1340768"/>
            <a:ext cx="3428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Выступление в ДК </a:t>
            </a:r>
            <a:r>
              <a:rPr lang="ru-RU" sz="14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д.Зименки</a:t>
            </a:r>
            <a:endParaRPr lang="ru-RU" sz="1400" dirty="0" smtClean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на празднике «День Победы»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63888" y="4057683"/>
            <a:ext cx="21977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Участие в акциях: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204864"/>
            <a:ext cx="2585751" cy="15697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588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Результат проекта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Дети имеют представление о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родной деревне,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которой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они живут. Знают, свою «малую» Родину, испытывают чувство гордости за свой край.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Проявление интереса к родному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находит отражение в детских рисунках, рассказах.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Знают праздники и традиции, которые отмечаются в родном краю и семье.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Называют  профессии жителей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деревни.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Привиты нравственно-патриотические чувства к истории, культуре, природе родного края.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6834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Список литературы по патриотическому воспитанию для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детей дошкольного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возраста</a:t>
            </a:r>
            <a:b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3192463" algn="ctr"/>
                <a:tab pos="4286250" algn="l"/>
              </a:tabLst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ea typeface="Times New Roman" pitchFamily="18" charset="0"/>
                <a:cs typeface="Times New Roman" pitchFamily="18" charset="0"/>
              </a:rPr>
              <a:t>1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. Основная образовательная программа дошкольного образования Муниципального бюджетного дошкольного образовательного учреждения детской </a:t>
            </a:r>
            <a:r>
              <a:rPr lang="ru-RU" sz="1200" dirty="0" err="1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го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 сада № 1 «Светлячок».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3192463" algn="ctr"/>
                <a:tab pos="4286250" algn="l"/>
              </a:tabLst>
            </a:pP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ru-RU" sz="1200" dirty="0" err="1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Веракса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 Н. Е. «Проектная деятельность дошкольников. Пособие для педагогов дошкольного учреждения» - М.: МОЗАИКА-СИНТЕЗ, 2008.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3.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Шорыгина Т.А . Профессии, какие они: учеб. пособие / Т.А. Шорыгина. – М.: Изд-во ГНОМ и Д, 2014. – 96с.</a:t>
            </a:r>
            <a:endParaRPr lang="ru-RU" sz="1200" dirty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4.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Воскресенская З.И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. «Мама»,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5.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Кассиль Л «Твои защитники».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6.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Маршак С. «Ежели вы вежливы», «Урок вежливости»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7. </a:t>
            </a:r>
            <a:r>
              <a:rPr lang="ru-RU" sz="1200" dirty="0" err="1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Матусовский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 М. «С чего начинается родина»,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8.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Михалков С. «Дядя Степа - ветеран»,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9.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Нехода А. «Летчики»,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10.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Носов Н. «Заплатка»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11.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Пантелеев А.И. «Честное слово»,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12.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Пермяк Е. «Как Маша стала большой»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13.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Пришвин М.М. «Моя Родина»,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14.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Прокофьев А. «Родина»,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15.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Интернет-сообщества.</a:t>
            </a:r>
            <a:endParaRPr lang="ru-RU" sz="1200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200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 </a:t>
            </a:r>
            <a:endParaRPr lang="ru-RU" sz="1200" dirty="0">
              <a:solidFill>
                <a:schemeClr val="accent4">
                  <a:lumMod val="50000"/>
                </a:schemeClr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03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363272" cy="5112568"/>
          </a:xfrm>
        </p:spPr>
        <p:txBody>
          <a:bodyPr/>
          <a:lstStyle/>
          <a:p>
            <a:pPr algn="ctr"/>
            <a:r>
              <a:rPr lang="ru-RU" b="1" dirty="0" smtClean="0"/>
              <a:t>СПАСИБО ЗА ВНИМАНИЕ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8679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1178</TotalTime>
  <Words>889</Words>
  <Application>Microsoft Office PowerPoint</Application>
  <PresentationFormat>Экран (4:3)</PresentationFormat>
  <Paragraphs>144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</vt:lpstr>
      <vt:lpstr>1 этап - Подготовительный </vt:lpstr>
      <vt:lpstr> Обогащение развивающей предметно-пространственной среды </vt:lpstr>
      <vt:lpstr>Презентация PowerPoint</vt:lpstr>
      <vt:lpstr>2 этап - Основной </vt:lpstr>
      <vt:lpstr>Презентация PowerPoint</vt:lpstr>
      <vt:lpstr>Чтим  Народные  традиции</vt:lpstr>
      <vt:lpstr>Экскурсии</vt:lpstr>
      <vt:lpstr>3 этап - Заключительный </vt:lpstr>
      <vt:lpstr>Результат проекта</vt:lpstr>
      <vt:lpstr>Список литературы по патриотическому воспитанию для детей дошкольного возраста </vt:lpstr>
      <vt:lpstr>СПАСИБО ЗА ВНИМАНИЕ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Невай</dc:creator>
  <cp:lastModifiedBy>Home</cp:lastModifiedBy>
  <cp:revision>142</cp:revision>
  <dcterms:created xsi:type="dcterms:W3CDTF">2013-11-14T18:00:27Z</dcterms:created>
  <dcterms:modified xsi:type="dcterms:W3CDTF">2025-07-29T05:22:15Z</dcterms:modified>
</cp:coreProperties>
</file>