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media/image3.png" ContentType="image/png"/>
  <Override PartName="/ppt/media/image1.jpeg" ContentType="image/jpeg"/>
  <Override PartName="/ppt/media/image8.png" ContentType="image/png"/>
  <Override PartName="/ppt/media/image2.jpeg" ContentType="image/jpe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10080625" cy="56705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225720"/>
            <a:ext cx="9071280" cy="43902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2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504000" y="225720"/>
            <a:ext cx="9071280" cy="43902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2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225720"/>
            <a:ext cx="907128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25720"/>
            <a:ext cx="907128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b4c7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720360" y="3118680"/>
            <a:ext cx="9071280" cy="671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7" name="CustomShape 2"/>
          <p:cNvSpPr/>
          <p:nvPr/>
        </p:nvSpPr>
        <p:spPr>
          <a:xfrm rot="21586200">
            <a:off x="147960" y="1118880"/>
            <a:ext cx="9637560" cy="2101680"/>
          </a:xfrm>
          <a:prstGeom prst="rect">
            <a:avLst/>
          </a:prstGeom>
          <a:blipFill rotWithShape="0">
            <a:blip r:embed="rId1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>
            <a:spAutoFit/>
          </a:bodyPr>
          <a:p>
            <a:pPr algn="ctr">
              <a:lnSpc>
                <a:spcPct val="100000"/>
              </a:lnSpc>
            </a:pPr>
            <a:r>
              <a:rPr b="1" i="1" lang="ru-RU" sz="4400" spc="-1" strike="noStrike" u="sng">
                <a:solidFill>
                  <a:srgbClr val="000000"/>
                </a:solidFill>
                <a:uFillTx/>
                <a:latin typeface="Times New Roman"/>
              </a:rPr>
              <a:t>Особенности обучения детей с ОВЗ</a:t>
            </a:r>
            <a:endParaRPr b="0" lang="ru-RU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4400" spc="-1" strike="noStrike" u="sng">
                <a:solidFill>
                  <a:srgbClr val="000000"/>
                </a:solidFill>
                <a:uFillTx/>
                <a:latin typeface="Times New Roman"/>
              </a:rPr>
              <a:t> </a:t>
            </a:r>
            <a:r>
              <a:rPr b="1" i="1" lang="ru-RU" sz="4400" spc="-1" strike="noStrike" u="sng">
                <a:solidFill>
                  <a:srgbClr val="000000"/>
                </a:solidFill>
                <a:uFillTx/>
                <a:latin typeface="Times New Roman"/>
              </a:rPr>
              <a:t>на уроках биологии и химии</a:t>
            </a:r>
            <a:endParaRPr b="0" lang="ru-RU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4400" spc="-1" strike="noStrike" u="sng">
                <a:solidFill>
                  <a:srgbClr val="000000"/>
                </a:solidFill>
                <a:uFillTx/>
                <a:latin typeface="Times New Roman"/>
              </a:rPr>
              <a:t> </a:t>
            </a:r>
            <a:r>
              <a:rPr b="1" i="1" lang="ru-RU" sz="4400" spc="-1" strike="noStrike" u="sng">
                <a:solidFill>
                  <a:srgbClr val="000000"/>
                </a:solidFill>
                <a:uFillTx/>
                <a:latin typeface="Times New Roman"/>
              </a:rPr>
              <a:t>в игровой форме</a:t>
            </a:r>
            <a:endParaRPr b="0" lang="ru-RU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" descr=""/>
          <p:cNvPicPr/>
          <p:nvPr/>
        </p:nvPicPr>
        <p:blipFill>
          <a:blip r:embed="rId1"/>
          <a:stretch/>
        </p:blipFill>
        <p:spPr>
          <a:xfrm>
            <a:off x="-72000" y="0"/>
            <a:ext cx="10583640" cy="5669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0" y="0"/>
            <a:ext cx="10079640" cy="5669640"/>
          </a:xfrm>
          <a:prstGeom prst="rect">
            <a:avLst/>
          </a:prstGeom>
          <a:solidFill>
            <a:srgbClr val="afd095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/>
          </a:bodyPr>
          <a:p>
            <a:pPr marL="432000" indent="-323640" algn="ctr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i="1" lang="ru-RU" sz="3200" spc="-1" strike="noStrike">
                <a:latin typeface="Arial"/>
              </a:rPr>
              <a:t>Проблемы организации образования детей с ОВЗ: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000" spc="-1" strike="noStrike">
                <a:solidFill>
                  <a:srgbClr val="222222"/>
                </a:solidFill>
                <a:latin typeface="PTSans;sans-serif"/>
                <a:ea typeface="Microsoft YaHei"/>
              </a:rPr>
              <a:t>1. недостаточная подготовленность педагогических кадров, работающих по модели инклюзивного образования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000" spc="-1" strike="noStrike">
                <a:solidFill>
                  <a:srgbClr val="222222"/>
                </a:solidFill>
                <a:latin typeface="PTSans;sans-serif"/>
                <a:ea typeface="Microsoft YaHei"/>
              </a:rPr>
              <a:t>2. отсутствие у педагогического состава опыта и психологической готовности принять ребёнка с ОВЗ в обычном классе   ОУ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000" spc="-1" strike="noStrike">
                <a:solidFill>
                  <a:srgbClr val="222222"/>
                </a:solidFill>
                <a:latin typeface="PTSans;sans-serif"/>
                <a:ea typeface="Microsoft YaHei"/>
              </a:rPr>
              <a:t>3. отсутствие мотивации у педагогического состава ОУ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000" spc="-1" strike="noStrike">
                <a:solidFill>
                  <a:srgbClr val="222222"/>
                </a:solidFill>
                <a:latin typeface="PTSans;sans-serif"/>
                <a:ea typeface="Microsoft YaHei"/>
              </a:rPr>
              <a:t>4. нехватка специалистов (дефектологов, сурдологов и т. д.)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000" spc="-1" strike="noStrike">
                <a:solidFill>
                  <a:srgbClr val="222222"/>
                </a:solidFill>
                <a:latin typeface="PTSans;sans-serif"/>
                <a:ea typeface="Microsoft YaHei"/>
              </a:rPr>
              <a:t>5. нехватка методических пособий в ОУ по каждому предмету для детей с ОВЗ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CustomShape 1"/>
          <p:cNvSpPr/>
          <p:nvPr/>
        </p:nvSpPr>
        <p:spPr>
          <a:xfrm>
            <a:off x="0" y="0"/>
            <a:ext cx="10079640" cy="4722840"/>
          </a:xfrm>
          <a:prstGeom prst="rect">
            <a:avLst/>
          </a:prstGeom>
          <a:solidFill>
            <a:srgbClr val="afd095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ru-RU" sz="3200" spc="-1" strike="noStrike" u="sng">
                <a:uFillTx/>
                <a:latin typeface="Arial"/>
              </a:rPr>
              <a:t>Виды игр, применяемых на уроках биологии и химии: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400" spc="-1" strike="noStrike">
                <a:latin typeface="Arial"/>
              </a:rPr>
              <a:t>1) Корзина идей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400" spc="-1" strike="noStrike">
                <a:latin typeface="Arial"/>
              </a:rPr>
              <a:t>2) Убери лишнее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400" spc="-1" strike="noStrike">
                <a:latin typeface="Arial"/>
              </a:rPr>
              <a:t>3) Исправь ошибку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400" spc="-1" strike="noStrike">
                <a:latin typeface="Arial"/>
              </a:rPr>
              <a:t>4)  Настольно-печатные игры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400" spc="-1" strike="noStrike">
                <a:latin typeface="Arial"/>
              </a:rPr>
              <a:t>5) «Крокодил» для детей слабослышащих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400" spc="-1" strike="noStrike">
                <a:latin typeface="Arial"/>
              </a:rPr>
              <a:t>6) Игра тактильная с муляжами растений, животных и т.д для детей слабовидящих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400" spc="-1" strike="noStrike">
                <a:latin typeface="Arial"/>
              </a:rPr>
              <a:t>7) Найди пару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400" spc="-1" strike="noStrike">
                <a:latin typeface="Arial"/>
              </a:rPr>
              <a:t>8) Собери растение (биология) или молекулу (химия)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CustomShape 1"/>
          <p:cNvSpPr/>
          <p:nvPr/>
        </p:nvSpPr>
        <p:spPr>
          <a:xfrm>
            <a:off x="-144000" y="366120"/>
            <a:ext cx="10295640" cy="4723200"/>
          </a:xfrm>
          <a:prstGeom prst="rect">
            <a:avLst/>
          </a:prstGeom>
          <a:blipFill rotWithShape="0">
            <a:blip r:embed="rId1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>
            <a:sp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2200" spc="-1" strike="noStrike">
                <a:solidFill>
                  <a:srgbClr val="00a933"/>
                </a:solidFill>
                <a:latin typeface="Arial"/>
              </a:rPr>
              <a:t>Понятия</a:t>
            </a:r>
            <a:endParaRPr b="0" lang="ru-RU" sz="2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2200" spc="-1" strike="noStrike">
                <a:solidFill>
                  <a:srgbClr val="00a933"/>
                </a:solidFill>
                <a:latin typeface="Arial"/>
              </a:rPr>
              <a:t>Ассоциации</a:t>
            </a:r>
            <a:endParaRPr b="0" lang="ru-RU" sz="2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2200" spc="-1" strike="noStrike">
                <a:solidFill>
                  <a:srgbClr val="00a933"/>
                </a:solidFill>
                <a:latin typeface="Arial"/>
              </a:rPr>
              <a:t>Решения</a:t>
            </a:r>
            <a:endParaRPr b="0" lang="ru-RU" sz="2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2200" spc="-1" strike="noStrike">
                <a:solidFill>
                  <a:srgbClr val="00a933"/>
                </a:solidFill>
                <a:latin typeface="Arial"/>
              </a:rPr>
              <a:t>Выводы и др</a:t>
            </a:r>
            <a:endParaRPr b="0" lang="ru-RU" sz="2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afd09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" descr=""/>
          <p:cNvPicPr/>
          <p:nvPr/>
        </p:nvPicPr>
        <p:blipFill>
          <a:blip r:embed="rId1"/>
          <a:stretch/>
        </p:blipFill>
        <p:spPr>
          <a:xfrm>
            <a:off x="3480120" y="576000"/>
            <a:ext cx="2495520" cy="2159640"/>
          </a:xfrm>
          <a:prstGeom prst="rect">
            <a:avLst/>
          </a:prstGeom>
          <a:ln>
            <a:noFill/>
          </a:ln>
        </p:spPr>
      </p:pic>
      <p:pic>
        <p:nvPicPr>
          <p:cNvPr id="83" name="" descr=""/>
          <p:cNvPicPr/>
          <p:nvPr/>
        </p:nvPicPr>
        <p:blipFill>
          <a:blip r:embed="rId2"/>
          <a:stretch/>
        </p:blipFill>
        <p:spPr>
          <a:xfrm>
            <a:off x="6552000" y="576000"/>
            <a:ext cx="3167640" cy="2015640"/>
          </a:xfrm>
          <a:prstGeom prst="rect">
            <a:avLst/>
          </a:prstGeom>
          <a:ln>
            <a:noFill/>
          </a:ln>
        </p:spPr>
      </p:pic>
      <p:pic>
        <p:nvPicPr>
          <p:cNvPr id="84" name="" descr=""/>
          <p:cNvPicPr/>
          <p:nvPr/>
        </p:nvPicPr>
        <p:blipFill>
          <a:blip r:embed="rId3"/>
          <a:stretch/>
        </p:blipFill>
        <p:spPr>
          <a:xfrm>
            <a:off x="72000" y="468720"/>
            <a:ext cx="2791440" cy="2194920"/>
          </a:xfrm>
          <a:prstGeom prst="rect">
            <a:avLst/>
          </a:prstGeom>
          <a:ln>
            <a:noFill/>
          </a:ln>
        </p:spPr>
      </p:pic>
      <p:sp>
        <p:nvSpPr>
          <p:cNvPr id="85" name="CustomShape 1"/>
          <p:cNvSpPr/>
          <p:nvPr/>
        </p:nvSpPr>
        <p:spPr>
          <a:xfrm>
            <a:off x="1296000" y="3672000"/>
            <a:ext cx="7775640" cy="820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4800" spc="-1" strike="noStrike">
                <a:solidFill>
                  <a:srgbClr val="c9211e"/>
                </a:solidFill>
                <a:latin typeface="Arial"/>
              </a:rPr>
              <a:t>  </a:t>
            </a:r>
            <a:r>
              <a:rPr b="1" i="1" lang="ru-RU" sz="4800" spc="-1" strike="noStrike" u="sng">
                <a:solidFill>
                  <a:srgbClr val="c9211e"/>
                </a:solidFill>
                <a:uFillTx/>
                <a:latin typeface="Arial"/>
              </a:rPr>
              <a:t>Убери      лишнее</a:t>
            </a:r>
            <a:endParaRPr b="0" lang="ru-RU" sz="4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afd09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" descr=""/>
          <p:cNvPicPr/>
          <p:nvPr/>
        </p:nvPicPr>
        <p:blipFill>
          <a:blip r:embed="rId1"/>
          <a:stretch/>
        </p:blipFill>
        <p:spPr>
          <a:xfrm>
            <a:off x="216000" y="2088000"/>
            <a:ext cx="2257200" cy="1727640"/>
          </a:xfrm>
          <a:prstGeom prst="rect">
            <a:avLst/>
          </a:prstGeom>
          <a:ln>
            <a:noFill/>
          </a:ln>
        </p:spPr>
      </p:pic>
      <p:pic>
        <p:nvPicPr>
          <p:cNvPr id="87" name="" descr=""/>
          <p:cNvPicPr/>
          <p:nvPr/>
        </p:nvPicPr>
        <p:blipFill>
          <a:blip r:embed="rId2"/>
          <a:stretch/>
        </p:blipFill>
        <p:spPr>
          <a:xfrm>
            <a:off x="3456000" y="2124000"/>
            <a:ext cx="2159640" cy="1619640"/>
          </a:xfrm>
          <a:prstGeom prst="rect">
            <a:avLst/>
          </a:prstGeom>
          <a:ln>
            <a:noFill/>
          </a:ln>
        </p:spPr>
      </p:pic>
      <p:pic>
        <p:nvPicPr>
          <p:cNvPr id="88" name="" descr=""/>
          <p:cNvPicPr/>
          <p:nvPr/>
        </p:nvPicPr>
        <p:blipFill>
          <a:blip r:embed="rId3"/>
          <a:stretch/>
        </p:blipFill>
        <p:spPr>
          <a:xfrm>
            <a:off x="6840000" y="1944000"/>
            <a:ext cx="2159640" cy="2159640"/>
          </a:xfrm>
          <a:prstGeom prst="rect">
            <a:avLst/>
          </a:prstGeom>
          <a:ln>
            <a:noFill/>
          </a:ln>
        </p:spPr>
      </p:pic>
      <p:sp>
        <p:nvSpPr>
          <p:cNvPr id="89" name="Line 1"/>
          <p:cNvSpPr/>
          <p:nvPr/>
        </p:nvSpPr>
        <p:spPr>
          <a:xfrm>
            <a:off x="2473560" y="2880000"/>
            <a:ext cx="982440" cy="0"/>
          </a:xfrm>
          <a:prstGeom prst="line">
            <a:avLst/>
          </a:prstGeom>
          <a:ln>
            <a:solidFill>
              <a:srgbClr val="3465a4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90" name="Line 2"/>
          <p:cNvSpPr/>
          <p:nvPr/>
        </p:nvSpPr>
        <p:spPr>
          <a:xfrm>
            <a:off x="5616000" y="2880000"/>
            <a:ext cx="1368000" cy="0"/>
          </a:xfrm>
          <a:prstGeom prst="line">
            <a:avLst/>
          </a:prstGeom>
          <a:ln>
            <a:solidFill>
              <a:srgbClr val="3465a4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91" name="CustomShape 3"/>
          <p:cNvSpPr/>
          <p:nvPr/>
        </p:nvSpPr>
        <p:spPr>
          <a:xfrm>
            <a:off x="2520000" y="733680"/>
            <a:ext cx="450684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latin typeface="Arial"/>
              </a:rPr>
              <a:t>ИСПРАВЬ ОШИБКУ В ЦЕПИ ПИТАНИЯ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" descr=""/>
          <p:cNvPicPr/>
          <p:nvPr/>
        </p:nvPicPr>
        <p:blipFill>
          <a:blip r:embed="rId1"/>
          <a:stretch/>
        </p:blipFill>
        <p:spPr>
          <a:xfrm>
            <a:off x="1800" y="-91080"/>
            <a:ext cx="10079280" cy="5760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" descr=""/>
          <p:cNvPicPr/>
          <p:nvPr/>
        </p:nvPicPr>
        <p:blipFill>
          <a:blip r:embed="rId1"/>
          <a:stretch/>
        </p:blipFill>
        <p:spPr>
          <a:xfrm>
            <a:off x="0" y="360"/>
            <a:ext cx="10079640" cy="5669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afd09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CustomShape 1"/>
          <p:cNvSpPr/>
          <p:nvPr/>
        </p:nvSpPr>
        <p:spPr>
          <a:xfrm>
            <a:off x="504000" y="29160"/>
            <a:ext cx="9071280" cy="1339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latin typeface="Arial"/>
              </a:rPr>
              <a:t>Игра «Найди пару» по принципу комплементарности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95" name="CustomShape 2"/>
          <p:cNvSpPr/>
          <p:nvPr/>
        </p:nvSpPr>
        <p:spPr>
          <a:xfrm>
            <a:off x="462600" y="1398600"/>
            <a:ext cx="9359640" cy="3655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latin typeface="Arial"/>
              </a:rPr>
              <a:t>А            Ц                         Г         А               Т           Г       А         Т                 Ц              А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latin typeface="Arial"/>
              </a:rPr>
              <a:t>         </a:t>
            </a:r>
            <a:r>
              <a:rPr b="0" lang="ru-RU" sz="1800" spc="-1" strike="noStrike">
                <a:latin typeface="Arial"/>
              </a:rPr>
              <a:t>Г               Т         Ц           Г       Т          А     Г          Ц             Ц            Г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latin typeface="Arial"/>
              </a:rPr>
              <a:t>А            Ц                         Г          Г              Т           Г       А         Т                 Ц              А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latin typeface="Arial"/>
              </a:rPr>
              <a:t>         </a:t>
            </a:r>
            <a:r>
              <a:rPr b="0" lang="ru-RU" sz="1800" spc="-1" strike="noStrike">
                <a:latin typeface="Arial"/>
              </a:rPr>
              <a:t>Г               А           Ц      А            Т          А     Г          Ц             Ц            Г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latin typeface="Arial"/>
              </a:rPr>
              <a:t>А            Ц                         Г        А                Т           Г       А         Т                 Ц              А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latin typeface="Arial"/>
              </a:rPr>
              <a:t>         </a:t>
            </a:r>
            <a:r>
              <a:rPr b="0" lang="ru-RU" sz="1800" spc="-1" strike="noStrike">
                <a:latin typeface="Arial"/>
              </a:rPr>
              <a:t>Г               А           Ц        Т          Т          А     Г          Ц             Ц            Г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</p:txBody>
      </p:sp>
      <p:sp>
        <p:nvSpPr>
          <p:cNvPr id="96" name="CustomShape 3"/>
          <p:cNvSpPr/>
          <p:nvPr/>
        </p:nvSpPr>
        <p:spPr>
          <a:xfrm>
            <a:off x="9822600" y="3107520"/>
            <a:ext cx="360" cy="360"/>
          </a:xfrm>
          <a:prstGeom prst="bentConnector3">
            <a:avLst>
              <a:gd name="adj1" fmla="val 50000"/>
            </a:avLst>
          </a:prstGeom>
          <a:noFill/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</p:sp>
      <p:sp>
        <p:nvSpPr>
          <p:cNvPr id="97" name="CustomShape 4"/>
          <p:cNvSpPr/>
          <p:nvPr/>
        </p:nvSpPr>
        <p:spPr>
          <a:xfrm>
            <a:off x="9822600" y="3107520"/>
            <a:ext cx="360" cy="360"/>
          </a:xfrm>
          <a:prstGeom prst="bentConnector3">
            <a:avLst>
              <a:gd name="adj1" fmla="val 50000"/>
            </a:avLst>
          </a:prstGeom>
          <a:noFill/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</p:sp>
      <p:sp>
        <p:nvSpPr>
          <p:cNvPr id="98" name="CustomShape 5"/>
          <p:cNvSpPr/>
          <p:nvPr/>
        </p:nvSpPr>
        <p:spPr>
          <a:xfrm>
            <a:off x="9822600" y="3107520"/>
            <a:ext cx="360" cy="360"/>
          </a:xfrm>
          <a:prstGeom prst="bentConnector3">
            <a:avLst>
              <a:gd name="adj1" fmla="val 50000"/>
            </a:avLst>
          </a:prstGeom>
          <a:noFill/>
          <a:ln>
            <a:solidFill>
              <a:srgbClr val="3465a4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99" name="CustomShape 6"/>
          <p:cNvSpPr/>
          <p:nvPr/>
        </p:nvSpPr>
        <p:spPr>
          <a:xfrm>
            <a:off x="9822600" y="3107520"/>
            <a:ext cx="360" cy="360"/>
          </a:xfrm>
          <a:prstGeom prst="bentConnector3">
            <a:avLst>
              <a:gd name="adj1" fmla="val 50000"/>
            </a:avLst>
          </a:prstGeom>
          <a:noFill/>
          <a:ln>
            <a:solidFill>
              <a:srgbClr val="3465a4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00" name="CustomShape 7"/>
          <p:cNvSpPr/>
          <p:nvPr/>
        </p:nvSpPr>
        <p:spPr>
          <a:xfrm>
            <a:off x="9822600" y="3107520"/>
            <a:ext cx="360" cy="360"/>
          </a:xfrm>
          <a:prstGeom prst="bentConnector3">
            <a:avLst>
              <a:gd name="adj1" fmla="val 50000"/>
            </a:avLst>
          </a:prstGeom>
          <a:noFill/>
          <a:ln>
            <a:solidFill>
              <a:srgbClr val="3465a4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01" name="CustomShape 8"/>
          <p:cNvSpPr/>
          <p:nvPr/>
        </p:nvSpPr>
        <p:spPr>
          <a:xfrm>
            <a:off x="9822600" y="3107520"/>
            <a:ext cx="360" cy="360"/>
          </a:xfrm>
          <a:prstGeom prst="bentConnector3">
            <a:avLst>
              <a:gd name="adj1" fmla="val 50000"/>
            </a:avLst>
          </a:prstGeom>
          <a:noFill/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</p:sp>
      <p:sp>
        <p:nvSpPr>
          <p:cNvPr id="102" name="CustomShape 9"/>
          <p:cNvSpPr/>
          <p:nvPr/>
        </p:nvSpPr>
        <p:spPr>
          <a:xfrm>
            <a:off x="9822600" y="3107520"/>
            <a:ext cx="360" cy="360"/>
          </a:xfrm>
          <a:prstGeom prst="bentConnector3">
            <a:avLst>
              <a:gd name="adj1" fmla="val 50000"/>
            </a:avLst>
          </a:prstGeom>
          <a:noFill/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" descr=""/>
          <p:cNvPicPr/>
          <p:nvPr/>
        </p:nvPicPr>
        <p:blipFill>
          <a:blip r:embed="rId1"/>
          <a:stretch/>
        </p:blipFill>
        <p:spPr>
          <a:xfrm>
            <a:off x="0" y="0"/>
            <a:ext cx="10079640" cy="5669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" descr=""/>
          <p:cNvPicPr/>
          <p:nvPr/>
        </p:nvPicPr>
        <p:blipFill>
          <a:blip r:embed="rId1"/>
          <a:stretch/>
        </p:blipFill>
        <p:spPr>
          <a:xfrm>
            <a:off x="16200" y="-961200"/>
            <a:ext cx="10050480" cy="66308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" descr=""/>
          <p:cNvPicPr/>
          <p:nvPr/>
        </p:nvPicPr>
        <p:blipFill>
          <a:blip r:embed="rId1"/>
          <a:stretch/>
        </p:blipFill>
        <p:spPr>
          <a:xfrm>
            <a:off x="0" y="0"/>
            <a:ext cx="10079640" cy="57294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" descr=""/>
          <p:cNvPicPr/>
          <p:nvPr/>
        </p:nvPicPr>
        <p:blipFill>
          <a:blip r:embed="rId1"/>
          <a:stretch/>
        </p:blipFill>
        <p:spPr>
          <a:xfrm>
            <a:off x="657360" y="479880"/>
            <a:ext cx="8886240" cy="4904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Application>Neat_Office/6.2.8.2$Windows_x86 LibreOffice_project/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2021-10-13T22:06:35Z</dcterms:created>
  <dc:creator/>
  <dc:description/>
  <dc:language>ru-RU</dc:language>
  <cp:lastModifiedBy/>
  <dcterms:modified xsi:type="dcterms:W3CDTF">2021-10-25T21:23:04Z</dcterms:modified>
  <cp:revision>8</cp:revision>
  <dc:subject/>
  <dc:title/>
</cp:coreProperties>
</file>