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</p:sldMasterIdLst>
  <p:notesMasterIdLst>
    <p:notesMasterId r:id="rId53"/>
  </p:notesMasterIdLst>
  <p:sldIdLst>
    <p:sldId id="277" r:id="rId14"/>
    <p:sldId id="262" r:id="rId15"/>
    <p:sldId id="278" r:id="rId16"/>
    <p:sldId id="280" r:id="rId17"/>
    <p:sldId id="281" r:id="rId18"/>
    <p:sldId id="261" r:id="rId19"/>
    <p:sldId id="257" r:id="rId20"/>
    <p:sldId id="256" r:id="rId21"/>
    <p:sldId id="296" r:id="rId22"/>
    <p:sldId id="298" r:id="rId23"/>
    <p:sldId id="258" r:id="rId24"/>
    <p:sldId id="276" r:id="rId25"/>
    <p:sldId id="267" r:id="rId26"/>
    <p:sldId id="284" r:id="rId27"/>
    <p:sldId id="285" r:id="rId28"/>
    <p:sldId id="286" r:id="rId29"/>
    <p:sldId id="297" r:id="rId30"/>
    <p:sldId id="263" r:id="rId31"/>
    <p:sldId id="288" r:id="rId32"/>
    <p:sldId id="264" r:id="rId33"/>
    <p:sldId id="289" r:id="rId34"/>
    <p:sldId id="290" r:id="rId35"/>
    <p:sldId id="265" r:id="rId36"/>
    <p:sldId id="266" r:id="rId37"/>
    <p:sldId id="272" r:id="rId38"/>
    <p:sldId id="270" r:id="rId39"/>
    <p:sldId id="268" r:id="rId40"/>
    <p:sldId id="271" r:id="rId41"/>
    <p:sldId id="291" r:id="rId42"/>
    <p:sldId id="273" r:id="rId43"/>
    <p:sldId id="282" r:id="rId44"/>
    <p:sldId id="283" r:id="rId45"/>
    <p:sldId id="292" r:id="rId46"/>
    <p:sldId id="293" r:id="rId47"/>
    <p:sldId id="294" r:id="rId48"/>
    <p:sldId id="275" r:id="rId49"/>
    <p:sldId id="274" r:id="rId50"/>
    <p:sldId id="295" r:id="rId51"/>
    <p:sldId id="299" r:id="rId5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88" autoAdjust="0"/>
    <p:restoredTop sz="94660"/>
  </p:normalViewPr>
  <p:slideViewPr>
    <p:cSldViewPr>
      <p:cViewPr varScale="1">
        <p:scale>
          <a:sx n="71" d="100"/>
          <a:sy n="71" d="100"/>
        </p:scale>
        <p:origin x="13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slide" Target="slides/slide26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50" Type="http://schemas.openxmlformats.org/officeDocument/2006/relationships/slide" Target="slides/slide37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9" Type="http://schemas.openxmlformats.org/officeDocument/2006/relationships/slide" Target="slides/slide1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53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20" Type="http://schemas.openxmlformats.org/officeDocument/2006/relationships/slide" Target="slides/slide7.xml"/><Relationship Id="rId41" Type="http://schemas.openxmlformats.org/officeDocument/2006/relationships/slide" Target="slides/slide2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57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9CFA9-E3BA-42B4-B329-CD45588AA2CF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CACF7-964B-4E59-BC2E-6B5D5D7548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394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CACF7-964B-4E59-BC2E-6B5D5D7548C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244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607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59636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509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3441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8623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68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815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99644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5549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468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6152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8791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21812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9178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636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620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704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3876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333577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5477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1213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4485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18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693503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643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432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028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9272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465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93179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493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3445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4825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254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27476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1104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1898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78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032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0838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71158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8006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5311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32213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1618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72059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340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5487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92810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6784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98933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098782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4054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511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0531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07077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105502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59544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3169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9692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73423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305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391045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0140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7245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48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35122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958486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52227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494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69094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08854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27027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0678056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22964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0598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8624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26280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814902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82454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58694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2450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1430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79986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5583076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0810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6059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0323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76970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028607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16311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69007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55247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5839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2566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9138539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16664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92725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8949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695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26841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42984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74839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7418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5086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73859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5254415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07609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54616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33839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6798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23039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12729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4428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806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9239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44380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0337520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35888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47151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03766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37882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823179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41914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05296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7201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7194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57593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5114164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45179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90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59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34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93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71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88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59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73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43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41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73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86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31.10.2022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6EA0B0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6EA0B0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345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7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8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43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2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gif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png"/><Relationship Id="rId4" Type="http://schemas.openxmlformats.org/officeDocument/2006/relationships/image" Target="../media/image2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17.png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17.xml"/><Relationship Id="rId5" Type="http://schemas.openxmlformats.org/officeDocument/2006/relationships/image" Target="../media/image65.jpeg"/><Relationship Id="rId4" Type="http://schemas.openxmlformats.org/officeDocument/2006/relationships/image" Target="../media/image6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17.xml"/><Relationship Id="rId4" Type="http://schemas.openxmlformats.org/officeDocument/2006/relationships/image" Target="../media/image6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3.xml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4.xml"/><Relationship Id="rId5" Type="http://schemas.openxmlformats.org/officeDocument/2006/relationships/image" Target="../media/image73.png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4652550"/>
            <a:ext cx="9541060" cy="2214578"/>
          </a:xfrm>
        </p:spPr>
        <p:txBody>
          <a:bodyPr>
            <a:noAutofit/>
          </a:bodyPr>
          <a:lstStyle/>
          <a:p>
            <a:r>
              <a:rPr lang="ru-RU" sz="7200" dirty="0"/>
              <a:t>  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АЗБУКА  ДОРОЖНОГО  ДВИЖЕНИЯ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943600"/>
            <a:ext cx="8858280" cy="914400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  <a:p>
            <a:r>
              <a:rPr lang="ru-RU" sz="3800" dirty="0"/>
              <a:t>Учитель МКОУ ОШ № 30 г. Белгорода: Муравецкая Надежда Викторовна </a:t>
            </a:r>
          </a:p>
          <a:p>
            <a:r>
              <a:rPr lang="ru-RU" sz="3800" dirty="0"/>
              <a:t>Учитель МКОУ ОШ № 30 г. Белгорода: Диденко Людмила Ивановна</a:t>
            </a:r>
          </a:p>
          <a:p>
            <a:endParaRPr lang="ru-RU" sz="3100" dirty="0"/>
          </a:p>
        </p:txBody>
      </p:sp>
      <p:pic>
        <p:nvPicPr>
          <p:cNvPr id="5" name="Рисунок 4" descr="D:\ВНЕКЛАССНЫЕ мероприятия\ПДД-2019 Муравецкая, Диденко\ФОТО ПДД 2019\IMG_1818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27784" y="719860"/>
            <a:ext cx="6559065" cy="39911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9" descr="http://animashky.ru/flist/obtransp/1/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91680" y="3429000"/>
            <a:ext cx="3168352" cy="1802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0"/>
            <a:ext cx="7992888" cy="7294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Cambria"/>
                <a:ea typeface="Times New Roman"/>
                <a:cs typeface="Times New Roman"/>
              </a:rPr>
              <a:t>МУНИЦИПАЛЬНОЕ КАЗЕННОЕ ОБЩЕОБРАЗОВАТЕЛЬНОЕ УЧРЕЖДЕНИЕ</a:t>
            </a:r>
            <a:endParaRPr lang="ru-RU" sz="3200" spc="100" dirty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Cambria"/>
                <a:ea typeface="Times New Roman"/>
                <a:cs typeface="Times New Roman"/>
              </a:rPr>
              <a:t>«ОБЩЕОБРАЗОВАТЕЛЬНАЯ ШКОЛА №30» Г.БЕЛГОРОДА</a:t>
            </a:r>
            <a:endParaRPr lang="ru-RU" sz="3200" spc="100" dirty="0">
              <a:effectLst/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8" name="Рисунок 7" descr="hello_html_m316b180a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22" y="507091"/>
            <a:ext cx="2490961" cy="43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20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1c58PICMzj8afH79wGxs_PIC201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0034" y="214290"/>
            <a:ext cx="80724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Одна из опасностей города –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дороги с автомобильным движением.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Чтобы чувствовать себя в безопасности, необходимо строго соблюдать </a:t>
            </a:r>
          </a:p>
          <a:p>
            <a:pPr algn="ctr"/>
            <a:r>
              <a:rPr lang="ru-RU" sz="2800" b="1" u="sng" dirty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</a:t>
            </a:r>
          </a:p>
          <a:p>
            <a:pPr algn="ctr"/>
            <a:r>
              <a:rPr lang="ru-RU" sz="2800" b="1" u="sng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ДОРОЖНОГО</a:t>
            </a:r>
          </a:p>
          <a:p>
            <a:pPr algn="ctr"/>
            <a:r>
              <a:rPr lang="ru-RU" sz="2800" b="1" u="sng" dirty="0"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ДВИЖЕНИЯ</a:t>
            </a:r>
          </a:p>
          <a:p>
            <a:pPr algn="ctr"/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7686" y="4180344"/>
            <a:ext cx="4500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i="1" u="sng" dirty="0">
              <a:solidFill>
                <a:srgbClr val="00B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2646" y="6021288"/>
            <a:ext cx="8959210" cy="648072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МЫ - Участники ДОРОЖНОГО ДВИЖЕНИЯ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 descr="D:\ВНЕКЛАССНЫЕ мероприятия\ПДД-2019 Муравецкая, Диденко\ФОТО ПДД 2019\IMG_181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30" y="0"/>
            <a:ext cx="9144729" cy="6109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9" descr="http://animashky.ru/flist/obtransp/1/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702233"/>
            <a:ext cx="3061771" cy="165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6"/>
          <p:cNvSpPr>
            <a:spLocks noChangeArrowheads="1"/>
          </p:cNvSpPr>
          <p:nvPr/>
        </p:nvSpPr>
        <p:spPr bwMode="auto">
          <a:xfrm rot="18015810">
            <a:off x="8226781" y="3252343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rot="18583437">
            <a:off x="4982455" y="3070130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9" name="Picture 2" descr="http://900igr.net/up/datai/110378/0019-077-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5884" y="4229430"/>
            <a:ext cx="1559954" cy="155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"/>
          <p:cNvSpPr>
            <a:spLocks noChangeArrowheads="1"/>
          </p:cNvSpPr>
          <p:nvPr/>
        </p:nvSpPr>
        <p:spPr bwMode="auto">
          <a:xfrm rot="18583437">
            <a:off x="6441828" y="4858219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05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41777" y="0"/>
            <a:ext cx="22375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83708" y="1523491"/>
            <a:ext cx="33670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ПАССАЖИРЫ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75707" y="5795751"/>
            <a:ext cx="31029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ПЕШЕХОДЫ</a:t>
            </a:r>
          </a:p>
        </p:txBody>
      </p:sp>
      <p:pic>
        <p:nvPicPr>
          <p:cNvPr id="1026" name="Picture 2" descr="D:\ВНЕКЛАССНЫЕ мероприятия\В мире профессий Муравецкая НВ(16.10.2018)\МИР ПРОФЕССИЙ\ФОТО работников школы\IMG_047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737530" y="477053"/>
            <a:ext cx="3816425" cy="2862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D:\ЛЕКЦИИ для студентов Муравецкой Н.В\ЛЕКЦИИ-1 МУРАВЕЦКАЯ Н.В Ручной труд в коррекц школе\ФОТО УЧ-СЯ (уроки)\IMG_2231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78" y="3832698"/>
            <a:ext cx="4538202" cy="3072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AutoShape 6"/>
          <p:cNvSpPr>
            <a:spLocks noChangeArrowheads="1"/>
          </p:cNvSpPr>
          <p:nvPr/>
        </p:nvSpPr>
        <p:spPr bwMode="auto">
          <a:xfrm rot="18583437">
            <a:off x="2628282" y="5217757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2" name="Рисунок 11" descr="светофор-3.g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3150" y="2292932"/>
            <a:ext cx="1728192" cy="3515300"/>
          </a:xfrm>
          <a:prstGeom prst="rect">
            <a:avLst/>
          </a:prstGeom>
          <a:effectLst>
            <a:glow rad="228600">
              <a:sysClr val="window" lastClr="FFFFFF">
                <a:alpha val="40000"/>
              </a:sysClr>
            </a:glow>
          </a:effectLst>
        </p:spPr>
      </p:pic>
    </p:spTree>
    <p:extLst>
      <p:ext uri="{BB962C8B-B14F-4D97-AF65-F5344CB8AC3E}">
        <p14:creationId xmlns:p14="http://schemas.microsoft.com/office/powerpoint/2010/main" val="157312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На какие </a:t>
            </a:r>
            <a:r>
              <a:rPr lang="ru-RU" dirty="0">
                <a:solidFill>
                  <a:srgbClr val="00B050"/>
                </a:solidFill>
              </a:rPr>
              <a:t>две части </a:t>
            </a:r>
            <a:r>
              <a:rPr lang="ru-RU" dirty="0"/>
              <a:t>разделена дорога?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7912" y="5433230"/>
            <a:ext cx="6638384" cy="14247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/>
              <a:t>Дорога разделена на 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проезжую</a:t>
            </a:r>
          </a:p>
          <a:p>
            <a:pPr>
              <a:buNone/>
            </a:pPr>
            <a:r>
              <a:rPr lang="ru-RU" sz="3600" b="1" dirty="0"/>
              <a:t>и 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пешеходную</a:t>
            </a:r>
            <a:r>
              <a:rPr lang="ru-RU" sz="3600" b="1" dirty="0"/>
              <a:t>  части</a:t>
            </a:r>
            <a:endParaRPr lang="ru-RU" dirty="0"/>
          </a:p>
        </p:txBody>
      </p:sp>
      <p:pic>
        <p:nvPicPr>
          <p:cNvPr id="9" name="Рисунок 8" descr="D:\ВНЕКЛАССНЫЕ мероприятия\ПДД Муравецкая, Диденко+фото\ФОТО ПДД 2019\IMG_1817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6336704" cy="434118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AutoShape 6"/>
          <p:cNvSpPr>
            <a:spLocks noChangeArrowheads="1"/>
          </p:cNvSpPr>
          <p:nvPr/>
        </p:nvSpPr>
        <p:spPr bwMode="auto">
          <a:xfrm rot="18470823">
            <a:off x="3692394" y="3394497"/>
            <a:ext cx="2372033" cy="574424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 rot="14348486">
            <a:off x="-482103" y="2765621"/>
            <a:ext cx="2092805" cy="642067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8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 descr="1465f6dfacab247d8d96311964e491be.jpg"/>
          <p:cNvPicPr>
            <a:picLocks noChangeAspect="1"/>
          </p:cNvPicPr>
          <p:nvPr/>
        </p:nvPicPr>
        <p:blipFill>
          <a:blip r:embed="rId3" cstate="email">
            <a:lum brigh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3186255" y="97971"/>
            <a:ext cx="4357686" cy="6858000"/>
            <a:chOff x="0" y="1071546"/>
            <a:chExt cx="2786050" cy="500066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1071546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0" y="5286388"/>
              <a:ext cx="2786050" cy="785818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0" y="4500570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0" y="3643314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0" y="2786058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0" y="1928802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4071934" y="2500306"/>
            <a:ext cx="2330318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 w="1143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АЗБУКА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14744" y="3714752"/>
            <a:ext cx="34522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 w="1143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ДОРОЖНОЙ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786322"/>
            <a:ext cx="44437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 w="1143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БЕЗОПАСНОСТИ</a:t>
            </a:r>
          </a:p>
        </p:txBody>
      </p:sp>
      <p:pic>
        <p:nvPicPr>
          <p:cNvPr id="33" name="Рисунок 32" descr="светофор-3.g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662" y="0"/>
            <a:ext cx="1500198" cy="3051539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34" name="Рисунок 33" descr="peshpe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43372" y="0"/>
            <a:ext cx="2143140" cy="2143140"/>
          </a:xfrm>
          <a:prstGeom prst="rect">
            <a:avLst/>
          </a:prstGeom>
        </p:spPr>
      </p:pic>
      <p:sp>
        <p:nvSpPr>
          <p:cNvPr id="35" name="Трапеция 34"/>
          <p:cNvSpPr/>
          <p:nvPr/>
        </p:nvSpPr>
        <p:spPr>
          <a:xfrm>
            <a:off x="1214414" y="3000372"/>
            <a:ext cx="928694" cy="2000264"/>
          </a:xfrm>
          <a:prstGeom prst="trapezoid">
            <a:avLst/>
          </a:prstGeom>
          <a:effectLst>
            <a:glow rad="228600">
              <a:schemeClr val="bg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Прямоугольник 79"/>
          <p:cNvSpPr/>
          <p:nvPr/>
        </p:nvSpPr>
        <p:spPr>
          <a:xfrm>
            <a:off x="0" y="-26894"/>
            <a:ext cx="9144000" cy="271462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0" y="2714620"/>
            <a:ext cx="9144000" cy="414338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0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1357290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2643174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3857620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4929190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5929322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6929454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7858148" y="4500570"/>
            <a:ext cx="785818" cy="21431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TextBox 101"/>
          <p:cNvSpPr txBox="1"/>
          <p:nvPr/>
        </p:nvSpPr>
        <p:spPr>
          <a:xfrm>
            <a:off x="4714876" y="1428736"/>
            <a:ext cx="44291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Это проезжая часть, по ней едут машины</a:t>
            </a:r>
          </a:p>
        </p:txBody>
      </p:sp>
      <p:pic>
        <p:nvPicPr>
          <p:cNvPr id="83" name="Рисунок 82" descr="0006-013-Bereza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928670"/>
            <a:ext cx="1112602" cy="1857364"/>
          </a:xfrm>
          <a:prstGeom prst="rect">
            <a:avLst/>
          </a:prstGeom>
        </p:spPr>
      </p:pic>
      <p:pic>
        <p:nvPicPr>
          <p:cNvPr id="84" name="Рисунок 83" descr="klipart-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357166"/>
            <a:ext cx="1067947" cy="563175"/>
          </a:xfrm>
          <a:prstGeom prst="rect">
            <a:avLst/>
          </a:prstGeom>
        </p:spPr>
      </p:pic>
      <p:pic>
        <p:nvPicPr>
          <p:cNvPr id="85" name="Рисунок 84" descr="klipart-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357166"/>
            <a:ext cx="1067947" cy="563175"/>
          </a:xfrm>
          <a:prstGeom prst="rect">
            <a:avLst/>
          </a:prstGeom>
        </p:spPr>
      </p:pic>
      <p:pic>
        <p:nvPicPr>
          <p:cNvPr id="86" name="Рисунок 85" descr="klipart-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0"/>
            <a:ext cx="1067947" cy="563175"/>
          </a:xfrm>
          <a:prstGeom prst="rect">
            <a:avLst/>
          </a:prstGeom>
        </p:spPr>
      </p:pic>
      <p:sp>
        <p:nvSpPr>
          <p:cNvPr id="88" name="Прямоугольник 87"/>
          <p:cNvSpPr/>
          <p:nvPr/>
        </p:nvSpPr>
        <p:spPr>
          <a:xfrm>
            <a:off x="0" y="5786430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2" name="Рисунок 81" descr="cab10fab74058d275ab3715a77e8805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71810"/>
            <a:ext cx="3571900" cy="3571900"/>
          </a:xfrm>
          <a:prstGeom prst="rect">
            <a:avLst/>
          </a:prstGeom>
        </p:spPr>
      </p:pic>
      <p:pic>
        <p:nvPicPr>
          <p:cNvPr id="90" name="Рисунок 89" descr="0006-013-Bereza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1670" y="928670"/>
            <a:ext cx="1112602" cy="1857364"/>
          </a:xfrm>
          <a:prstGeom prst="rect">
            <a:avLst/>
          </a:prstGeom>
        </p:spPr>
      </p:pic>
      <p:pic>
        <p:nvPicPr>
          <p:cNvPr id="91" name="Рисунок 90" descr="0006-013-Bereza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6182" y="928694"/>
            <a:ext cx="1112602" cy="1857364"/>
          </a:xfrm>
          <a:prstGeom prst="rect">
            <a:avLst/>
          </a:prstGeom>
        </p:spPr>
      </p:pic>
      <p:pic>
        <p:nvPicPr>
          <p:cNvPr id="93" name="Рисунок 92" descr="солнце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58082" y="0"/>
            <a:ext cx="1428728" cy="1439977"/>
          </a:xfrm>
          <a:prstGeom prst="rect">
            <a:avLst/>
          </a:prstGeom>
        </p:spPr>
      </p:pic>
      <p:sp>
        <p:nvSpPr>
          <p:cNvPr id="87" name="Прямоугольник 86"/>
          <p:cNvSpPr/>
          <p:nvPr/>
        </p:nvSpPr>
        <p:spPr>
          <a:xfrm>
            <a:off x="0" y="2714620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" name="Рисунок 91" descr="tarodux-car2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8" y="3071810"/>
            <a:ext cx="2486029" cy="1014201"/>
          </a:xfrm>
          <a:prstGeom prst="rect">
            <a:avLst/>
          </a:prstGeom>
        </p:spPr>
      </p:pic>
      <p:pic>
        <p:nvPicPr>
          <p:cNvPr id="70" name="Рисунок 69" descr="415058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29454" y="3143248"/>
            <a:ext cx="1981540" cy="1301719"/>
          </a:xfrm>
          <a:prstGeom prst="rect">
            <a:avLst/>
          </a:prstGeom>
        </p:spPr>
      </p:pic>
      <p:sp>
        <p:nvSpPr>
          <p:cNvPr id="103" name="Стрелка вправо 102"/>
          <p:cNvSpPr/>
          <p:nvPr/>
        </p:nvSpPr>
        <p:spPr>
          <a:xfrm rot="6262998">
            <a:off x="5349200" y="3260995"/>
            <a:ext cx="1714512" cy="282233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16 0.02083 L -0.73472 0.02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1.14584 -0.01134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2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98976 0.00209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5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2071678"/>
            <a:ext cx="9144000" cy="371477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0" y="1000108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cab10fab74058d275ab3715a77e8805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357562"/>
            <a:ext cx="2928934" cy="2928934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0" y="2071678"/>
            <a:ext cx="2214546" cy="3714776"/>
            <a:chOff x="0" y="1071546"/>
            <a:chExt cx="2786050" cy="5000660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0" y="1071546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0" y="5286388"/>
              <a:ext cx="2786050" cy="7858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0" y="4500570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0" y="3643314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0" y="2786058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0" y="1928802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Прямоугольник 35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 descr="post-280722-12927810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66"/>
            <a:ext cx="1600248" cy="1600248"/>
          </a:xfrm>
          <a:prstGeom prst="rect">
            <a:avLst/>
          </a:prstGeom>
        </p:spPr>
      </p:pic>
      <p:grpSp>
        <p:nvGrpSpPr>
          <p:cNvPr id="35" name="Группа 34"/>
          <p:cNvGrpSpPr/>
          <p:nvPr/>
        </p:nvGrpSpPr>
        <p:grpSpPr>
          <a:xfrm>
            <a:off x="2428860" y="3643314"/>
            <a:ext cx="6715140" cy="285752"/>
            <a:chOff x="2428860" y="3643314"/>
            <a:chExt cx="6715140" cy="285752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6286512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0" name="Группа 29"/>
            <p:cNvGrpSpPr/>
            <p:nvPr/>
          </p:nvGrpSpPr>
          <p:grpSpPr>
            <a:xfrm>
              <a:off x="2428860" y="3643314"/>
              <a:ext cx="6715140" cy="285752"/>
              <a:chOff x="2428860" y="3643314"/>
              <a:chExt cx="6715140" cy="285752"/>
            </a:xfrm>
          </p:grpSpPr>
          <p:sp>
            <p:nvSpPr>
              <p:cNvPr id="24" name="Скругленный прямоугольник 23"/>
              <p:cNvSpPr/>
              <p:nvPr/>
            </p:nvSpPr>
            <p:spPr>
              <a:xfrm>
                <a:off x="2428860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Скругленный прямоугольник 24"/>
              <p:cNvSpPr/>
              <p:nvPr/>
            </p:nvSpPr>
            <p:spPr>
              <a:xfrm>
                <a:off x="8786842" y="3643314"/>
                <a:ext cx="357158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7572396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Скругленный прямоугольник 27"/>
              <p:cNvSpPr/>
              <p:nvPr/>
            </p:nvSpPr>
            <p:spPr>
              <a:xfrm>
                <a:off x="5000628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Скругленный прямоугольник 28"/>
              <p:cNvSpPr/>
              <p:nvPr/>
            </p:nvSpPr>
            <p:spPr>
              <a:xfrm>
                <a:off x="3714744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500034" y="1000108"/>
            <a:ext cx="7215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</a:rPr>
              <a:t>Пешеходы ходят по тротуарам</a:t>
            </a:r>
          </a:p>
        </p:txBody>
      </p:sp>
      <p:sp>
        <p:nvSpPr>
          <p:cNvPr id="46" name="Стрелка вправо 45"/>
          <p:cNvSpPr/>
          <p:nvPr/>
        </p:nvSpPr>
        <p:spPr>
          <a:xfrm rot="6262998">
            <a:off x="6503051" y="1442864"/>
            <a:ext cx="535948" cy="272943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 descr="klipart-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0"/>
            <a:ext cx="1067947" cy="563175"/>
          </a:xfrm>
          <a:prstGeom prst="rect">
            <a:avLst/>
          </a:prstGeom>
        </p:spPr>
      </p:pic>
      <p:pic>
        <p:nvPicPr>
          <p:cNvPr id="41" name="Рисунок 40" descr="klipart-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4414" y="214290"/>
            <a:ext cx="1067947" cy="563175"/>
          </a:xfrm>
          <a:prstGeom prst="rect">
            <a:avLst/>
          </a:prstGeom>
        </p:spPr>
      </p:pic>
      <p:pic>
        <p:nvPicPr>
          <p:cNvPr id="42" name="Рисунок 41" descr="klipart-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86050" y="0"/>
            <a:ext cx="1067947" cy="563175"/>
          </a:xfrm>
          <a:prstGeom prst="rect">
            <a:avLst/>
          </a:prstGeom>
        </p:spPr>
      </p:pic>
      <p:pic>
        <p:nvPicPr>
          <p:cNvPr id="34" name="Рисунок 33" descr="tarodux-car2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2428868"/>
            <a:ext cx="2143140" cy="874316"/>
          </a:xfrm>
          <a:prstGeom prst="rect">
            <a:avLst/>
          </a:prstGeom>
        </p:spPr>
      </p:pic>
      <p:pic>
        <p:nvPicPr>
          <p:cNvPr id="43" name="Рисунок 42" descr="_7122-9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62741" y="4733955"/>
            <a:ext cx="2481259" cy="2481259"/>
          </a:xfrm>
          <a:prstGeom prst="rect">
            <a:avLst/>
          </a:prstGeom>
        </p:spPr>
      </p:pic>
      <p:pic>
        <p:nvPicPr>
          <p:cNvPr id="44" name="Рисунок 43" descr="солнце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86710" y="1"/>
            <a:ext cx="1000100" cy="1007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77556E-17 L 1.06615 0.016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" y="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-1.09653 -4.81481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764 -0.00185 L -1.02882 -0.00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934 -0.00348 L 0.80156 -0.0034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:\МО учит труд обуч\РАБОТА МО 2020-21\ВНЕКЛ МЕРОПРИЯТИЯ 2020\IMG_7570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154" y="20287"/>
            <a:ext cx="4716016" cy="398610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-39154" y="4149080"/>
            <a:ext cx="30989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ПЕШЕХОДНЫЙ ПЕРЕХОД</a:t>
            </a:r>
          </a:p>
        </p:txBody>
      </p:sp>
      <p:pic>
        <p:nvPicPr>
          <p:cNvPr id="8" name="Объект 3" descr="D:\МО учит труд обуч\РАБОТА МО 2020-21\ВНЕКЛ МЕРОПРИЯТИЯ 2020\IMG_7572.JPG"/>
          <p:cNvPicPr>
            <a:picLocks noGrp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6395" y="2345485"/>
            <a:ext cx="6034616" cy="452596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698125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Всем знакомые полоски</a:t>
            </a:r>
          </a:p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Знают дети, знает взрослый!</a:t>
            </a:r>
          </a:p>
        </p:txBody>
      </p:sp>
    </p:spTree>
    <p:extLst>
      <p:ext uri="{BB962C8B-B14F-4D97-AF65-F5344CB8AC3E}">
        <p14:creationId xmlns:p14="http://schemas.microsoft.com/office/powerpoint/2010/main" val="378879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МО учит труд обуч\РАБОТА МО 2020-21\ВНЕКЛ МЕРОПРИЯТИЯ 2020\IMG_7571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292080" y="5229200"/>
            <a:ext cx="3098986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ПЕШЕХОДНЫЙ ПЕРЕХОД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91681" y="476672"/>
            <a:ext cx="4536503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ЗНАК</a:t>
            </a:r>
          </a:p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Calibri"/>
              </a:rPr>
              <a:t>«ПЕШЕХОДНЫЙ ПЕРЕХОД»</a:t>
            </a:r>
          </a:p>
        </p:txBody>
      </p:sp>
    </p:spTree>
    <p:extLst>
      <p:ext uri="{BB962C8B-B14F-4D97-AF65-F5344CB8AC3E}">
        <p14:creationId xmlns:p14="http://schemas.microsoft.com/office/powerpoint/2010/main" val="4298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0" y="3214686"/>
            <a:ext cx="9144000" cy="364331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Группа 33"/>
          <p:cNvGrpSpPr/>
          <p:nvPr/>
        </p:nvGrpSpPr>
        <p:grpSpPr>
          <a:xfrm>
            <a:off x="0" y="3214686"/>
            <a:ext cx="3714744" cy="3643314"/>
            <a:chOff x="0" y="0"/>
            <a:chExt cx="3714744" cy="5714992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0" y="0"/>
              <a:ext cx="3714744" cy="714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0" y="714356"/>
              <a:ext cx="3714744" cy="7143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0" y="1428736"/>
              <a:ext cx="3714744" cy="714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0" y="2143116"/>
              <a:ext cx="3714744" cy="7143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0" y="2857496"/>
              <a:ext cx="3714744" cy="714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0" y="3571876"/>
              <a:ext cx="3714744" cy="7143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0" y="4286256"/>
              <a:ext cx="3714744" cy="714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0" y="5000636"/>
              <a:ext cx="3714744" cy="7143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3865715" y="3200551"/>
            <a:ext cx="47440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Пешеходы переходят дорогу по пешеходному переходу. </a:t>
            </a:r>
          </a:p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Пешеходный переход имеет специальную разметку. </a:t>
            </a:r>
          </a:p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Возле него стоит знак</a:t>
            </a:r>
          </a:p>
        </p:txBody>
      </p:sp>
      <p:sp>
        <p:nvSpPr>
          <p:cNvPr id="19" name="Стрелка вправо 18"/>
          <p:cNvSpPr/>
          <p:nvPr/>
        </p:nvSpPr>
        <p:spPr>
          <a:xfrm rot="9436254">
            <a:off x="2750118" y="4118277"/>
            <a:ext cx="1506173" cy="515207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-24955" y="2052471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0" y="-26894"/>
            <a:ext cx="9144000" cy="214311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1" name="Группа 40"/>
          <p:cNvGrpSpPr/>
          <p:nvPr/>
        </p:nvGrpSpPr>
        <p:grpSpPr>
          <a:xfrm>
            <a:off x="3071802" y="571480"/>
            <a:ext cx="1428750" cy="3071834"/>
            <a:chOff x="3071802" y="571480"/>
            <a:chExt cx="1428750" cy="3071834"/>
          </a:xfrm>
        </p:grpSpPr>
        <p:pic>
          <p:nvPicPr>
            <p:cNvPr id="17" name="Picture 2" descr="http://im0-tub-ru.yandex.net/i?id=348226043-37-72&amp;n=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71802" y="571480"/>
              <a:ext cx="1428750" cy="142875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8" name="Прямоугольник 17"/>
            <p:cNvSpPr/>
            <p:nvPr/>
          </p:nvSpPr>
          <p:spPr>
            <a:xfrm>
              <a:off x="3714734" y="2000240"/>
              <a:ext cx="214314" cy="1643074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214810" y="857232"/>
            <a:ext cx="4143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А если тебе нужно перейти дорогу?</a:t>
            </a:r>
          </a:p>
        </p:txBody>
      </p:sp>
      <p:pic>
        <p:nvPicPr>
          <p:cNvPr id="40" name="Рисунок 39" descr="klipart-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0"/>
            <a:ext cx="1456244" cy="767941"/>
          </a:xfrm>
          <a:prstGeom prst="rect">
            <a:avLst/>
          </a:prstGeom>
        </p:spPr>
      </p:pic>
      <p:pic>
        <p:nvPicPr>
          <p:cNvPr id="42" name="Рисунок 41" descr="klipart-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0"/>
            <a:ext cx="1067947" cy="563175"/>
          </a:xfrm>
          <a:prstGeom prst="rect">
            <a:avLst/>
          </a:prstGeom>
        </p:spPr>
      </p:pic>
      <p:pic>
        <p:nvPicPr>
          <p:cNvPr id="36" name="Рисунок 35" descr="солнце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15272" y="0"/>
            <a:ext cx="1428728" cy="1439977"/>
          </a:xfrm>
          <a:prstGeom prst="rect">
            <a:avLst/>
          </a:prstGeom>
        </p:spPr>
      </p:pic>
      <p:cxnSp>
        <p:nvCxnSpPr>
          <p:cNvPr id="43" name="Прямая соединительная линия 42"/>
          <p:cNvCxnSpPr/>
          <p:nvPr/>
        </p:nvCxnSpPr>
        <p:spPr>
          <a:xfrm>
            <a:off x="3714744" y="5000636"/>
            <a:ext cx="5429256" cy="1588"/>
          </a:xfrm>
          <a:prstGeom prst="line">
            <a:avLst/>
          </a:prstGeom>
          <a:ln w="76200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http://im0-tub-ru.yandex.net/i?id=348226043-37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1" y="5753152"/>
            <a:ext cx="1018653" cy="999898"/>
          </a:xfrm>
          <a:prstGeom prst="rect">
            <a:avLst/>
          </a:prstGeom>
          <a:noFill/>
        </p:spPr>
      </p:pic>
      <p:sp>
        <p:nvSpPr>
          <p:cNvPr id="22" name="Стрелка вправо 21"/>
          <p:cNvSpPr/>
          <p:nvPr/>
        </p:nvSpPr>
        <p:spPr>
          <a:xfrm rot="9423781">
            <a:off x="4280739" y="297175"/>
            <a:ext cx="1506161" cy="500686"/>
          </a:xfrm>
          <a:prstGeom prst="rightArrow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 descr="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493930"/>
            <a:ext cx="2786082" cy="270662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63 0.1199 L 0.03663 0.949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2214554"/>
            <a:ext cx="3214678" cy="4643446"/>
            <a:chOff x="5000628" y="2000240"/>
            <a:chExt cx="3500462" cy="4621054"/>
          </a:xfrm>
        </p:grpSpPr>
        <p:sp>
          <p:nvSpPr>
            <p:cNvPr id="3" name="Rectangle 7"/>
            <p:cNvSpPr>
              <a:spLocks noChangeArrowheads="1"/>
            </p:cNvSpPr>
            <p:nvPr/>
          </p:nvSpPr>
          <p:spPr bwMode="auto">
            <a:xfrm rot="5400000">
              <a:off x="4440332" y="2560536"/>
              <a:ext cx="4621054" cy="3500462"/>
            </a:xfrm>
            <a:prstGeom prst="rect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" name="Группа 18"/>
            <p:cNvGrpSpPr/>
            <p:nvPr/>
          </p:nvGrpSpPr>
          <p:grpSpPr>
            <a:xfrm>
              <a:off x="5000628" y="2346819"/>
              <a:ext cx="3500462" cy="3889387"/>
              <a:chOff x="5000628" y="2346819"/>
              <a:chExt cx="3500462" cy="3889387"/>
            </a:xfrm>
          </p:grpSpPr>
          <p:sp>
            <p:nvSpPr>
              <p:cNvPr id="5" name="Rectangle 8"/>
              <p:cNvSpPr>
                <a:spLocks noChangeArrowheads="1"/>
              </p:cNvSpPr>
              <p:nvPr/>
            </p:nvSpPr>
            <p:spPr bwMode="auto">
              <a:xfrm rot="5400000">
                <a:off x="6558315" y="789132"/>
                <a:ext cx="385088" cy="35004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" name="Rectangle 9"/>
              <p:cNvSpPr>
                <a:spLocks noChangeArrowheads="1"/>
              </p:cNvSpPr>
              <p:nvPr/>
            </p:nvSpPr>
            <p:spPr bwMode="auto">
              <a:xfrm rot="5400000">
                <a:off x="6558315" y="1636325"/>
                <a:ext cx="385088" cy="35004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" name="Rectangle 10"/>
              <p:cNvSpPr>
                <a:spLocks noChangeArrowheads="1"/>
              </p:cNvSpPr>
              <p:nvPr/>
            </p:nvSpPr>
            <p:spPr bwMode="auto">
              <a:xfrm rot="5400000">
                <a:off x="6558315" y="2522027"/>
                <a:ext cx="385088" cy="35004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 rot="5400000">
                <a:off x="6558315" y="3407729"/>
                <a:ext cx="385088" cy="35004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 rot="5400000">
                <a:off x="6558315" y="4293431"/>
                <a:ext cx="385088" cy="35004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10" name="Группа 9"/>
          <p:cNvGrpSpPr/>
          <p:nvPr/>
        </p:nvGrpSpPr>
        <p:grpSpPr>
          <a:xfrm>
            <a:off x="2423170" y="0"/>
            <a:ext cx="1428750" cy="3071834"/>
            <a:chOff x="3071802" y="571480"/>
            <a:chExt cx="1428750" cy="3071834"/>
          </a:xfrm>
        </p:grpSpPr>
        <p:pic>
          <p:nvPicPr>
            <p:cNvPr id="11" name="Picture 2" descr="http://im0-tub-ru.yandex.net/i?id=348226043-37-72&amp;n=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71802" y="571480"/>
              <a:ext cx="1428750" cy="142875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3714734" y="2000240"/>
              <a:ext cx="214314" cy="1643074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4212324" y="2543200"/>
            <a:ext cx="446449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>
                <a:solidFill>
                  <a:srgbClr val="FF0000"/>
                </a:solidFill>
              </a:rPr>
              <a:t>Пешеходный переход</a:t>
            </a:r>
          </a:p>
          <a:p>
            <a:pPr algn="ctr"/>
            <a:r>
              <a:rPr lang="ru-RU" sz="2800" b="1" i="1" dirty="0"/>
              <a:t>Там, где расположен знак и есть специальная разметка, можно переходить  дорогу, но необходимо убедиться в безопасности, что машин нет или все машины остановились!</a:t>
            </a:r>
          </a:p>
          <a:p>
            <a:pPr algn="ctr"/>
            <a:endParaRPr lang="ru-RU" sz="2400" b="1" i="1" dirty="0"/>
          </a:p>
          <a:p>
            <a:pPr algn="ctr"/>
            <a:endParaRPr lang="ru-RU" sz="2400" b="1" i="1" dirty="0"/>
          </a:p>
        </p:txBody>
      </p:sp>
      <p:pic>
        <p:nvPicPr>
          <p:cNvPr id="14" name="Рисунок 13" descr="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63" y="404664"/>
            <a:ext cx="1823832" cy="177181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3690156" y="316043"/>
            <a:ext cx="55081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Всем знакомые полоски</a:t>
            </a:r>
          </a:p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Знают дети, знает взрослый!</a:t>
            </a:r>
          </a:p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Светофора рядом нет,</a:t>
            </a:r>
          </a:p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Знак дорожный даст совет. </a:t>
            </a:r>
          </a:p>
          <a:p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-0.00104 1.09561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5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фон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224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857752" y="0"/>
            <a:ext cx="4000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Малыши   должны переходить дорогу, держась за руку взрослого</a:t>
            </a:r>
          </a:p>
        </p:txBody>
      </p:sp>
      <p:pic>
        <p:nvPicPr>
          <p:cNvPr id="12290" name="Picture 2" descr="https://avatars.mds.yandex.net/get-pdb/905548/8e80c4f5-1775-44ae-a8d1-c7b4753b90d5/s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-24"/>
            <a:ext cx="4286280" cy="3077487"/>
          </a:xfrm>
          <a:prstGeom prst="rect">
            <a:avLst/>
          </a:prstGeom>
          <a:noFill/>
        </p:spPr>
      </p:pic>
      <p:pic>
        <p:nvPicPr>
          <p:cNvPr id="27" name="Рисунок 26" descr="_1308-254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2394073"/>
            <a:ext cx="4214810" cy="446392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0" y="4643446"/>
            <a:ext cx="47863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Школьники  переходят сами и могут помогать переходить дорогу пожилым людям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ВНЕКЛАССНЫЕ мероприятия\ПДД-2019 Муравецкая, Диденко\ФОТО ПДД 2019\IMG_1811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08"/>
            <a:ext cx="9144000" cy="63813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 rot="13296288">
            <a:off x="1810571" y="4810232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3939614">
            <a:off x="6441125" y="1547553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 rot="13670990">
            <a:off x="700276" y="1345159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rot="13695872">
            <a:off x="5433676" y="4736666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 rot="14067900">
            <a:off x="4102187" y="3885948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83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ВНЕКЛАССНЫЕ мероприятия\ПДД-2019 Муравецкая, Диденко\ФОТО ПДД 2019\IMG_1812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011" y="47714"/>
            <a:ext cx="9036496" cy="66667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 rot="18244520">
            <a:off x="1208841" y="516485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8968145">
            <a:off x="1449357" y="4782599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http://900igr.net/up/datai/110378/0019-077-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140968"/>
            <a:ext cx="2406169" cy="240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2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ВНЕКЛАССНЫЕ мероприятия\ПДД-2019 Муравецкая, Диденко\ФОТО ПДД 2019\IMG_1813.JPG"/>
          <p:cNvPicPr/>
          <p:nvPr/>
        </p:nvPicPr>
        <p:blipFill>
          <a:blip r:embed="rId2" cstate="email">
            <a:clrChange>
              <a:clrFrom>
                <a:srgbClr val="CECECE"/>
              </a:clrFrom>
              <a:clrTo>
                <a:srgbClr val="CECEC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 rot="12985634">
            <a:off x="55072" y="452699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3169014">
            <a:off x="2413819" y="4145322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 rot="13688450">
            <a:off x="6239610" y="3555622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rot="13926085">
            <a:off x="4479233" y="2789734"/>
            <a:ext cx="145564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 descr="http://900igr.net/data/chelovek/PDD-3.files/0010-022-Esli-v-znake-peshekhod-to-dorozhnyj-perekhod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46" t="31760" r="12436"/>
          <a:stretch/>
        </p:blipFill>
        <p:spPr bwMode="auto">
          <a:xfrm>
            <a:off x="3920836" y="3571750"/>
            <a:ext cx="1852598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1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МО учит труд обуч\РАБОТА МО 2020-21\ВНЕКЛ МЕРОПРИЯТИЯ 2020\IMG_7568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3572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6429388" y="285728"/>
            <a:ext cx="1857388" cy="6572272"/>
            <a:chOff x="5143504" y="285728"/>
            <a:chExt cx="1857388" cy="6572272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5143504" y="285728"/>
              <a:ext cx="1857388" cy="3500462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Трапеция 3"/>
            <p:cNvSpPr/>
            <p:nvPr/>
          </p:nvSpPr>
          <p:spPr>
            <a:xfrm>
              <a:off x="5500694" y="3786190"/>
              <a:ext cx="1143008" cy="3071810"/>
            </a:xfrm>
            <a:prstGeom prst="trapezoid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Овал 4"/>
            <p:cNvSpPr/>
            <p:nvPr/>
          </p:nvSpPr>
          <p:spPr>
            <a:xfrm>
              <a:off x="5572132" y="428604"/>
              <a:ext cx="1000132" cy="100013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5572132" y="1500174"/>
              <a:ext cx="1000132" cy="100013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572132" y="2571744"/>
              <a:ext cx="1000132" cy="1000132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14282" y="857232"/>
            <a:ext cx="58578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40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СВЕТОФОР</a:t>
            </a:r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он регулирует движение людей, машин и других участников дорожного движения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wasatnews.com/data/2012/3411/images/01326105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00108"/>
            <a:ext cx="4032448" cy="55007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1880" y="0"/>
            <a:ext cx="28578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СВЕТОФОР</a:t>
            </a:r>
            <a:endParaRPr lang="ru-RU" sz="4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9124" y="1428736"/>
            <a:ext cx="3214710" cy="1477328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Если </a:t>
            </a:r>
            <a:r>
              <a:rPr lang="ru-RU" b="1" u="sng" dirty="0">
                <a:solidFill>
                  <a:prstClr val="black"/>
                </a:solidFill>
              </a:rPr>
              <a:t>красный свет</a:t>
            </a:r>
            <a:r>
              <a:rPr lang="ru-RU" b="1" dirty="0">
                <a:solidFill>
                  <a:prstClr val="black"/>
                </a:solidFill>
              </a:rPr>
              <a:t> горит,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Светофор нам говорит: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- Стой на месте! Не иди!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Ты немножко подожди.</a:t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7686" y="3214686"/>
            <a:ext cx="3357586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prstClr val="black"/>
                </a:solidFill>
              </a:rPr>
              <a:t>Ярко-желтый свет</a:t>
            </a:r>
            <a:r>
              <a:rPr lang="ru-RU" b="1" dirty="0">
                <a:solidFill>
                  <a:prstClr val="black"/>
                </a:solidFill>
              </a:rPr>
              <a:t> горит.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"Приготовься", - говорит.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Светофор предупреждает,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Что он свет переключает.</a:t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5000636"/>
            <a:ext cx="3429024" cy="1477328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Он </a:t>
            </a:r>
            <a:r>
              <a:rPr lang="ru-RU" b="1" u="sng" dirty="0">
                <a:solidFill>
                  <a:prstClr val="black"/>
                </a:solidFill>
              </a:rPr>
              <a:t>зелёный свет</a:t>
            </a:r>
            <a:r>
              <a:rPr lang="ru-RU" b="1" dirty="0">
                <a:solidFill>
                  <a:prstClr val="black"/>
                </a:solidFill>
              </a:rPr>
              <a:t> включил,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Путь вперед нам разрешил.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Все машины дружно ждут: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Дети с мамами идут.</a:t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56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  <p:bldP spid="6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31863"/>
            <a:ext cx="9144000" cy="68580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/>
          <p:cNvGrpSpPr/>
          <p:nvPr/>
        </p:nvGrpSpPr>
        <p:grpSpPr>
          <a:xfrm>
            <a:off x="214282" y="64856"/>
            <a:ext cx="1143008" cy="2154129"/>
            <a:chOff x="500034" y="285727"/>
            <a:chExt cx="1143008" cy="215412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500034" y="285727"/>
              <a:ext cx="1143008" cy="2154129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763805" y="373651"/>
              <a:ext cx="615466" cy="6154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763805" y="1033078"/>
              <a:ext cx="615466" cy="615466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763805" y="1692505"/>
              <a:ext cx="615466" cy="6154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214282" y="-71462"/>
            <a:ext cx="1071570" cy="1071570"/>
            <a:chOff x="785786" y="285728"/>
            <a:chExt cx="1285884" cy="1285884"/>
          </a:xfrm>
          <a:solidFill>
            <a:srgbClr val="FF0000"/>
          </a:solidFill>
        </p:grpSpPr>
        <p:grpSp>
          <p:nvGrpSpPr>
            <p:cNvPr id="15" name="Группа 14"/>
            <p:cNvGrpSpPr/>
            <p:nvPr/>
          </p:nvGrpSpPr>
          <p:grpSpPr>
            <a:xfrm>
              <a:off x="785786" y="285728"/>
              <a:ext cx="1285884" cy="1143008"/>
              <a:chOff x="785786" y="285728"/>
              <a:chExt cx="1285884" cy="1143008"/>
            </a:xfrm>
            <a:grpFill/>
          </p:grpSpPr>
          <p:sp>
            <p:nvSpPr>
              <p:cNvPr id="10" name="4-конечная звезда 9"/>
              <p:cNvSpPr/>
              <p:nvPr/>
            </p:nvSpPr>
            <p:spPr>
              <a:xfrm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4-конечная звезда 11"/>
              <p:cNvSpPr/>
              <p:nvPr/>
            </p:nvSpPr>
            <p:spPr>
              <a:xfrm rot="1050108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4-конечная звезда 12"/>
              <p:cNvSpPr/>
              <p:nvPr/>
            </p:nvSpPr>
            <p:spPr>
              <a:xfrm rot="2603425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" name="4-конечная звезда 13"/>
            <p:cNvSpPr/>
            <p:nvPr/>
          </p:nvSpPr>
          <p:spPr>
            <a:xfrm rot="4044994">
              <a:off x="785786" y="357166"/>
              <a:ext cx="1285884" cy="1143008"/>
            </a:xfrm>
            <a:prstGeom prst="star4">
              <a:avLst>
                <a:gd name="adj" fmla="val 634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214282" y="2285992"/>
            <a:ext cx="1143008" cy="2154129"/>
            <a:chOff x="500034" y="285727"/>
            <a:chExt cx="1143008" cy="2154129"/>
          </a:xfrm>
        </p:grpSpPr>
        <p:sp>
          <p:nvSpPr>
            <p:cNvPr id="39" name="Скругленный прямоугольник 38"/>
            <p:cNvSpPr/>
            <p:nvPr/>
          </p:nvSpPr>
          <p:spPr>
            <a:xfrm>
              <a:off x="500034" y="285727"/>
              <a:ext cx="1143008" cy="2154129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763805" y="373651"/>
              <a:ext cx="615466" cy="6154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763805" y="1033078"/>
              <a:ext cx="615466" cy="615466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763805" y="1692505"/>
              <a:ext cx="615466" cy="6154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142844" y="2786058"/>
            <a:ext cx="1214446" cy="1214446"/>
            <a:chOff x="785786" y="285728"/>
            <a:chExt cx="1285884" cy="1285884"/>
          </a:xfrm>
        </p:grpSpPr>
        <p:grpSp>
          <p:nvGrpSpPr>
            <p:cNvPr id="26" name="Группа 14"/>
            <p:cNvGrpSpPr/>
            <p:nvPr/>
          </p:nvGrpSpPr>
          <p:grpSpPr>
            <a:xfrm>
              <a:off x="785786" y="285728"/>
              <a:ext cx="1285884" cy="1143008"/>
              <a:chOff x="785786" y="285728"/>
              <a:chExt cx="1285884" cy="1143008"/>
            </a:xfrm>
          </p:grpSpPr>
          <p:sp>
            <p:nvSpPr>
              <p:cNvPr id="28" name="4-конечная звезда 27"/>
              <p:cNvSpPr/>
              <p:nvPr/>
            </p:nvSpPr>
            <p:spPr>
              <a:xfrm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4-конечная звезда 28"/>
              <p:cNvSpPr/>
              <p:nvPr/>
            </p:nvSpPr>
            <p:spPr>
              <a:xfrm rot="1050108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4-конечная звезда 29"/>
              <p:cNvSpPr/>
              <p:nvPr/>
            </p:nvSpPr>
            <p:spPr>
              <a:xfrm rot="2603425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7" name="4-конечная звезда 26"/>
            <p:cNvSpPr/>
            <p:nvPr/>
          </p:nvSpPr>
          <p:spPr>
            <a:xfrm rot="4044994">
              <a:off x="785786" y="357166"/>
              <a:ext cx="1285884" cy="1143008"/>
            </a:xfrm>
            <a:prstGeom prst="star4">
              <a:avLst>
                <a:gd name="adj" fmla="val 6346"/>
              </a:avLst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214282" y="4572008"/>
            <a:ext cx="1143008" cy="2154129"/>
            <a:chOff x="500034" y="285727"/>
            <a:chExt cx="1143008" cy="2154129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500034" y="285727"/>
              <a:ext cx="1143008" cy="2154129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763805" y="373651"/>
              <a:ext cx="615466" cy="6154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763805" y="1033078"/>
              <a:ext cx="615466" cy="615466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763805" y="1692505"/>
              <a:ext cx="615466" cy="6154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214282" y="5726029"/>
            <a:ext cx="1071570" cy="1071570"/>
            <a:chOff x="785786" y="285728"/>
            <a:chExt cx="1285884" cy="1285884"/>
          </a:xfrm>
          <a:solidFill>
            <a:srgbClr val="00B050"/>
          </a:solidFill>
        </p:grpSpPr>
        <p:grpSp>
          <p:nvGrpSpPr>
            <p:cNvPr id="32" name="Группа 14"/>
            <p:cNvGrpSpPr/>
            <p:nvPr/>
          </p:nvGrpSpPr>
          <p:grpSpPr>
            <a:xfrm>
              <a:off x="785786" y="285728"/>
              <a:ext cx="1285884" cy="1143008"/>
              <a:chOff x="785786" y="285728"/>
              <a:chExt cx="1285884" cy="1143008"/>
            </a:xfrm>
            <a:grpFill/>
          </p:grpSpPr>
          <p:sp>
            <p:nvSpPr>
              <p:cNvPr id="34" name="4-конечная звезда 33"/>
              <p:cNvSpPr/>
              <p:nvPr/>
            </p:nvSpPr>
            <p:spPr>
              <a:xfrm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4-конечная звезда 34"/>
              <p:cNvSpPr/>
              <p:nvPr/>
            </p:nvSpPr>
            <p:spPr>
              <a:xfrm rot="1050108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4-конечная звезда 35"/>
              <p:cNvSpPr/>
              <p:nvPr/>
            </p:nvSpPr>
            <p:spPr>
              <a:xfrm rot="2603425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3" name="4-конечная звезда 32"/>
            <p:cNvSpPr/>
            <p:nvPr/>
          </p:nvSpPr>
          <p:spPr>
            <a:xfrm rot="4044994">
              <a:off x="785786" y="357166"/>
              <a:ext cx="1285884" cy="1143008"/>
            </a:xfrm>
            <a:prstGeom prst="star4">
              <a:avLst>
                <a:gd name="adj" fmla="val 634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785918" y="357166"/>
            <a:ext cx="600079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Загорелся </a:t>
            </a:r>
            <a:r>
              <a:rPr lang="ru-RU" sz="3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свет – пешеходу хода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1857356" y="2571744"/>
            <a:ext cx="5929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ЖЁЛТЫЙ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свет даёт сигнал, </a:t>
            </a:r>
          </a:p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чтобы ты зелёный ждал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285984" y="4786322"/>
            <a:ext cx="5357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Свет </a:t>
            </a:r>
            <a:r>
              <a:rPr lang="ru-RU" sz="3200" b="1" u="sng" dirty="0"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ЗЕЛЁНЫЙ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говорит: </a:t>
            </a:r>
          </a:p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«Для тебя проход открыт!»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ВНЕКЛАССНЫЕ мероприятия\ПДД-2019 Муравецкая, Диденко\ФОТО ПДД 2019\IMG_1830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434" y="29414"/>
            <a:ext cx="5620817" cy="2205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ВНЕКЛАССНЫЕ мероприятия\ПДД-2019 Муравецкая, Диденко\ФОТО ПДД 2019\IMG_1833.JPG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311" y="2047456"/>
            <a:ext cx="5651083" cy="2409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http://www.alwasatnews.com/data/2012/3411/images/0132610575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64916" y="125225"/>
            <a:ext cx="3379084" cy="6155211"/>
          </a:xfrm>
          <a:prstGeom prst="rect">
            <a:avLst/>
          </a:prstGeom>
          <a:noFill/>
        </p:spPr>
      </p:pic>
      <p:pic>
        <p:nvPicPr>
          <p:cNvPr id="8" name="Объект 9" descr="D:\ВНЕКЛАССНЫЕ мероприятия\ПДД-2019 Муравецкая, Диденко\ФОТО ПДД 2019\IMG_1828.JPG"/>
          <p:cNvPicPr>
            <a:picLocks noGrp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956" y="4470168"/>
            <a:ext cx="5700272" cy="241744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AutoShape 6"/>
          <p:cNvSpPr>
            <a:spLocks noChangeArrowheads="1"/>
          </p:cNvSpPr>
          <p:nvPr/>
        </p:nvSpPr>
        <p:spPr bwMode="auto">
          <a:xfrm rot="11743183">
            <a:off x="5130057" y="454557"/>
            <a:ext cx="2076430" cy="431095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 rot="11743183">
            <a:off x="4951608" y="2523274"/>
            <a:ext cx="2076430" cy="431095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 rot="11743183">
            <a:off x="4807592" y="4781271"/>
            <a:ext cx="2076430" cy="431095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7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/>
              <a:t>ДОРОГУ МОЖНО ПЕРЕХОДИТЬ ТОЛЬКО НА 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ЗЕЛЕНЫЙ 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СИГНАЛ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/>
              <a:t>СВЕТОФОРА!</a:t>
            </a:r>
          </a:p>
        </p:txBody>
      </p:sp>
      <p:pic>
        <p:nvPicPr>
          <p:cNvPr id="5" name="Picture 2" descr="http://www.alwasatnews.com/data/2012/3411/images/01326105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586" y="0"/>
            <a:ext cx="1214414" cy="1793740"/>
          </a:xfrm>
          <a:prstGeom prst="rect">
            <a:avLst/>
          </a:prstGeom>
          <a:noFill/>
        </p:spPr>
      </p:pic>
      <p:sp>
        <p:nvSpPr>
          <p:cNvPr id="6" name="AutoShape 6"/>
          <p:cNvSpPr>
            <a:spLocks noChangeArrowheads="1"/>
          </p:cNvSpPr>
          <p:nvPr/>
        </p:nvSpPr>
        <p:spPr bwMode="auto">
          <a:xfrm rot="11743183">
            <a:off x="6729842" y="1228695"/>
            <a:ext cx="1197874" cy="273894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" name="Объект 9" descr="D:\ВНЕКЛАССНЫЕ мероприятия\ПДД-2019 Муравецкая, Диденко\ФОТО ПДД 2019\IMG_1828.JPG"/>
          <p:cNvPicPr>
            <a:picLocks noGrp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550" y="2564904"/>
            <a:ext cx="9144000" cy="364818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AutoShape 6"/>
          <p:cNvSpPr>
            <a:spLocks noChangeArrowheads="1"/>
          </p:cNvSpPr>
          <p:nvPr/>
        </p:nvSpPr>
        <p:spPr bwMode="auto">
          <a:xfrm rot="18794163">
            <a:off x="3793655" y="2891010"/>
            <a:ext cx="1197874" cy="273894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 rot="13533202">
            <a:off x="5125866" y="3944649"/>
            <a:ext cx="1197874" cy="273894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82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Группа 49"/>
          <p:cNvGrpSpPr/>
          <p:nvPr/>
        </p:nvGrpSpPr>
        <p:grpSpPr>
          <a:xfrm>
            <a:off x="0" y="2071678"/>
            <a:ext cx="9144000" cy="3714776"/>
            <a:chOff x="0" y="2071678"/>
            <a:chExt cx="9144000" cy="371477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2428860" y="2071678"/>
              <a:ext cx="6715140" cy="1857388"/>
              <a:chOff x="2428860" y="2071678"/>
              <a:chExt cx="6715140" cy="1857388"/>
            </a:xfrm>
          </p:grpSpPr>
          <p:sp>
            <p:nvSpPr>
              <p:cNvPr id="14" name="Скругленный прямоугольник 13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5" name="Группа 30"/>
              <p:cNvGrpSpPr/>
              <p:nvPr/>
            </p:nvGrpSpPr>
            <p:grpSpPr>
              <a:xfrm>
                <a:off x="2428860" y="2071678"/>
                <a:ext cx="6715140" cy="1857388"/>
                <a:chOff x="2428860" y="2071678"/>
                <a:chExt cx="6715140" cy="1857388"/>
              </a:xfrm>
            </p:grpSpPr>
            <p:grpSp>
              <p:nvGrpSpPr>
                <p:cNvPr id="16" name="Группа 29"/>
                <p:cNvGrpSpPr/>
                <p:nvPr/>
              </p:nvGrpSpPr>
              <p:grpSpPr>
                <a:xfrm>
                  <a:off x="2428860" y="3643314"/>
                  <a:ext cx="6715140" cy="285752"/>
                  <a:chOff x="2428860" y="3643314"/>
                  <a:chExt cx="6715140" cy="285752"/>
                </a:xfrm>
              </p:grpSpPr>
              <p:sp>
                <p:nvSpPr>
                  <p:cNvPr id="18" name="Скругленный прямоугольник 17"/>
                  <p:cNvSpPr/>
                  <p:nvPr/>
                </p:nvSpPr>
                <p:spPr>
                  <a:xfrm>
                    <a:off x="2428860" y="3643314"/>
                    <a:ext cx="1000132" cy="285752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9" name="Скругленный прямоугольник 18"/>
                  <p:cNvSpPr/>
                  <p:nvPr/>
                </p:nvSpPr>
                <p:spPr>
                  <a:xfrm>
                    <a:off x="8786842" y="3643314"/>
                    <a:ext cx="357158" cy="285752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0" name="Скругленный прямоугольник 19"/>
                  <p:cNvSpPr/>
                  <p:nvPr/>
                </p:nvSpPr>
                <p:spPr>
                  <a:xfrm>
                    <a:off x="7572396" y="3643314"/>
                    <a:ext cx="1000132" cy="285752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1" name="Скругленный прямоугольник 20"/>
                  <p:cNvSpPr/>
                  <p:nvPr/>
                </p:nvSpPr>
                <p:spPr>
                  <a:xfrm>
                    <a:off x="5000628" y="3643314"/>
                    <a:ext cx="1000132" cy="285752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2" name="Скругленный прямоугольник 21"/>
                  <p:cNvSpPr/>
                  <p:nvPr/>
                </p:nvSpPr>
                <p:spPr>
                  <a:xfrm>
                    <a:off x="3714744" y="3643314"/>
                    <a:ext cx="1000132" cy="285752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sp>
              <p:nvSpPr>
                <p:cNvPr id="17" name="Прямоугольник 16"/>
                <p:cNvSpPr/>
                <p:nvPr/>
              </p:nvSpPr>
              <p:spPr>
                <a:xfrm>
                  <a:off x="3071802" y="2071678"/>
                  <a:ext cx="214314" cy="157163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23" name="Группа 22"/>
            <p:cNvGrpSpPr/>
            <p:nvPr/>
          </p:nvGrpSpPr>
          <p:grpSpPr>
            <a:xfrm>
              <a:off x="0" y="2071678"/>
              <a:ext cx="2214546" cy="3714776"/>
              <a:chOff x="0" y="1071546"/>
              <a:chExt cx="2786050" cy="5000660"/>
            </a:xfrm>
          </p:grpSpPr>
          <p:sp>
            <p:nvSpPr>
              <p:cNvPr id="24" name="Прямоугольник 23"/>
              <p:cNvSpPr/>
              <p:nvPr/>
            </p:nvSpPr>
            <p:spPr>
              <a:xfrm>
                <a:off x="0" y="1071546"/>
                <a:ext cx="2786050" cy="8572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0" y="5286388"/>
                <a:ext cx="2786050" cy="78581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0" y="4500570"/>
                <a:ext cx="2786050" cy="8572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0" y="3643314"/>
                <a:ext cx="2786050" cy="857256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2786058"/>
                <a:ext cx="2786050" cy="8572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0" y="1928802"/>
                <a:ext cx="2786050" cy="857256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3" name="Рисунок 2" descr="tarodux-car2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428868"/>
            <a:ext cx="2143140" cy="874316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0" y="1000108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0006-013-Bereza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72926" y="0"/>
            <a:ext cx="1112602" cy="1857364"/>
          </a:xfrm>
          <a:prstGeom prst="rect">
            <a:avLst/>
          </a:prstGeom>
        </p:spPr>
      </p:pic>
      <p:pic>
        <p:nvPicPr>
          <p:cNvPr id="34" name="Рисунок 33" descr="post-280722-129278101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29124" y="5257752"/>
            <a:ext cx="1571636" cy="1600248"/>
          </a:xfrm>
          <a:prstGeom prst="rect">
            <a:avLst/>
          </a:prstGeom>
        </p:spPr>
      </p:pic>
      <p:grpSp>
        <p:nvGrpSpPr>
          <p:cNvPr id="42" name="Группа 41"/>
          <p:cNvGrpSpPr/>
          <p:nvPr/>
        </p:nvGrpSpPr>
        <p:grpSpPr>
          <a:xfrm>
            <a:off x="2143108" y="0"/>
            <a:ext cx="712778" cy="2286016"/>
            <a:chOff x="2143108" y="0"/>
            <a:chExt cx="801868" cy="2571744"/>
          </a:xfrm>
        </p:grpSpPr>
        <p:grpSp>
          <p:nvGrpSpPr>
            <p:cNvPr id="36" name="Группа 35"/>
            <p:cNvGrpSpPr/>
            <p:nvPr/>
          </p:nvGrpSpPr>
          <p:grpSpPr>
            <a:xfrm>
              <a:off x="2143108" y="0"/>
              <a:ext cx="801868" cy="1511211"/>
              <a:chOff x="500035" y="285727"/>
              <a:chExt cx="1143008" cy="2154129"/>
            </a:xfrm>
          </p:grpSpPr>
          <p:sp>
            <p:nvSpPr>
              <p:cNvPr id="37" name="Скругленный прямоугольник 36"/>
              <p:cNvSpPr/>
              <p:nvPr/>
            </p:nvSpPr>
            <p:spPr>
              <a:xfrm>
                <a:off x="500035" y="285727"/>
                <a:ext cx="1143008" cy="2154129"/>
              </a:xfrm>
              <a:prstGeom prst="round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1600" prst="ribl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Овал 37"/>
              <p:cNvSpPr/>
              <p:nvPr/>
            </p:nvSpPr>
            <p:spPr>
              <a:xfrm>
                <a:off x="763805" y="373651"/>
                <a:ext cx="615466" cy="615466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763805" y="1033079"/>
                <a:ext cx="615466" cy="615466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763804" y="1692505"/>
                <a:ext cx="615466" cy="615466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1" name="Трапеция 40"/>
            <p:cNvSpPr/>
            <p:nvPr/>
          </p:nvSpPr>
          <p:spPr>
            <a:xfrm>
              <a:off x="2357422" y="1500174"/>
              <a:ext cx="357190" cy="1071570"/>
            </a:xfrm>
            <a:prstGeom prst="trapezoid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2143108" y="714356"/>
            <a:ext cx="642942" cy="785818"/>
            <a:chOff x="785786" y="285728"/>
            <a:chExt cx="1285884" cy="1285884"/>
          </a:xfrm>
          <a:solidFill>
            <a:srgbClr val="00B050"/>
          </a:solidFill>
        </p:grpSpPr>
        <p:grpSp>
          <p:nvGrpSpPr>
            <p:cNvPr id="44" name="Группа 14"/>
            <p:cNvGrpSpPr/>
            <p:nvPr/>
          </p:nvGrpSpPr>
          <p:grpSpPr>
            <a:xfrm>
              <a:off x="785786" y="285728"/>
              <a:ext cx="1285884" cy="1143008"/>
              <a:chOff x="785786" y="285728"/>
              <a:chExt cx="1285884" cy="1143008"/>
            </a:xfrm>
            <a:grpFill/>
          </p:grpSpPr>
          <p:sp>
            <p:nvSpPr>
              <p:cNvPr id="46" name="4-конечная звезда 45"/>
              <p:cNvSpPr/>
              <p:nvPr/>
            </p:nvSpPr>
            <p:spPr>
              <a:xfrm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4-конечная звезда 46"/>
              <p:cNvSpPr/>
              <p:nvPr/>
            </p:nvSpPr>
            <p:spPr>
              <a:xfrm rot="1050108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4-конечная звезда 47"/>
              <p:cNvSpPr/>
              <p:nvPr/>
            </p:nvSpPr>
            <p:spPr>
              <a:xfrm rot="2603425">
                <a:off x="785786" y="285728"/>
                <a:ext cx="1285884" cy="1143008"/>
              </a:xfrm>
              <a:prstGeom prst="star4">
                <a:avLst>
                  <a:gd name="adj" fmla="val 634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5" name="4-конечная звезда 44"/>
            <p:cNvSpPr/>
            <p:nvPr/>
          </p:nvSpPr>
          <p:spPr>
            <a:xfrm rot="4044994">
              <a:off x="785786" y="357166"/>
              <a:ext cx="1285884" cy="1143008"/>
            </a:xfrm>
            <a:prstGeom prst="star4">
              <a:avLst>
                <a:gd name="adj" fmla="val 634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428992" y="0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Переходи дорогу только на </a:t>
            </a:r>
            <a:r>
              <a:rPr lang="ru-RU" sz="2400" b="1" i="1" u="sng" dirty="0"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ЗЕЛЁНЫЙ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сигнал светофора</a:t>
            </a:r>
          </a:p>
        </p:txBody>
      </p:sp>
      <p:pic>
        <p:nvPicPr>
          <p:cNvPr id="51" name="Рисунок 50" descr="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285728"/>
            <a:ext cx="1823832" cy="177181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764 -0.00185 L -0.3751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-0.00104 1.09561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5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38264 -0.00254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531 -0.67731 L -0.69531 -0.6773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1000108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9" name="Группа 28"/>
          <p:cNvGrpSpPr/>
          <p:nvPr/>
        </p:nvGrpSpPr>
        <p:grpSpPr>
          <a:xfrm>
            <a:off x="0" y="2071678"/>
            <a:ext cx="9144000" cy="3714776"/>
            <a:chOff x="0" y="2071678"/>
            <a:chExt cx="9144000" cy="371477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8" name="Группа 27"/>
            <p:cNvGrpSpPr/>
            <p:nvPr/>
          </p:nvGrpSpPr>
          <p:grpSpPr>
            <a:xfrm>
              <a:off x="2428860" y="3643314"/>
              <a:ext cx="6715140" cy="285752"/>
              <a:chOff x="2428860" y="3643314"/>
              <a:chExt cx="6715140" cy="285752"/>
            </a:xfrm>
          </p:grpSpPr>
          <p:sp>
            <p:nvSpPr>
              <p:cNvPr id="12" name="Скругленный прямоугольник 11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</p:txBody>
          </p:sp>
          <p:grpSp>
            <p:nvGrpSpPr>
              <p:cNvPr id="14" name="Группа 29"/>
              <p:cNvGrpSpPr/>
              <p:nvPr/>
            </p:nvGrpSpPr>
            <p:grpSpPr>
              <a:xfrm>
                <a:off x="2428860" y="3643314"/>
                <a:ext cx="6715140" cy="285752"/>
                <a:chOff x="2428860" y="3643314"/>
                <a:chExt cx="6715140" cy="285752"/>
              </a:xfrm>
            </p:grpSpPr>
            <p:sp>
              <p:nvSpPr>
                <p:cNvPr id="16" name="Скругленный прямоугольник 15"/>
                <p:cNvSpPr/>
                <p:nvPr/>
              </p:nvSpPr>
              <p:spPr>
                <a:xfrm>
                  <a:off x="2428860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8786842" y="3643314"/>
                  <a:ext cx="357158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Скругленный прямоугольник 17"/>
                <p:cNvSpPr/>
                <p:nvPr/>
              </p:nvSpPr>
              <p:spPr>
                <a:xfrm>
                  <a:off x="7572396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" name="Скругленный прямоугольник 18"/>
                <p:cNvSpPr/>
                <p:nvPr/>
              </p:nvSpPr>
              <p:spPr>
                <a:xfrm>
                  <a:off x="5000628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" name="Скругленный прямоугольник 19"/>
                <p:cNvSpPr/>
                <p:nvPr/>
              </p:nvSpPr>
              <p:spPr>
                <a:xfrm>
                  <a:off x="3714744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26" name="Скругленный прямоугольник 25"/>
            <p:cNvSpPr/>
            <p:nvPr/>
          </p:nvSpPr>
          <p:spPr>
            <a:xfrm>
              <a:off x="1071538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0" y="3643314"/>
              <a:ext cx="714348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22"/>
          <p:cNvGrpSpPr/>
          <p:nvPr/>
        </p:nvGrpSpPr>
        <p:grpSpPr>
          <a:xfrm>
            <a:off x="3286116" y="2071678"/>
            <a:ext cx="2214546" cy="3714778"/>
            <a:chOff x="0" y="1071546"/>
            <a:chExt cx="2786050" cy="500066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1071546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0" y="5286388"/>
              <a:ext cx="2786050" cy="7858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0" y="4500570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0" y="3643314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0" y="2786058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0" y="1928802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0" y="5786430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 descr="0006-013-Bereza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31398" y="0"/>
            <a:ext cx="1112602" cy="1857364"/>
          </a:xfrm>
          <a:prstGeom prst="rect">
            <a:avLst/>
          </a:prstGeom>
        </p:spPr>
      </p:pic>
      <p:pic>
        <p:nvPicPr>
          <p:cNvPr id="33" name="Рисунок 32" descr="c3b8a170928650dd97bd2176c86bda1f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00430" y="71414"/>
            <a:ext cx="1976462" cy="197646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0" y="0"/>
            <a:ext cx="3929058" cy="110799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светофора нет, надо посмотреть налево,  дойти до середины дороги.</a:t>
            </a:r>
          </a:p>
        </p:txBody>
      </p:sp>
      <p:sp>
        <p:nvSpPr>
          <p:cNvPr id="36" name="Стрелка вправо 35"/>
          <p:cNvSpPr/>
          <p:nvPr/>
        </p:nvSpPr>
        <p:spPr>
          <a:xfrm>
            <a:off x="5500694" y="1714488"/>
            <a:ext cx="1071570" cy="35719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 flipH="1">
            <a:off x="2071670" y="3286124"/>
            <a:ext cx="1214446" cy="35719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-71470" y="3823117"/>
            <a:ext cx="3357586" cy="110799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dirty="0">
                <a:latin typeface="Times New Roman" pitchFamily="18" charset="0"/>
                <a:cs typeface="Times New Roman" pitchFamily="18" charset="0"/>
              </a:rPr>
              <a:t>Потом посмотреть направо и  продолжать движение</a:t>
            </a:r>
            <a:endParaRPr lang="ru-RU" sz="2200" dirty="0"/>
          </a:p>
        </p:txBody>
      </p:sp>
      <p:pic>
        <p:nvPicPr>
          <p:cNvPr id="39" name="Рисунок 38" descr="tarodux-car2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60" y="2428868"/>
            <a:ext cx="2143140" cy="874316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357290" y="5786454"/>
            <a:ext cx="6429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торопись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 Всегда убедись,  что машина точно собирается остановиться</a:t>
            </a:r>
          </a:p>
        </p:txBody>
      </p:sp>
      <p:sp>
        <p:nvSpPr>
          <p:cNvPr id="34" name="Солнце 33"/>
          <p:cNvSpPr/>
          <p:nvPr/>
        </p:nvSpPr>
        <p:spPr>
          <a:xfrm>
            <a:off x="7215206" y="0"/>
            <a:ext cx="714380" cy="714356"/>
          </a:xfrm>
          <a:prstGeom prst="sun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Рисунок 40" descr="klipart-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57818" y="0"/>
            <a:ext cx="1067947" cy="563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764 -0.00185 L -0.1468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2.5E-6 0.2520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25209 L -1.38889E-6 0.5854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 rot="5400000">
            <a:off x="1000123" y="857233"/>
            <a:ext cx="6858001" cy="5143536"/>
            <a:chOff x="0" y="2071678"/>
            <a:chExt cx="9144000" cy="371477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Группа 27"/>
            <p:cNvGrpSpPr/>
            <p:nvPr/>
          </p:nvGrpSpPr>
          <p:grpSpPr>
            <a:xfrm>
              <a:off x="2428860" y="3643314"/>
              <a:ext cx="6715138" cy="285753"/>
              <a:chOff x="2428860" y="3643314"/>
              <a:chExt cx="6715138" cy="285753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</p:txBody>
          </p:sp>
          <p:grpSp>
            <p:nvGrpSpPr>
              <p:cNvPr id="8" name="Группа 29"/>
              <p:cNvGrpSpPr/>
              <p:nvPr/>
            </p:nvGrpSpPr>
            <p:grpSpPr>
              <a:xfrm>
                <a:off x="2428860" y="3643314"/>
                <a:ext cx="6715138" cy="285753"/>
                <a:chOff x="2428860" y="3643314"/>
                <a:chExt cx="6715138" cy="285753"/>
              </a:xfrm>
            </p:grpSpPr>
            <p:sp>
              <p:nvSpPr>
                <p:cNvPr id="9" name="Скругленный прямоугольник 8"/>
                <p:cNvSpPr/>
                <p:nvPr/>
              </p:nvSpPr>
              <p:spPr>
                <a:xfrm>
                  <a:off x="2428860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" name="Скругленный прямоугольник 9"/>
                <p:cNvSpPr/>
                <p:nvPr/>
              </p:nvSpPr>
              <p:spPr>
                <a:xfrm>
                  <a:off x="8786841" y="3643315"/>
                  <a:ext cx="357157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" name="Скругленный прямоугольник 10"/>
                <p:cNvSpPr/>
                <p:nvPr/>
              </p:nvSpPr>
              <p:spPr>
                <a:xfrm>
                  <a:off x="7572396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Скругленный прямоугольник 11"/>
                <p:cNvSpPr/>
                <p:nvPr/>
              </p:nvSpPr>
              <p:spPr>
                <a:xfrm>
                  <a:off x="5000628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Скругленный прямоугольник 12"/>
                <p:cNvSpPr/>
                <p:nvPr/>
              </p:nvSpPr>
              <p:spPr>
                <a:xfrm>
                  <a:off x="3714744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5" name="Скругленный прямоугольник 4"/>
            <p:cNvSpPr/>
            <p:nvPr/>
          </p:nvSpPr>
          <p:spPr>
            <a:xfrm>
              <a:off x="1071538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0" y="3643314"/>
              <a:ext cx="714348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Прямоугольник 13"/>
          <p:cNvSpPr/>
          <p:nvPr/>
        </p:nvSpPr>
        <p:spPr>
          <a:xfrm rot="5400000">
            <a:off x="4668334" y="2236344"/>
            <a:ext cx="6858000" cy="21431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 rot="5400000">
            <a:off x="-2500322" y="2500322"/>
            <a:ext cx="6858000" cy="18573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pobeda-picture-color-2.png"/>
          <p:cNvPicPr>
            <a:picLocks noChangeAspect="1"/>
          </p:cNvPicPr>
          <p:nvPr/>
        </p:nvPicPr>
        <p:blipFill>
          <a:blip r:embed="rId3"/>
          <a:srcRect b="8443"/>
          <a:stretch>
            <a:fillRect/>
          </a:stretch>
        </p:blipFill>
        <p:spPr>
          <a:xfrm>
            <a:off x="1764340" y="0"/>
            <a:ext cx="2887326" cy="182164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01806" y="2479552"/>
            <a:ext cx="2467082" cy="298543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перебегайте дорогу перед движущимся транспортом </a:t>
            </a:r>
          </a:p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 в</a:t>
            </a:r>
          </a:p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неположенных местах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pic>
        <p:nvPicPr>
          <p:cNvPr id="23" name="Рисунок 22" descr="post-280722-12927810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0082" y="2822272"/>
            <a:ext cx="1957437" cy="1957437"/>
          </a:xfrm>
          <a:prstGeom prst="rect">
            <a:avLst/>
          </a:prstGeom>
        </p:spPr>
      </p:pic>
      <p:pic>
        <p:nvPicPr>
          <p:cNvPr id="20" name="Рисунок 19" descr="wrong-cross-clip-art-16531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3143248"/>
            <a:ext cx="1535441" cy="1315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-0.00121 0.2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022E-16 L 0.271 -0.00069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2071678"/>
            <a:ext cx="9144000" cy="3714776"/>
            <a:chOff x="0" y="2071678"/>
            <a:chExt cx="9144000" cy="371477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Группа 27"/>
            <p:cNvGrpSpPr/>
            <p:nvPr/>
          </p:nvGrpSpPr>
          <p:grpSpPr>
            <a:xfrm>
              <a:off x="2428860" y="3643314"/>
              <a:ext cx="6715140" cy="285752"/>
              <a:chOff x="2428860" y="3643314"/>
              <a:chExt cx="6715140" cy="285752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</p:txBody>
          </p:sp>
          <p:grpSp>
            <p:nvGrpSpPr>
              <p:cNvPr id="8" name="Группа 29"/>
              <p:cNvGrpSpPr/>
              <p:nvPr/>
            </p:nvGrpSpPr>
            <p:grpSpPr>
              <a:xfrm>
                <a:off x="2428860" y="3643314"/>
                <a:ext cx="6715140" cy="285752"/>
                <a:chOff x="2428860" y="3643314"/>
                <a:chExt cx="6715140" cy="285752"/>
              </a:xfrm>
            </p:grpSpPr>
            <p:sp>
              <p:nvSpPr>
                <p:cNvPr id="9" name="Скругленный прямоугольник 8"/>
                <p:cNvSpPr/>
                <p:nvPr/>
              </p:nvSpPr>
              <p:spPr>
                <a:xfrm>
                  <a:off x="2428860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" name="Скругленный прямоугольник 9"/>
                <p:cNvSpPr/>
                <p:nvPr/>
              </p:nvSpPr>
              <p:spPr>
                <a:xfrm>
                  <a:off x="8786842" y="3643314"/>
                  <a:ext cx="357158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" name="Скругленный прямоугольник 10"/>
                <p:cNvSpPr/>
                <p:nvPr/>
              </p:nvSpPr>
              <p:spPr>
                <a:xfrm>
                  <a:off x="7572396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Скругленный прямоугольник 11"/>
                <p:cNvSpPr/>
                <p:nvPr/>
              </p:nvSpPr>
              <p:spPr>
                <a:xfrm>
                  <a:off x="5000628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Скругленный прямоугольник 12"/>
                <p:cNvSpPr/>
                <p:nvPr/>
              </p:nvSpPr>
              <p:spPr>
                <a:xfrm>
                  <a:off x="3714744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5" name="Скругленный прямоугольник 4"/>
            <p:cNvSpPr/>
            <p:nvPr/>
          </p:nvSpPr>
          <p:spPr>
            <a:xfrm>
              <a:off x="1071538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0" y="3643314"/>
              <a:ext cx="714348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0" y="1000108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786430"/>
            <a:ext cx="9144000" cy="10715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0006-013-Bereza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72926" y="0"/>
            <a:ext cx="1112602" cy="1857364"/>
          </a:xfrm>
          <a:prstGeom prst="rect">
            <a:avLst/>
          </a:prstGeom>
        </p:spPr>
      </p:pic>
      <p:pic>
        <p:nvPicPr>
          <p:cNvPr id="18" name="Рисунок 17" descr="tarodux-car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9978" y="1785926"/>
            <a:ext cx="3544022" cy="1445820"/>
          </a:xfrm>
          <a:prstGeom prst="rect">
            <a:avLst/>
          </a:prstGeom>
        </p:spPr>
      </p:pic>
      <p:pic>
        <p:nvPicPr>
          <p:cNvPr id="22" name="Рисунок 21" descr="1.jp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4124664"/>
            <a:ext cx="2526189" cy="2733336"/>
          </a:xfrm>
          <a:prstGeom prst="rect">
            <a:avLst/>
          </a:prstGeom>
        </p:spPr>
      </p:pic>
      <p:pic>
        <p:nvPicPr>
          <p:cNvPr id="23" name="Рисунок 22" descr="1038872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6" y="4976811"/>
            <a:ext cx="1881189" cy="1881189"/>
          </a:xfrm>
          <a:prstGeom prst="rect">
            <a:avLst/>
          </a:prstGeom>
        </p:spPr>
      </p:pic>
      <p:pic>
        <p:nvPicPr>
          <p:cNvPr id="24" name="Рисунок 23" descr="0_1733a1_1cbfef3a_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9058" y="4286256"/>
            <a:ext cx="2357454" cy="213113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57158" y="0"/>
            <a:ext cx="721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ЗАПРЕЩЕНО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 играть  на проезжей части и возле неё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493 -0.00185 L -1.04653 -0.0023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 rot="5400000">
            <a:off x="642927" y="785792"/>
            <a:ext cx="6858001" cy="5286418"/>
            <a:chOff x="0" y="2071678"/>
            <a:chExt cx="9144000" cy="371477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Группа 27"/>
            <p:cNvGrpSpPr/>
            <p:nvPr/>
          </p:nvGrpSpPr>
          <p:grpSpPr>
            <a:xfrm>
              <a:off x="2428860" y="3643314"/>
              <a:ext cx="6715138" cy="285753"/>
              <a:chOff x="2428860" y="3643314"/>
              <a:chExt cx="6715138" cy="285753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</p:txBody>
          </p:sp>
          <p:grpSp>
            <p:nvGrpSpPr>
              <p:cNvPr id="8" name="Группа 29"/>
              <p:cNvGrpSpPr/>
              <p:nvPr/>
            </p:nvGrpSpPr>
            <p:grpSpPr>
              <a:xfrm>
                <a:off x="2428860" y="3643314"/>
                <a:ext cx="6715138" cy="285753"/>
                <a:chOff x="2428860" y="3643314"/>
                <a:chExt cx="6715138" cy="285753"/>
              </a:xfrm>
            </p:grpSpPr>
            <p:sp>
              <p:nvSpPr>
                <p:cNvPr id="9" name="Скругленный прямоугольник 8"/>
                <p:cNvSpPr/>
                <p:nvPr/>
              </p:nvSpPr>
              <p:spPr>
                <a:xfrm>
                  <a:off x="2428860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" name="Скругленный прямоугольник 9"/>
                <p:cNvSpPr/>
                <p:nvPr/>
              </p:nvSpPr>
              <p:spPr>
                <a:xfrm>
                  <a:off x="8786841" y="3643315"/>
                  <a:ext cx="357157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" name="Скругленный прямоугольник 10"/>
                <p:cNvSpPr/>
                <p:nvPr/>
              </p:nvSpPr>
              <p:spPr>
                <a:xfrm>
                  <a:off x="7572396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Скругленный прямоугольник 11"/>
                <p:cNvSpPr/>
                <p:nvPr/>
              </p:nvSpPr>
              <p:spPr>
                <a:xfrm>
                  <a:off x="5000628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Скругленный прямоугольник 12"/>
                <p:cNvSpPr/>
                <p:nvPr/>
              </p:nvSpPr>
              <p:spPr>
                <a:xfrm>
                  <a:off x="3714744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5" name="Скругленный прямоугольник 4"/>
            <p:cNvSpPr/>
            <p:nvPr/>
          </p:nvSpPr>
          <p:spPr>
            <a:xfrm>
              <a:off x="1071538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0" y="3643314"/>
              <a:ext cx="714348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Прямоугольник 13"/>
          <p:cNvSpPr/>
          <p:nvPr/>
        </p:nvSpPr>
        <p:spPr>
          <a:xfrm rot="5400000">
            <a:off x="4357694" y="2071694"/>
            <a:ext cx="6858000" cy="27146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22"/>
          <p:cNvGrpSpPr/>
          <p:nvPr/>
        </p:nvGrpSpPr>
        <p:grpSpPr>
          <a:xfrm rot="16200000">
            <a:off x="2857504" y="2786042"/>
            <a:ext cx="2786050" cy="4357718"/>
            <a:chOff x="0" y="1071546"/>
            <a:chExt cx="2786050" cy="500066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0" y="1071546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0" y="5286388"/>
              <a:ext cx="2786050" cy="7858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0" y="4500570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0" y="3643314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0" y="2786058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0" y="1928802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9" name="Прямоугольник 28"/>
          <p:cNvSpPr/>
          <p:nvPr/>
        </p:nvSpPr>
        <p:spPr>
          <a:xfrm rot="5400000">
            <a:off x="-2393165" y="2393165"/>
            <a:ext cx="6858000" cy="207167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7025330c5c0967491c5890703062fbd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3286124"/>
            <a:ext cx="2571736" cy="3210044"/>
          </a:xfrm>
          <a:prstGeom prst="rect">
            <a:avLst/>
          </a:prstGeom>
        </p:spPr>
      </p:pic>
      <p:pic>
        <p:nvPicPr>
          <p:cNvPr id="46" name="Рисунок 45" descr="wrong-cross-clip-art-16531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3786190"/>
            <a:ext cx="2571768" cy="2203144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-142908" y="428604"/>
            <a:ext cx="22859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Пешеходный переход только </a:t>
            </a:r>
          </a:p>
          <a:p>
            <a:pPr algn="ctr"/>
            <a:r>
              <a:rPr lang="ru-RU" sz="27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пешеходов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00826" y="0"/>
            <a:ext cx="26431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Пересекая </a:t>
            </a:r>
          </a:p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проезжую</a:t>
            </a:r>
          </a:p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часть</a:t>
            </a:r>
          </a:p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 пешеходному  переходу, </a:t>
            </a:r>
          </a:p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ИДИТЕ ПЕШКОМ!</a:t>
            </a:r>
          </a:p>
        </p:txBody>
      </p:sp>
      <p:pic>
        <p:nvPicPr>
          <p:cNvPr id="36" name="Рисунок 35" descr="pobeda-picture-color-2.png"/>
          <p:cNvPicPr>
            <a:picLocks noChangeAspect="1"/>
          </p:cNvPicPr>
          <p:nvPr/>
        </p:nvPicPr>
        <p:blipFill>
          <a:blip r:embed="rId5"/>
          <a:srcRect b="8443"/>
          <a:stretch>
            <a:fillRect/>
          </a:stretch>
        </p:blipFill>
        <p:spPr>
          <a:xfrm>
            <a:off x="1785917" y="-285776"/>
            <a:ext cx="2717517" cy="17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0191 0.3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1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35173 0.0064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0" y="-142900"/>
            <a:ext cx="9144000" cy="285752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0" y="1500174"/>
            <a:ext cx="9144000" cy="121442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0" y="2714620"/>
            <a:ext cx="9144000" cy="2928958"/>
            <a:chOff x="0" y="2071678"/>
            <a:chExt cx="9144000" cy="371477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2071678"/>
              <a:ext cx="9144000" cy="3714776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" name="Группа 27"/>
            <p:cNvGrpSpPr/>
            <p:nvPr/>
          </p:nvGrpSpPr>
          <p:grpSpPr>
            <a:xfrm>
              <a:off x="2428860" y="3643314"/>
              <a:ext cx="6715140" cy="285752"/>
              <a:chOff x="2428860" y="3643314"/>
              <a:chExt cx="6715140" cy="285752"/>
            </a:xfrm>
          </p:grpSpPr>
          <p:sp>
            <p:nvSpPr>
              <p:cNvPr id="8" name="Скругленный прямоугольник 7"/>
              <p:cNvSpPr/>
              <p:nvPr/>
            </p:nvSpPr>
            <p:spPr>
              <a:xfrm>
                <a:off x="6286512" y="3643314"/>
                <a:ext cx="1000132" cy="28575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</p:txBody>
          </p:sp>
          <p:grpSp>
            <p:nvGrpSpPr>
              <p:cNvPr id="9" name="Группа 29"/>
              <p:cNvGrpSpPr/>
              <p:nvPr/>
            </p:nvGrpSpPr>
            <p:grpSpPr>
              <a:xfrm>
                <a:off x="2428860" y="3643314"/>
                <a:ext cx="6715140" cy="285752"/>
                <a:chOff x="2428860" y="3643314"/>
                <a:chExt cx="6715140" cy="285752"/>
              </a:xfrm>
            </p:grpSpPr>
            <p:sp>
              <p:nvSpPr>
                <p:cNvPr id="10" name="Скругленный прямоугольник 9"/>
                <p:cNvSpPr/>
                <p:nvPr/>
              </p:nvSpPr>
              <p:spPr>
                <a:xfrm>
                  <a:off x="2428860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" name="Скругленный прямоугольник 10"/>
                <p:cNvSpPr/>
                <p:nvPr/>
              </p:nvSpPr>
              <p:spPr>
                <a:xfrm>
                  <a:off x="8786842" y="3643314"/>
                  <a:ext cx="357158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Скругленный прямоугольник 11"/>
                <p:cNvSpPr/>
                <p:nvPr/>
              </p:nvSpPr>
              <p:spPr>
                <a:xfrm>
                  <a:off x="7572396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Скругленный прямоугольник 12"/>
                <p:cNvSpPr/>
                <p:nvPr/>
              </p:nvSpPr>
              <p:spPr>
                <a:xfrm>
                  <a:off x="5000628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" name="Скругленный прямоугольник 13"/>
                <p:cNvSpPr/>
                <p:nvPr/>
              </p:nvSpPr>
              <p:spPr>
                <a:xfrm>
                  <a:off x="3714744" y="3643314"/>
                  <a:ext cx="1000132" cy="285752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6" name="Скругленный прямоугольник 5"/>
            <p:cNvSpPr/>
            <p:nvPr/>
          </p:nvSpPr>
          <p:spPr>
            <a:xfrm>
              <a:off x="1071538" y="3643314"/>
              <a:ext cx="1000132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0" y="3643314"/>
              <a:ext cx="714348" cy="2857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22"/>
          <p:cNvGrpSpPr/>
          <p:nvPr/>
        </p:nvGrpSpPr>
        <p:grpSpPr>
          <a:xfrm>
            <a:off x="6929454" y="2714620"/>
            <a:ext cx="2214546" cy="2928958"/>
            <a:chOff x="0" y="1071546"/>
            <a:chExt cx="2786050" cy="5000660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0" y="1071546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0" y="5286388"/>
              <a:ext cx="2786050" cy="7858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0" y="4500570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0" y="3643314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0" y="2786058"/>
              <a:ext cx="2786050" cy="8572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0" y="1928802"/>
              <a:ext cx="2786050" cy="85725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0" y="5643578"/>
            <a:ext cx="9144000" cy="121442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0" y="571501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Переходи  дорогу только тогда, когда общественный транспорт отъедет от остановки</a:t>
            </a:r>
          </a:p>
        </p:txBody>
      </p:sp>
      <p:pic>
        <p:nvPicPr>
          <p:cNvPr id="2" name="Рисунок 1" descr="7328920-mn_mix_437.jpg"/>
          <p:cNvPicPr>
            <a:picLocks noChangeAspect="1"/>
          </p:cNvPicPr>
          <p:nvPr/>
        </p:nvPicPr>
        <p:blipFill>
          <a:blip r:embed="rId3"/>
          <a:srcRect l="4085" t="25363" r="2664" b="11874"/>
          <a:stretch>
            <a:fillRect/>
          </a:stretch>
        </p:blipFill>
        <p:spPr>
          <a:xfrm>
            <a:off x="0" y="71438"/>
            <a:ext cx="5000660" cy="2643182"/>
          </a:xfrm>
          <a:prstGeom prst="rect">
            <a:avLst/>
          </a:prstGeom>
        </p:spPr>
      </p:pic>
      <p:pic>
        <p:nvPicPr>
          <p:cNvPr id="26" name="Рисунок 25" descr="c3b8a170928650dd97bd2176c86bda1f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15140" y="714356"/>
            <a:ext cx="1976462" cy="1976462"/>
          </a:xfrm>
          <a:prstGeom prst="rect">
            <a:avLst/>
          </a:prstGeom>
        </p:spPr>
      </p:pic>
      <p:sp>
        <p:nvSpPr>
          <p:cNvPr id="30" name="Солнце 29"/>
          <p:cNvSpPr/>
          <p:nvPr/>
        </p:nvSpPr>
        <p:spPr>
          <a:xfrm>
            <a:off x="8358214" y="71414"/>
            <a:ext cx="714380" cy="714356"/>
          </a:xfrm>
          <a:prstGeom prst="sun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30" descr="klipart-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3702" y="0"/>
            <a:ext cx="1067947" cy="563175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5286380" y="0"/>
            <a:ext cx="1071570" cy="2714620"/>
            <a:chOff x="9929850" y="0"/>
            <a:chExt cx="1071570" cy="2714620"/>
          </a:xfrm>
        </p:grpSpPr>
        <p:pic>
          <p:nvPicPr>
            <p:cNvPr id="15" name="Рисунок 14" descr="125e7069005c87d577691f2f5190b137.jpg"/>
            <p:cNvPicPr>
              <a:picLocks noChangeAspect="1"/>
            </p:cNvPicPr>
            <p:nvPr/>
          </p:nvPicPr>
          <p:blipFill>
            <a:blip r:embed="rId6" cstate="print"/>
            <a:srcRect r="18"/>
            <a:stretch>
              <a:fillRect/>
            </a:stretch>
          </p:blipFill>
          <p:spPr>
            <a:xfrm>
              <a:off x="9929850" y="0"/>
              <a:ext cx="1071570" cy="14285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10429916" y="1428736"/>
              <a:ext cx="142876" cy="128588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7" name="Рисунок 26" descr="res.php.jpe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1538" y="1500174"/>
            <a:ext cx="6091251" cy="2466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47 -0.0037 L -1.17483 -0.0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21505 L -0.00486 0.99861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unino.pnzreg.ru/upload/iblock/a71/a718156fed15c79126bbcf6a3f7785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022" y="-8323"/>
            <a:ext cx="9239250" cy="683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2708920"/>
            <a:ext cx="3168688" cy="92333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ФЛИКЕР</a:t>
            </a:r>
            <a:endParaRPr lang="ru-RU" sz="5400" dirty="0"/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 rot="13296288">
            <a:off x="1813664" y="4419447"/>
            <a:ext cx="2115647" cy="570655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</a:endParaRP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 rot="18828851">
            <a:off x="5024541" y="4296884"/>
            <a:ext cx="2115647" cy="570655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FF0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107195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like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48" y="2714620"/>
            <a:ext cx="7715304" cy="3498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52863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ФЛИКЕР – </a:t>
            </a:r>
          </a:p>
          <a:p>
            <a:pPr algn="ctr"/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ярко светиться в лучах автомобильных фар. Он делает тебя хорошо заметным в темноте</a:t>
            </a:r>
          </a:p>
        </p:txBody>
      </p:sp>
      <p:pic>
        <p:nvPicPr>
          <p:cNvPr id="5" name="Рисунок 4" descr="flik.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570" y="0"/>
            <a:ext cx="3288210" cy="25860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14364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ты не забыл про ФЛИКЕР?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80528" y="3780741"/>
            <a:ext cx="8686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Движение пешеходов по тротуарам подчинено </a:t>
            </a:r>
            <a:r>
              <a:rPr lang="ru-RU" sz="3200" b="1" u="sng" dirty="0">
                <a:solidFill>
                  <a:srgbClr val="FF0000"/>
                </a:solidFill>
              </a:rPr>
              <a:t>определенным правилам.</a:t>
            </a:r>
            <a:r>
              <a:rPr lang="ru-RU" sz="3200" dirty="0"/>
              <a:t> </a:t>
            </a:r>
            <a:br>
              <a:rPr lang="ru-RU" sz="3200" dirty="0"/>
            </a:br>
            <a:r>
              <a:rPr lang="ru-RU" sz="3200" dirty="0"/>
              <a:t>Эти правила все пешеходы должны знать и выполнять. </a:t>
            </a:r>
          </a:p>
        </p:txBody>
      </p:sp>
      <p:pic>
        <p:nvPicPr>
          <p:cNvPr id="5" name="Picture 2" descr="http://900igr.net/up/datai/110378/0019-077-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5068" y="327517"/>
            <a:ext cx="3458905" cy="345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ello_html_m316b180a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804248" y="81984"/>
            <a:ext cx="2501126" cy="389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116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89" y="188640"/>
            <a:ext cx="4891951" cy="648072"/>
          </a:xfrm>
        </p:spPr>
        <p:txBody>
          <a:bodyPr>
            <a:noAutofit/>
          </a:bodyPr>
          <a:lstStyle/>
          <a:p>
            <a:r>
              <a:rPr lang="ru-RU" b="1" dirty="0"/>
              <a:t>ПРАВИЛА   </a:t>
            </a:r>
            <a:r>
              <a:rPr lang="ru-RU" b="1" dirty="0" err="1">
                <a:solidFill>
                  <a:srgbClr val="00B050"/>
                </a:solidFill>
              </a:rPr>
              <a:t>пешеходА</a:t>
            </a:r>
            <a:br>
              <a:rPr lang="ru-RU" b="1" dirty="0"/>
            </a:br>
            <a:endParaRPr lang="ru-RU" b="1" dirty="0"/>
          </a:p>
        </p:txBody>
      </p:sp>
      <p:pic>
        <p:nvPicPr>
          <p:cNvPr id="4098" name="Picture 2" descr="E:\++++НОВ СКОШ № 30 ПРАВИЛА ДОРОЖНОГО ДВИЖЕНИЯ\Конкурс разработок ПДД\Фото дороги для ПДД\Копия Фото73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95639" y="2102"/>
            <a:ext cx="3874823" cy="2865295"/>
          </a:xfrm>
          <a:prstGeom prst="rect">
            <a:avLst/>
          </a:prstGeom>
          <a:noFill/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 rot="18286387">
            <a:off x="6294673" y="598087"/>
            <a:ext cx="1609284" cy="302376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48680"/>
            <a:ext cx="500404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Ходить надо по тротуарам с </a:t>
            </a:r>
            <a:r>
              <a:rPr lang="ru-RU" sz="2400" b="1" dirty="0">
                <a:solidFill>
                  <a:srgbClr val="FF0000"/>
                </a:solidFill>
              </a:rPr>
              <a:t>правой </a:t>
            </a:r>
            <a:r>
              <a:rPr lang="ru-RU" sz="2400" dirty="0">
                <a:solidFill>
                  <a:prstClr val="black"/>
                </a:solidFill>
              </a:rPr>
              <a:t>стороны, чтобы не мешать движению других пешеходов. </a:t>
            </a:r>
          </a:p>
          <a:p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Нельзя</a:t>
            </a:r>
            <a:r>
              <a:rPr lang="ru-RU" sz="2400" dirty="0">
                <a:solidFill>
                  <a:prstClr val="black"/>
                </a:solidFill>
              </a:rPr>
              <a:t> двигаться рядом с проезжей частью </a:t>
            </a:r>
            <a:r>
              <a:rPr lang="ru-RU" sz="2400" b="1" dirty="0">
                <a:solidFill>
                  <a:srgbClr val="FF0000"/>
                </a:solidFill>
              </a:rPr>
              <a:t>по бордюрному камню</a:t>
            </a:r>
            <a:r>
              <a:rPr lang="ru-RU" sz="2400" dirty="0">
                <a:solidFill>
                  <a:prstClr val="black"/>
                </a:solidFill>
              </a:rPr>
              <a:t>, ездить на самокатах, роликовых коньках, санках. </a:t>
            </a:r>
          </a:p>
          <a:p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Играть на тротуаре нельзя </a:t>
            </a:r>
            <a:r>
              <a:rPr lang="ru-RU" sz="2400" dirty="0">
                <a:solidFill>
                  <a:prstClr val="black"/>
                </a:solidFill>
              </a:rPr>
              <a:t>– это мешает движению пешеходов. </a:t>
            </a:r>
          </a:p>
          <a:p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dirty="0">
                <a:solidFill>
                  <a:prstClr val="black"/>
                </a:solidFill>
              </a:rPr>
              <a:t>Играть и кататься на велосипедах, самокатах, скейтбордах, роликовых коньках </a:t>
            </a:r>
            <a:r>
              <a:rPr lang="ru-RU" sz="2400" b="1" dirty="0">
                <a:solidFill>
                  <a:srgbClr val="FF0000"/>
                </a:solidFill>
              </a:rPr>
              <a:t>можно </a:t>
            </a:r>
            <a:r>
              <a:rPr lang="ru-RU" sz="2400" b="1" dirty="0">
                <a:solidFill>
                  <a:prstClr val="black"/>
                </a:solidFill>
              </a:rPr>
              <a:t>только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prstClr val="black"/>
                </a:solidFill>
              </a:rPr>
              <a:t>во </a:t>
            </a:r>
            <a:r>
              <a:rPr lang="ru-RU" sz="2400" b="1" dirty="0">
                <a:solidFill>
                  <a:srgbClr val="FF0000"/>
                </a:solidFill>
              </a:rPr>
              <a:t>дворах</a:t>
            </a:r>
            <a:r>
              <a:rPr lang="ru-RU" sz="2400" dirty="0">
                <a:solidFill>
                  <a:prstClr val="black"/>
                </a:solidFill>
              </a:rPr>
              <a:t>, на </a:t>
            </a:r>
            <a:r>
              <a:rPr lang="ru-RU" sz="2400" b="1" dirty="0">
                <a:solidFill>
                  <a:srgbClr val="FF0000"/>
                </a:solidFill>
              </a:rPr>
              <a:t>детских </a:t>
            </a:r>
            <a:r>
              <a:rPr lang="ru-RU" sz="2400" b="1" dirty="0">
                <a:solidFill>
                  <a:prstClr val="black"/>
                </a:solidFill>
              </a:rPr>
              <a:t>или </a:t>
            </a:r>
            <a:r>
              <a:rPr lang="ru-RU" sz="2400" b="1" dirty="0">
                <a:solidFill>
                  <a:srgbClr val="FF0000"/>
                </a:solidFill>
              </a:rPr>
              <a:t>спортивных площадках</a:t>
            </a:r>
            <a:r>
              <a:rPr lang="ru-RU" sz="2400" dirty="0">
                <a:solidFill>
                  <a:prstClr val="black"/>
                </a:solidFill>
              </a:rPr>
              <a:t>, на </a:t>
            </a:r>
            <a:r>
              <a:rPr lang="ru-RU" sz="2400" b="1" dirty="0">
                <a:solidFill>
                  <a:srgbClr val="FF0000"/>
                </a:solidFill>
              </a:rPr>
              <a:t>стадионах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</a:p>
        </p:txBody>
      </p:sp>
      <p:pic>
        <p:nvPicPr>
          <p:cNvPr id="8" name="Picture 8" descr="http://im3-tub-ru.yandex.net/i?id=506970259-28-72&amp;n=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846" y="3336582"/>
            <a:ext cx="3672408" cy="223224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396845" y="5589240"/>
            <a:ext cx="37810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На велосипедах можно ездить по проезжей части дороги только с </a:t>
            </a:r>
            <a:r>
              <a:rPr lang="ru-RU" sz="2400" b="1" dirty="0">
                <a:solidFill>
                  <a:srgbClr val="FF0000"/>
                </a:solidFill>
              </a:rPr>
              <a:t>14 лет</a:t>
            </a:r>
          </a:p>
        </p:txBody>
      </p:sp>
    </p:spTree>
    <p:extLst>
      <p:ext uri="{BB962C8B-B14F-4D97-AF65-F5344CB8AC3E}">
        <p14:creationId xmlns:p14="http://schemas.microsoft.com/office/powerpoint/2010/main" val="394671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egeteka.ru/upload/medialibrary/192/192133ecfba21f5ca46be58620e23cf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26894"/>
            <a:ext cx="2857500" cy="2857500"/>
          </a:xfrm>
          <a:prstGeom prst="rect">
            <a:avLst/>
          </a:prstGeom>
          <a:noFill/>
        </p:spPr>
      </p:pic>
      <p:pic>
        <p:nvPicPr>
          <p:cNvPr id="8" name="Picture 4" descr="http://900igr.net/datai/okruzhajuschij-mir/Znaki/0014-018-Podzemnyj-i-nadzemnyj-peshekhodnyj-perekhody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0"/>
            <a:ext cx="3281561" cy="2952329"/>
          </a:xfrm>
          <a:prstGeom prst="rect">
            <a:avLst/>
          </a:prstGeom>
          <a:noFill/>
        </p:spPr>
      </p:pic>
      <p:pic>
        <p:nvPicPr>
          <p:cNvPr id="10" name="Picture 2" descr="http://autosouz.com/images/info/pdd/znak/5_17_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3168352" cy="273630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14282" y="2928934"/>
            <a:ext cx="324663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ПЕШЕХОДНЫЙ ПЕРЕХОД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4048" y="3068960"/>
            <a:ext cx="3312367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НАДЗЕМНЫЙ ПЕРЕХОД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14942" y="6286520"/>
            <a:ext cx="299197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 ПОДЗЕМНЫЙ ПЕРЕХОД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6880" name="Picture 16" descr="http://prv2.lori-images.net/znak-osobyh-predpisaniimesto-ostanovki-avtobusa-0003165162-preview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457" y="3695372"/>
            <a:ext cx="2520280" cy="244827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57158" y="6143644"/>
            <a:ext cx="3246059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ОСТАНОВКА  АВТОБУСА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21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12" grpId="0" build="p" animBg="1"/>
      <p:bldP spid="13" grpId="0" build="p" animBg="1"/>
      <p:bldP spid="9" grpId="0" build="p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ВНЕКЛАССНЫЕ мероприятия\ПДД-2019 Муравецкая, Диденко (23 апр)\ФОТО\IMG_1897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32" y="760629"/>
            <a:ext cx="5048324" cy="3672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autosouz.com/images/info/pdd/znak/5_17_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23337" y="5027022"/>
            <a:ext cx="1506909" cy="15881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4433037"/>
            <a:ext cx="482453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 </a:t>
            </a:r>
            <a:r>
              <a:rPr lang="ru-RU" sz="3200" b="1" u="sng" dirty="0">
                <a:solidFill>
                  <a:srgbClr val="00B050"/>
                </a:solidFill>
              </a:rPr>
              <a:t>ПОДЗЕМНЫЙ ПЕРЕХОД</a:t>
            </a:r>
            <a:endParaRPr lang="ru-RU" sz="3200" dirty="0">
              <a:solidFill>
                <a:prstClr val="black"/>
              </a:solidFill>
            </a:endParaRPr>
          </a:p>
        </p:txBody>
      </p:sp>
      <p:pic>
        <p:nvPicPr>
          <p:cNvPr id="5" name="Рисунок 4" descr="D:\ВНЕКЛАССНЫЕ мероприятия\ПДД-2019 Муравецкая, Диденко (23 апр)\ФОТО\IMG_1898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3640791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376792" y="175854"/>
            <a:ext cx="411997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solidFill>
                  <a:prstClr val="black"/>
                </a:solidFill>
              </a:rPr>
              <a:t>ОСТАНОВКА «СТАДИОН»</a:t>
            </a:r>
          </a:p>
        </p:txBody>
      </p:sp>
    </p:spTree>
    <p:extLst>
      <p:ext uri="{BB962C8B-B14F-4D97-AF65-F5344CB8AC3E}">
        <p14:creationId xmlns:p14="http://schemas.microsoft.com/office/powerpoint/2010/main" val="417572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ФОТО уч-ся 2013-2014 учг\Фото3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1357298"/>
            <a:ext cx="5143536" cy="3857652"/>
          </a:xfrm>
          <a:prstGeom prst="rect">
            <a:avLst/>
          </a:prstGeom>
          <a:noFill/>
        </p:spPr>
      </p:pic>
      <p:pic>
        <p:nvPicPr>
          <p:cNvPr id="5" name="Picture 2" descr="http://www.alwasatnews.com/data/2012/3411/images/0132610575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6446" y="1285860"/>
            <a:ext cx="3151066" cy="3964479"/>
          </a:xfrm>
          <a:prstGeom prst="rect">
            <a:avLst/>
          </a:prstGeom>
          <a:noFill/>
        </p:spPr>
      </p:pic>
      <p:sp>
        <p:nvSpPr>
          <p:cNvPr id="6" name="AutoShape 6"/>
          <p:cNvSpPr>
            <a:spLocks noChangeArrowheads="1"/>
          </p:cNvSpPr>
          <p:nvPr/>
        </p:nvSpPr>
        <p:spPr bwMode="auto">
          <a:xfrm rot="18853446">
            <a:off x="1597338" y="3789088"/>
            <a:ext cx="1540203" cy="323297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 rot="18853446">
            <a:off x="7456130" y="3750331"/>
            <a:ext cx="1652445" cy="373121"/>
          </a:xfrm>
          <a:prstGeom prst="leftArrow">
            <a:avLst>
              <a:gd name="adj1" fmla="val 50000"/>
              <a:gd name="adj2" fmla="val 74725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8786842" cy="838200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ПОМНИТЕ Мы </a:t>
            </a:r>
            <a:r>
              <a:rPr lang="ru-RU" sz="4400" dirty="0" err="1"/>
              <a:t>ПеРеходим</a:t>
            </a:r>
            <a:r>
              <a:rPr lang="ru-RU" sz="4400" dirty="0"/>
              <a:t>  </a:t>
            </a:r>
            <a:r>
              <a:rPr lang="ru-RU" sz="4400" dirty="0" err="1"/>
              <a:t>ДОРОГу</a:t>
            </a:r>
            <a:r>
              <a:rPr lang="ru-RU" sz="4400" dirty="0"/>
              <a:t>  ТОЛЬКО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00662" y="5286388"/>
            <a:ext cx="364333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00B050"/>
                </a:solidFill>
              </a:rPr>
              <a:t>НА ЗЕЛЕНЫЙ СИГНАЛ СВЕТОФОРА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57356" y="4786322"/>
            <a:ext cx="257176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00B050"/>
                </a:solidFill>
              </a:rPr>
              <a:t>ПО  «ЗЕБРЕ» 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11" name="Picture 4" descr="http://900igr.net/datai/okruzhajuschij-mir/Znaki/0014-018-Podzemnyj-i-nadzemnyj-peshekhodnyj-perekhody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4" y="5143512"/>
            <a:ext cx="1500198" cy="1428760"/>
          </a:xfrm>
          <a:prstGeom prst="rect">
            <a:avLst/>
          </a:prstGeom>
          <a:noFill/>
        </p:spPr>
      </p:pic>
      <p:pic>
        <p:nvPicPr>
          <p:cNvPr id="12" name="Picture 2" descr="http://autosouz.com/images/info/pdd/znak/5_17_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4950"/>
            <a:ext cx="1500198" cy="142876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071934" y="6488668"/>
            <a:ext cx="364333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ПО НАДЗЕМНОМУ  ПЕРЕХОДУ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488668"/>
            <a:ext cx="365683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B050"/>
                </a:solidFill>
              </a:rPr>
              <a:t>ПО ПОДЗЕМНОМУ  ПЕРЕХОДУ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24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build="p" animBg="1"/>
      <p:bldP spid="10" grpId="0" build="p" animBg="1"/>
      <p:bldP spid="13" grpId="0" build="p" animBg="1"/>
      <p:bldP spid="14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79"/>
            <a:ext cx="9144000" cy="6852242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28596" y="857232"/>
            <a:ext cx="8715404" cy="56436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 descr="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71802" cy="68756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1214422"/>
            <a:ext cx="745232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4"/>
              </a:buBlip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Переходи улицу только по </a:t>
            </a: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пешеходному переходу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Blip>
                <a:blip r:embed="rId4"/>
              </a:buBlip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переходи улицу только на </a:t>
            </a: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зелёный сигнал светофора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Blip>
                <a:blip r:embed="rId4"/>
              </a:buBlip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чтобы перейти улицу, сначала </a:t>
            </a: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посмотри налево, а дойдя до середины – направо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Blip>
                <a:blip r:embed="rId4"/>
              </a:buBlip>
            </a:pP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не играй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на проезжей части;</a:t>
            </a:r>
          </a:p>
          <a:p>
            <a:pPr>
              <a:buBlip>
                <a:blip r:embed="rId4"/>
              </a:buBlip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строго соблюдай </a:t>
            </a: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Blip>
                <a:blip r:embed="rId4"/>
              </a:buBlip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в темное время суток не забывай надевать </a:t>
            </a:r>
            <a:r>
              <a:rPr lang="ru-RU" sz="3000" b="1" u="sng" dirty="0">
                <a:latin typeface="Times New Roman" pitchFamily="18" charset="0"/>
                <a:cs typeface="Times New Roman" pitchFamily="18" charset="0"/>
              </a:rPr>
              <a:t>ФЛИКЕР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0"/>
            <a:ext cx="7935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Памятка юного пешехода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79"/>
            <a:ext cx="9144000" cy="6852242"/>
          </a:xfrm>
          <a:prstGeom prst="rect">
            <a:avLst/>
          </a:prstGeom>
        </p:spPr>
      </p:pic>
      <p:pic>
        <p:nvPicPr>
          <p:cNvPr id="2" name="Рисунок 1" descr="hello_html_m316b180a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71400"/>
            <a:ext cx="3153104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71613" y="1515345"/>
            <a:ext cx="538126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АЗБУКУ </a:t>
            </a:r>
            <a:r>
              <a:rPr lang="ru-RU" sz="2800" b="1" i="1" u="sng" dirty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2800" b="1" i="1" u="sng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ДОРОЖНОЙ  </a:t>
            </a:r>
            <a:r>
              <a:rPr lang="ru-RU" sz="2800" b="1" i="1" u="sng" dirty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Arial Black" pitchFamily="34" charset="0"/>
                <a:cs typeface="Times New Roman" pitchFamily="18" charset="0"/>
              </a:rPr>
              <a:t>БЕЗОПАСНОСТИ</a:t>
            </a:r>
          </a:p>
          <a:p>
            <a:pPr algn="ctr"/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ПОМНИ всегда, </a:t>
            </a:r>
          </a:p>
          <a:p>
            <a:pPr algn="ctr"/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чтоб не случилась </a:t>
            </a:r>
          </a:p>
          <a:p>
            <a:pPr algn="ctr"/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тобою беда!</a:t>
            </a:r>
            <a:endParaRPr lang="ru-RU" dirty="0"/>
          </a:p>
        </p:txBody>
      </p:sp>
      <p:pic>
        <p:nvPicPr>
          <p:cNvPr id="5" name="Объект 9" descr="D:\ВНЕКЛАССНЫЕ мероприятия\ПДД-2019 Муравецкая, Диденко\ФОТО ПДД 2019\IMG_1828.JPG"/>
          <p:cNvPicPr>
            <a:picLocks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01904" y="4149079"/>
            <a:ext cx="6120680" cy="26900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5026" y="4341882"/>
            <a:ext cx="5197534" cy="2516118"/>
          </a:xfrm>
          <a:solidFill>
            <a:srgbClr val="00B050"/>
          </a:solidFill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Если правила ты знаешь</a:t>
            </a:r>
            <a:b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И всегда их соблюдаешь - </a:t>
            </a:r>
            <a:b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Смело в путь! Вперед иди,</a:t>
            </a:r>
            <a:b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За собой друзей веди. </a:t>
            </a:r>
            <a:b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</a:b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D:\ВНЕКЛАССНЫЕ мероприятия\ПДД-2019 Муравецкая, Диденко\ФОТО ПДД 2019\IMG_1818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03648" y="48317"/>
            <a:ext cx="6769692" cy="4218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962"/>
            <a:ext cx="3071802" cy="6875669"/>
          </a:xfrm>
          <a:prstGeom prst="rect">
            <a:avLst/>
          </a:prstGeom>
        </p:spPr>
      </p:pic>
      <p:pic>
        <p:nvPicPr>
          <p:cNvPr id="9" name="Рисунок 8" descr="D:\ЛЕКЦИИ для студентов Муравецкой Н.В\ЛЕКЦИИ-1 МУРАВЕЦКАЯ Н.В Ручной труд в коррекц школе\ФОТО УЧ-СЯ (уроки)\IMG_2231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4104456" cy="32129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hello_html_m316b180a.pn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981498" y="696326"/>
            <a:ext cx="2141086" cy="367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922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3EEA7A0-BE25-4C17-ACBF-8E7850187E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540385"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Список использованных источников: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Дети и дорога. Методический комплект для учителей начальных классов учебных заведений// Ч.II., М., 1994.</a:t>
            </a:r>
          </a:p>
          <a:p>
            <a:pPr marL="342900" lvl="0" indent="-342900" algn="l"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Е.Ю.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Лавлинскова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Изучаем правила дорожного движения: разработки уроков и тематических занятий. – Волгоград: Учитель, 2010.</a:t>
            </a:r>
          </a:p>
          <a:p>
            <a:pPr marL="342900" lvl="0" indent="-342900" algn="l"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Ковалько В.И. Игровой курс по ПДД или школьник вышел на улицу.   – М.: ВАКО,  2008.</a:t>
            </a:r>
          </a:p>
          <a:p>
            <a:pPr marL="342900" lvl="0" indent="-342900" algn="l"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Правила дорожного движения Российской Федерации. М.: Мир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автокниг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2006. </a:t>
            </a:r>
          </a:p>
          <a:p>
            <a:pPr marL="342900" lvl="0" indent="-342900" algn="l"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Три сигнала светофора. Дидактические игры и викторины. М., Просвещение, 1998 год.</a:t>
            </a:r>
          </a:p>
          <a:p>
            <a:pPr algn="l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Фото школы, обучающихся школы и дорог вокруг школы выполнены учителями Диденко Л.И., Муравецкой Н.В.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68582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6_Трек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799</Words>
  <Application>Microsoft Office PowerPoint</Application>
  <PresentationFormat>Экран (4:3)</PresentationFormat>
  <Paragraphs>179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39</vt:i4>
      </vt:variant>
    </vt:vector>
  </HeadingPairs>
  <TitlesOfParts>
    <vt:vector size="61" baseType="lpstr">
      <vt:lpstr>Arial</vt:lpstr>
      <vt:lpstr>Arial Black</vt:lpstr>
      <vt:lpstr>Arial Narrow</vt:lpstr>
      <vt:lpstr>Calibri</vt:lpstr>
      <vt:lpstr>Cambria</vt:lpstr>
      <vt:lpstr>Franklin Gothic Book</vt:lpstr>
      <vt:lpstr>Franklin Gothic Medium</vt:lpstr>
      <vt:lpstr>Times New Roman</vt:lpstr>
      <vt:lpstr>Wingdings 2</vt:lpstr>
      <vt:lpstr>Тема Office</vt:lpstr>
      <vt:lpstr>1_Трек</vt:lpstr>
      <vt:lpstr>Трек</vt:lpstr>
      <vt:lpstr>2_Трек</vt:lpstr>
      <vt:lpstr>3_Трек</vt:lpstr>
      <vt:lpstr>4_Трек</vt:lpstr>
      <vt:lpstr>5_Трек</vt:lpstr>
      <vt:lpstr>7_Трек</vt:lpstr>
      <vt:lpstr>8_Трек</vt:lpstr>
      <vt:lpstr>9_Трек</vt:lpstr>
      <vt:lpstr>10_Трек</vt:lpstr>
      <vt:lpstr>11_Трек</vt:lpstr>
      <vt:lpstr>6_Трек</vt:lpstr>
      <vt:lpstr>  АЗБУКА  ДОРОЖНОГО  ДВИЖЕНИЯ</vt:lpstr>
      <vt:lpstr>Презентация PowerPoint</vt:lpstr>
      <vt:lpstr>МЫ - Участники ДОРОЖНОГО ДВИЖЕНИЯ </vt:lpstr>
      <vt:lpstr>Презентация PowerPoint</vt:lpstr>
      <vt:lpstr>На какие две части разделена дорога?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ДОРОГУ МОЖНО ПЕРЕХОДИТЬ ТОЛЬКО НА ЗЕЛЕНЫЙ  СИГНАЛ СВЕТОФОРА!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Движение пешеходов по тротуарам подчинено определенным правилам.  Эти правила все пешеходы должны знать и выполнять. </vt:lpstr>
      <vt:lpstr>ПРАВИЛА   пешеходА </vt:lpstr>
      <vt:lpstr>Презентация PowerPoint</vt:lpstr>
      <vt:lpstr>Презентация PowerPoint</vt:lpstr>
      <vt:lpstr>ПОМНИТЕ Мы ПеРеходим  ДОРОГу  ТОЛЬКО</vt:lpstr>
      <vt:lpstr>Презентация PowerPoint</vt:lpstr>
      <vt:lpstr>Презентация PowerPoint</vt:lpstr>
      <vt:lpstr>Если правила ты знаешь И всегда их соблюдаешь -  Смело в путь! Вперед иди, За собой друзей веди.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Н.В. Муравецкая</dc:creator>
  <cp:lastModifiedBy>Муравецкая</cp:lastModifiedBy>
  <cp:revision>157</cp:revision>
  <dcterms:modified xsi:type="dcterms:W3CDTF">2022-10-31T19:12:05Z</dcterms:modified>
</cp:coreProperties>
</file>