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30"/>
  </p:notesMasterIdLst>
  <p:sldIdLst>
    <p:sldId id="256" r:id="rId2"/>
    <p:sldId id="258" r:id="rId3"/>
    <p:sldId id="260" r:id="rId4"/>
    <p:sldId id="266" r:id="rId5"/>
    <p:sldId id="259" r:id="rId6"/>
    <p:sldId id="269" r:id="rId7"/>
    <p:sldId id="262" r:id="rId8"/>
    <p:sldId id="284" r:id="rId9"/>
    <p:sldId id="285" r:id="rId10"/>
    <p:sldId id="286" r:id="rId11"/>
    <p:sldId id="265" r:id="rId12"/>
    <p:sldId id="267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74" r:id="rId23"/>
    <p:sldId id="275" r:id="rId24"/>
    <p:sldId id="276" r:id="rId25"/>
    <p:sldId id="277" r:id="rId26"/>
    <p:sldId id="296" r:id="rId27"/>
    <p:sldId id="278" r:id="rId28"/>
    <p:sldId id="273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96" autoAdjust="0"/>
  </p:normalViewPr>
  <p:slideViewPr>
    <p:cSldViewPr snapToGrid="0">
      <p:cViewPr varScale="1">
        <p:scale>
          <a:sx n="66" d="100"/>
          <a:sy n="66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FADE67-9172-4883-93B2-C43A923F61C2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C27D29-F788-4FD6-A452-82E2C3F930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667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27D29-F788-4FD6-A452-82E2C3F930F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584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27D29-F788-4FD6-A452-82E2C3F930F1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398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27D29-F788-4FD6-A452-82E2C3F930F1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7907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27D29-F788-4FD6-A452-82E2C3F930F1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782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8149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881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174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4188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368588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483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366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7042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8522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474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05362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221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566844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1077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4614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315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6AC49-98DD-4349-95E2-116A4D8C7EEB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3450A47-C020-40A4-915F-6C2EAE8F9F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413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64" y="1"/>
            <a:ext cx="8202440" cy="5629274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Духовно-нравственное воспитание дошкольников через ознакомление с родным поселком 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20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sz="49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630" y="659642"/>
            <a:ext cx="9220420" cy="54972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800" dirty="0" smtClean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Мы </a:t>
            </a:r>
            <a:r>
              <a:rPr lang="ru-RU" sz="28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горим желанием воспитывать любовь к Родине, и не всегда, получается, воспитать у ребенка любовь к самому близкому – к родному дому и детскому саду, а ведь это основа из основ духовно-нравственного и патриотического  воспитания, его первая и важная ступень.  Дошкольник, прежде всего, должен осознать себя членом семьи, членом маленького коллектива, неотъемлемой частью своей малой родины, потом гражданином России, и только потом – жителем планеты Земля. Идти надо от близкого к далекому. 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573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4990446" y="2627193"/>
            <a:ext cx="2920620" cy="226552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Я в этом мире 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8" name="Шестиугольник 7"/>
          <p:cNvSpPr/>
          <p:nvPr/>
        </p:nvSpPr>
        <p:spPr>
          <a:xfrm>
            <a:off x="1437394" y="1096987"/>
            <a:ext cx="2947916" cy="2361063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Я и моя семья</a:t>
            </a:r>
            <a:endParaRPr lang="ru-RU" sz="4000" dirty="0"/>
          </a:p>
        </p:txBody>
      </p:sp>
      <p:sp>
        <p:nvSpPr>
          <p:cNvPr id="13" name="Шестиугольник 12"/>
          <p:cNvSpPr/>
          <p:nvPr/>
        </p:nvSpPr>
        <p:spPr>
          <a:xfrm>
            <a:off x="8666328" y="939104"/>
            <a:ext cx="2893326" cy="2402006"/>
          </a:xfrm>
          <a:prstGeom prst="hexag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Мой любимый детский сад </a:t>
            </a:r>
            <a:endParaRPr lang="ru-RU" sz="3200" dirty="0"/>
          </a:p>
        </p:txBody>
      </p:sp>
      <p:sp>
        <p:nvSpPr>
          <p:cNvPr id="14" name="Шестиугольник 13"/>
          <p:cNvSpPr/>
          <p:nvPr/>
        </p:nvSpPr>
        <p:spPr>
          <a:xfrm>
            <a:off x="8707272" y="4142095"/>
            <a:ext cx="2811439" cy="2279177"/>
          </a:xfrm>
          <a:prstGeom prst="hexag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Мой поселок</a:t>
            </a:r>
            <a:endParaRPr lang="ru-RU" sz="3600" dirty="0"/>
          </a:p>
        </p:txBody>
      </p:sp>
      <p:sp>
        <p:nvSpPr>
          <p:cNvPr id="16" name="Шестиугольник 15"/>
          <p:cNvSpPr/>
          <p:nvPr/>
        </p:nvSpPr>
        <p:spPr>
          <a:xfrm>
            <a:off x="1480654" y="4114799"/>
            <a:ext cx="2920621" cy="2279177"/>
          </a:xfrm>
          <a:prstGeom prst="hex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Россия – моя Родина</a:t>
            </a:r>
            <a:endParaRPr lang="ru-RU" sz="3600" dirty="0"/>
          </a:p>
        </p:txBody>
      </p:sp>
      <p:cxnSp>
        <p:nvCxnSpPr>
          <p:cNvPr id="21" name="Прямая со стрелкой 20"/>
          <p:cNvCxnSpPr>
            <a:stCxn id="7" idx="1"/>
          </p:cNvCxnSpPr>
          <p:nvPr/>
        </p:nvCxnSpPr>
        <p:spPr>
          <a:xfrm flipH="1" flipV="1">
            <a:off x="4335353" y="2395181"/>
            <a:ext cx="1082808" cy="5637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7" idx="3"/>
          </p:cNvCxnSpPr>
          <p:nvPr/>
        </p:nvCxnSpPr>
        <p:spPr>
          <a:xfrm flipH="1">
            <a:off x="4408227" y="4560942"/>
            <a:ext cx="1009934" cy="7207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7" idx="5"/>
          </p:cNvCxnSpPr>
          <p:nvPr/>
        </p:nvCxnSpPr>
        <p:spPr>
          <a:xfrm>
            <a:off x="7483351" y="4560942"/>
            <a:ext cx="1223921" cy="6934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7" idx="7"/>
          </p:cNvCxnSpPr>
          <p:nvPr/>
        </p:nvCxnSpPr>
        <p:spPr>
          <a:xfrm flipV="1">
            <a:off x="7483351" y="2524836"/>
            <a:ext cx="1319455" cy="4341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774209" y="169663"/>
            <a:ext cx="83387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Долгосрочный проект 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883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4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endParaRPr lang="ru-RU" sz="49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воспитание гуманной, духовно-нравственной личности, достойных будущих граждан России, патриотов своего Отечества.</a:t>
            </a:r>
          </a:p>
        </p:txBody>
      </p:sp>
    </p:spTree>
    <p:extLst>
      <p:ext uri="{BB962C8B-B14F-4D97-AF65-F5344CB8AC3E}">
        <p14:creationId xmlns:p14="http://schemas.microsoft.com/office/powerpoint/2010/main" val="218443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845914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1678" y="1105469"/>
            <a:ext cx="10178322" cy="5581934"/>
          </a:xfrm>
        </p:spPr>
        <p:txBody>
          <a:bodyPr>
            <a:normAutofit/>
          </a:bodyPr>
          <a:lstStyle/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Изучить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проанализировать психолого-педагогическую литературу;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Организовать развивающую предметно-пространственную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среду;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Привлечь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родителей к пониманию того, какое развивающее значение для ребенка оказывает данная проблема;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Привитие детям любви и уважения к своим близким, семье, окружающим его людям;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Привитие детям чувства любви к родному поселку Кольцово, на основе формированию у них представлений о родном крае, его истории, достопримечательностях;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675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3205" y="309350"/>
            <a:ext cx="10942519" cy="40502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Системная паутинка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ознакомления детей с семьей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604096" y="2157411"/>
            <a:ext cx="2043112" cy="61436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Быт, праздники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7459" y="1150146"/>
            <a:ext cx="2043112" cy="614362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Понятие семьи, что оно значит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72893" y="2797970"/>
            <a:ext cx="2043112" cy="6143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Старшие члены семьи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044753" y="1037036"/>
            <a:ext cx="2043112" cy="61436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Традиции семьи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7190609" y="1250160"/>
            <a:ext cx="1435043" cy="976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829175" y="985839"/>
            <a:ext cx="2043112" cy="61436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Моя семья</a:t>
            </a:r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6977828" y="1397794"/>
            <a:ext cx="679507" cy="7096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3992592" y="1752601"/>
            <a:ext cx="1310452" cy="4071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2334051" y="1347790"/>
            <a:ext cx="2301391" cy="228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угольник 30"/>
          <p:cNvSpPr/>
          <p:nvPr/>
        </p:nvSpPr>
        <p:spPr>
          <a:xfrm>
            <a:off x="29128" y="2797970"/>
            <a:ext cx="2043112" cy="6143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Мама, папа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4492014" y="2797970"/>
            <a:ext cx="2043112" cy="6143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Братья и сестры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702594" y="1974058"/>
            <a:ext cx="2043112" cy="61436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Члены семьи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7657335" y="2877738"/>
            <a:ext cx="2043112" cy="6143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Обязанности членов семьи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7670007" y="3549846"/>
            <a:ext cx="2043112" cy="6143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Домашние животные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690587" y="5594745"/>
            <a:ext cx="2043112" cy="6143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Дача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7694498" y="4269874"/>
            <a:ext cx="2043112" cy="6143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Комнатные растения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7670007" y="5052416"/>
            <a:ext cx="2051020" cy="4393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Отдых</a:t>
            </a:r>
          </a:p>
        </p:txBody>
      </p:sp>
      <p:cxnSp>
        <p:nvCxnSpPr>
          <p:cNvPr id="41" name="Прямая соединительная линия 40"/>
          <p:cNvCxnSpPr>
            <a:stCxn id="31" idx="3"/>
            <a:endCxn id="12" idx="1"/>
          </p:cNvCxnSpPr>
          <p:nvPr/>
        </p:nvCxnSpPr>
        <p:spPr>
          <a:xfrm>
            <a:off x="2072240" y="3105151"/>
            <a:ext cx="10065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>
            <a:stCxn id="12" idx="3"/>
            <a:endCxn id="32" idx="1"/>
          </p:cNvCxnSpPr>
          <p:nvPr/>
        </p:nvCxnSpPr>
        <p:spPr>
          <a:xfrm>
            <a:off x="4216005" y="3105151"/>
            <a:ext cx="2760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1543051" y="3757379"/>
            <a:ext cx="4029074" cy="369332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Как зовут?</a:t>
            </a:r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1543051" y="5272086"/>
            <a:ext cx="4029074" cy="369332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Профессии</a:t>
            </a:r>
            <a:endParaRPr lang="ru-RU" dirty="0"/>
          </a:p>
        </p:txBody>
      </p:sp>
      <p:sp>
        <p:nvSpPr>
          <p:cNvPr id="56" name="Прямоугольник 55"/>
          <p:cNvSpPr/>
          <p:nvPr/>
        </p:nvSpPr>
        <p:spPr>
          <a:xfrm>
            <a:off x="1543051" y="4646659"/>
            <a:ext cx="4029074" cy="369332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Их роль в семье?</a:t>
            </a:r>
            <a:endParaRPr lang="ru-RU" dirty="0"/>
          </a:p>
        </p:txBody>
      </p:sp>
      <p:sp>
        <p:nvSpPr>
          <p:cNvPr id="57" name="Прямоугольник 56"/>
          <p:cNvSpPr/>
          <p:nvPr/>
        </p:nvSpPr>
        <p:spPr>
          <a:xfrm>
            <a:off x="1543051" y="4178263"/>
            <a:ext cx="4029074" cy="369332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Какими были в детстве?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5169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3897"/>
            <a:ext cx="10972800" cy="588410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4363" y="215384"/>
            <a:ext cx="97155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Системная паутинка ознакомления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детским садом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038819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3205" y="309350"/>
            <a:ext cx="10942519" cy="40502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Системная паутинка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ознакомления детей п. Кольцово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09688" y="3441664"/>
            <a:ext cx="2042963" cy="665121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Школы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2030" y="1330820"/>
            <a:ext cx="2043112" cy="614362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Природа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58737" y="4464850"/>
            <a:ext cx="2043112" cy="61436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Развлечения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6678554" y="3100392"/>
            <a:ext cx="893821" cy="9596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768680" y="2031212"/>
            <a:ext cx="2043112" cy="61436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Мой поселок</a:t>
            </a:r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6044464" y="3301608"/>
            <a:ext cx="278301" cy="17776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2688574" y="2668195"/>
            <a:ext cx="1314450" cy="669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18" idx="1"/>
          </p:cNvCxnSpPr>
          <p:nvPr/>
        </p:nvCxnSpPr>
        <p:spPr>
          <a:xfrm flipH="1" flipV="1">
            <a:off x="2368380" y="1547816"/>
            <a:ext cx="2400300" cy="7905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172379" y="2486030"/>
            <a:ext cx="2043112" cy="61436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Спорт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6752034" y="4464850"/>
            <a:ext cx="2043112" cy="614362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Достопримечательности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8939171" y="2331246"/>
            <a:ext cx="2043112" cy="614362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Дом, в котором я живу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8939171" y="3567868"/>
            <a:ext cx="2043112" cy="614362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Символика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8939171" y="1176938"/>
            <a:ext cx="2043112" cy="614362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Магазины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894784" y="5507834"/>
            <a:ext cx="2043112" cy="614362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Почетные жители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3613886" y="5507834"/>
            <a:ext cx="2043112" cy="614362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Предприятия 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49" name="Прямая со стрелкой 48"/>
          <p:cNvCxnSpPr/>
          <p:nvPr/>
        </p:nvCxnSpPr>
        <p:spPr>
          <a:xfrm flipH="1">
            <a:off x="5073567" y="3206219"/>
            <a:ext cx="270228" cy="21087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3677819" y="2900665"/>
            <a:ext cx="1193556" cy="14070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3345799" y="2882506"/>
            <a:ext cx="1277879" cy="6840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6888190" y="1638001"/>
            <a:ext cx="1906956" cy="7318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endCxn id="42" idx="1"/>
          </p:cNvCxnSpPr>
          <p:nvPr/>
        </p:nvCxnSpPr>
        <p:spPr>
          <a:xfrm>
            <a:off x="6916340" y="2538558"/>
            <a:ext cx="2022831" cy="998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7084712" y="2875950"/>
            <a:ext cx="2006859" cy="11514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525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43" y="309350"/>
            <a:ext cx="11370581" cy="82095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Системная паутинка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ознакомления детей  с нашей Родиной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795372" y="5535926"/>
            <a:ext cx="2119653" cy="4934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Наша Армия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13742" y="3609889"/>
            <a:ext cx="2043112" cy="61436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Народы 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6256445" y="2788664"/>
            <a:ext cx="1113676" cy="25262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692282" y="1688258"/>
            <a:ext cx="2119510" cy="95731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Наша страна Россия</a:t>
            </a:r>
            <a:endParaRPr lang="ru-RU" sz="2000" dirty="0">
              <a:solidFill>
                <a:schemeClr val="bg1"/>
              </a:solidFill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5546141" y="2742623"/>
            <a:ext cx="11650" cy="25723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 flipV="1">
            <a:off x="2822346" y="1803653"/>
            <a:ext cx="1623210" cy="4353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310025" y="1412448"/>
            <a:ext cx="2512321" cy="192614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«Города России».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Главный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город нашей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страны,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История Московского Кремля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334353" y="4224251"/>
            <a:ext cx="2043112" cy="738785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Культура, язык, традиции.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9612827" y="2719377"/>
            <a:ext cx="1968388" cy="946922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Народные праздники на Руси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9239208" y="1139729"/>
            <a:ext cx="2276515" cy="1060545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Государственные символы России: герб, флаг, гимн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6634275" y="5386717"/>
            <a:ext cx="2043112" cy="614362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Климатические зоны России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49" name="Прямая со стрелкой 48"/>
          <p:cNvCxnSpPr/>
          <p:nvPr/>
        </p:nvCxnSpPr>
        <p:spPr>
          <a:xfrm flipH="1">
            <a:off x="3760400" y="2795106"/>
            <a:ext cx="1626276" cy="20361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3036586" y="2742623"/>
            <a:ext cx="1655696" cy="10342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6888190" y="1638001"/>
            <a:ext cx="1906956" cy="7318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6947398" y="2590269"/>
            <a:ext cx="2570290" cy="488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6811792" y="2759853"/>
            <a:ext cx="2279779" cy="12675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1590839" y="4553874"/>
            <a:ext cx="2043112" cy="614362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Растительный и животный мир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21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«Моя семья»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4159" y="1270000"/>
            <a:ext cx="10420066" cy="5254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Цель: 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Формирование у детей первоначальных представлений о семье. Воспитание чувства привязанности и любви к своим родителям, родственникам.</a:t>
            </a:r>
          </a:p>
          <a:p>
            <a:pPr marL="0" indent="0">
              <a:buNone/>
            </a:pPr>
            <a:r>
              <a:rPr lang="ru-RU" sz="24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Задачи: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Вызвать положительные эмоции в беседе о семье, развивать умение выражать свои чувства (радость, нежность);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Познакомить детей с понятиями «семья», «имя» и «фамилия»;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Воспитывать у детей любовь и уважение к членам семьи, учить проявлять заботу о родных людях.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Способствовать активному вовлечению родителей в совместную деятельность с ребёнком в условиях семьи и детского сада прививать к детям чувство привязанности к семье и дому.</a:t>
            </a:r>
          </a:p>
          <a:p>
            <a:pPr marL="457200" indent="-457200">
              <a:buClrTx/>
              <a:buFont typeface="+mj-lt"/>
              <a:buAutoNum type="arabicPeriod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2115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этапы проекта «Моя семья»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934" y="1378424"/>
            <a:ext cx="10420066" cy="5254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Внедрение в воспитательно-образовательный процесс эффективных методов и приемов по расширению знаний дошкольников о семье, её происхождении.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Выставки: «Моя мама-рукодельница», «Наши руки, не для скуки».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Фотовыставки: «Моя семья», «Мои бабушка и дедушка», «Мой папа все умеет», «Мамочка любимая моя!».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Выставка детских рисунков: «Моя семья», «Милая мамочка моя».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 Совместное изготовление детей с родителями сюжетно - ролевых игр: «Семья», «Больница», «Магазин».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Разработка и накопление методических материалов, разработка рекомендаций по проблеме.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64950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Выводы: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00188"/>
            <a:ext cx="10295466" cy="4729162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После реализации проекта: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Дети знают о членах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семьи  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Дети 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проявляют уважение и заботу ко всем членам семьи. 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Дети умеют организовывать сюжетно-ролевые игры на основе имеющихся знаний о семье. 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Дети имеют минимальное представление о  значимости семьи в жизни каждого человека.</a:t>
            </a:r>
          </a:p>
          <a:p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988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925" y="166688"/>
            <a:ext cx="8596668" cy="1320800"/>
          </a:xfrm>
        </p:spPr>
        <p:txBody>
          <a:bodyPr/>
          <a:lstStyle/>
          <a:p>
            <a:r>
              <a:rPr lang="ru-RU" dirty="0"/>
              <a:t>Проект «</a:t>
            </a:r>
            <a:r>
              <a:rPr lang="ru-RU" dirty="0" smtClean="0"/>
              <a:t>Мой любимый детский сад»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2925" y="1343025"/>
            <a:ext cx="11387138" cy="5100638"/>
          </a:xfrm>
        </p:spPr>
        <p:txBody>
          <a:bodyPr/>
          <a:lstStyle/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 –положительного отношения к детскому саду в целом, и к людям, которые в нем работают; способствовать формированию представлений о детском саде как о социально-значимом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объекте.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lv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Формировать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систематизировать представления детей о детском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саде;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Воспитывать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к детскому саду, бережное отношение к ценностям своей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  проявлять сострадания, заботу, внимание, к друзьям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сверстникам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lv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Формировать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интерес к людям, работающим в детском саду.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17690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8137"/>
            <a:ext cx="10552641" cy="8763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Основные этапы проекта «Мой любимый детский сад»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6984" y="1064099"/>
            <a:ext cx="10420066" cy="52543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Внедрение в воспитательно-образовательный процесс эффективных методов и приемов по расширению знаний дошкольников </a:t>
            </a:r>
            <a:r>
              <a:rPr lang="ru-RU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 детском саду, профессиях сотрудников детского сада, участках, растениях на территории д/с;</a:t>
            </a:r>
          </a:p>
          <a:p>
            <a:pPr marL="0" indent="0">
              <a:buNone/>
            </a:pPr>
            <a:r>
              <a:rPr lang="ru-RU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Экскурсии по детскому саду: кабинет заведующего, кабинет методиста, медкабинет, пищеблок, и т.д.;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Фотовыставка: </a:t>
            </a:r>
            <a:r>
              <a:rPr lang="ru-RU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«Путешествие по детскому саду!»;</a:t>
            </a:r>
            <a:endParaRPr lang="ru-RU" sz="2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Выставка детских рисунков: «Мой участок», «Мои друзья», « Экскурсия по детском саду»;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 Совместное изготовление детей с </a:t>
            </a:r>
            <a:r>
              <a:rPr lang="ru-RU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родителями: </a:t>
            </a:r>
            <a:r>
              <a:rPr lang="ru-RU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Макет детского сада. </a:t>
            </a:r>
          </a:p>
          <a:p>
            <a:pPr marL="0" indent="0">
              <a:buNone/>
            </a:pPr>
            <a:r>
              <a:rPr lang="ru-RU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Создание </a:t>
            </a:r>
            <a:r>
              <a:rPr lang="ru-RU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альбомов: </a:t>
            </a:r>
            <a:r>
              <a:rPr lang="ru-RU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 Мой любимый детский сад» «Что </a:t>
            </a:r>
            <a:r>
              <a:rPr lang="ru-RU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растет у нас в саду» </a:t>
            </a:r>
          </a:p>
          <a:p>
            <a:pPr marL="0" indent="0">
              <a:buNone/>
            </a:pPr>
            <a:r>
              <a:rPr lang="ru-RU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Заложена </a:t>
            </a:r>
            <a:r>
              <a:rPr lang="ru-RU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аллея совместно с родителями. 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19068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Выводы: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00188"/>
            <a:ext cx="10295466" cy="4729162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После реализации проекта: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знают название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детского сада, группы, помещений (музыкальный, физкультурный зал, кабинет психолога, музыкального работника, медика, методиста, заведующей, завхоза) и их назначение.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выполняют трудовые обязанности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детском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саду и несут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 за их выполнение.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гордятся и уважают труд сотрудников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детского сада.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испытывают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привязанность к детскому саду.</a:t>
            </a:r>
          </a:p>
        </p:txBody>
      </p:sp>
    </p:spTree>
    <p:extLst>
      <p:ext uri="{BB962C8B-B14F-4D97-AF65-F5344CB8AC3E}">
        <p14:creationId xmlns:p14="http://schemas.microsoft.com/office/powerpoint/2010/main" val="30143562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925" y="166688"/>
            <a:ext cx="8596668" cy="1320800"/>
          </a:xfrm>
        </p:spPr>
        <p:txBody>
          <a:bodyPr/>
          <a:lstStyle/>
          <a:p>
            <a:r>
              <a:rPr lang="ru-RU" dirty="0"/>
              <a:t>Проект «</a:t>
            </a:r>
            <a:r>
              <a:rPr lang="ru-RU" dirty="0" smtClean="0"/>
              <a:t>Мой поселок»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2900" y="814388"/>
            <a:ext cx="11587163" cy="562927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96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endParaRPr lang="ru-RU" sz="9600" b="1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поселком Кольцово, воспитание чувства гордости за свою малую Родину и желания сохранить ее чистой и красивой.</a:t>
            </a:r>
          </a:p>
          <a:p>
            <a:pPr marL="0" lvl="0" indent="0">
              <a:buNone/>
            </a:pPr>
            <a:r>
              <a:rPr lang="ru-RU" sz="96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9600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ClrTx/>
              <a:buNone/>
            </a:pP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Дать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детям знания о п. Кольцово, об истории образования, познакомить с символикой, достопримечательностями</a:t>
            </a:r>
          </a:p>
          <a:p>
            <a:pPr marL="0" lvl="0" indent="0">
              <a:buClrTx/>
              <a:buNone/>
            </a:pP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Познакомить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именами тех, кто образовывал поселок</a:t>
            </a:r>
          </a:p>
          <a:p>
            <a:pPr marL="0" lvl="0" indent="0">
              <a:buClrTx/>
              <a:buNone/>
            </a:pP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Формировать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к прошлому и настоящему поселка.</a:t>
            </a:r>
          </a:p>
          <a:p>
            <a:pPr marL="0" lvl="0" indent="0">
              <a:buClrTx/>
              <a:buNone/>
            </a:pP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Воспитывать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нравственно-патриотические качества: гуманизм, гордость, желание сохранить и приумножать богатства своего родного края и страны.</a:t>
            </a:r>
          </a:p>
          <a:p>
            <a:pPr marL="0" lvl="0" indent="0">
              <a:buClrTx/>
              <a:buNone/>
            </a:pP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Воспитывать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к родному краю.</a:t>
            </a:r>
          </a:p>
          <a:p>
            <a:pPr marL="0" lvl="0" indent="0">
              <a:buClrTx/>
              <a:buNone/>
            </a:pP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Способствовать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активному вовлечению родителей в совместную деятельность с ребёнком в условиях семьи и детского сада</a:t>
            </a:r>
          </a:p>
          <a:p>
            <a:pPr marL="0" lvl="0" indent="0">
              <a:buClrTx/>
              <a:buNone/>
            </a:pPr>
            <a:r>
              <a:rPr lang="ru-RU" sz="9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Развивать </a:t>
            </a:r>
            <a:r>
              <a:rPr lang="ru-RU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познавательную активность детей посредством проектной деятельности с привлечением родителей и старшего поколения (бабушки, дедушки и др.);</a:t>
            </a:r>
          </a:p>
          <a:p>
            <a:pPr>
              <a:buClrTx/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52119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8137"/>
            <a:ext cx="10552641" cy="876300"/>
          </a:xfrm>
        </p:spPr>
        <p:txBody>
          <a:bodyPr>
            <a:normAutofit/>
          </a:bodyPr>
          <a:lstStyle/>
          <a:p>
            <a:r>
              <a:rPr lang="ru-RU" dirty="0" smtClean="0"/>
              <a:t>Основные этапы проекта «Мой поселок»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6984" y="1064099"/>
            <a:ext cx="10420066" cy="52543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Внедрение в воспитательно-образовательный процесс эффективных методов и приемов по расширению знаний дошкольников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 поселке Кольцово, природе, достопримечательностях, предприятиях, магазинах, символики и т.д.;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Целевая прогулка по близлежащим улицам Обратить внимание на работу дворника, на чистоту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территории;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Беседы с детьми: «Знаешь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ли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 свой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поселок?», Спорт в поселки,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известные люди поселка, Символика и т.д. ;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Создание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альбомов: «Это мы», «Достопримечательности Кольцово», «Природа родного края»,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5. Фотовыставка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«Путешествие по Кольцово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»;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Викторина «Я живу в Кольцово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7Сотрудничество с библиотекой (экскурсии, конкурсы)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8Экскурсия в мастерскую бересты</a:t>
            </a:r>
          </a:p>
          <a:p>
            <a:pPr marL="0" indent="0">
              <a:buNone/>
            </a:pP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0921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Выводы: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00188"/>
            <a:ext cx="10295466" cy="4729162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После реализации проекта: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Дети приобрели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знания о его истории, символике,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достопримечательностях;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Знают имена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тех, кто основал и прославил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поселок;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Проявляют интерес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 событиям городской жизни и отражать свои впечатления в продуктивной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деятельности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Проявляют желание участвовать в жизни поселка</a:t>
            </a:r>
          </a:p>
          <a:p>
            <a:pPr marL="0" indent="0">
              <a:buClrTx/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852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925" y="166688"/>
            <a:ext cx="8596668" cy="1320800"/>
          </a:xfrm>
        </p:spPr>
        <p:txBody>
          <a:bodyPr/>
          <a:lstStyle/>
          <a:p>
            <a:r>
              <a:rPr lang="ru-RU" dirty="0"/>
              <a:t>Проект </a:t>
            </a:r>
            <a:r>
              <a:rPr lang="ru-RU" dirty="0" smtClean="0"/>
              <a:t>«Моя родина - Россия»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5738" y="757238"/>
            <a:ext cx="11744325" cy="568642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 детей любовь к большой, многонациональной Родине – России.</a:t>
            </a:r>
          </a:p>
          <a:p>
            <a:pPr marL="0" indent="0">
              <a:buNone/>
            </a:pPr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ClrTx/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Москвой – столицей Родины, ее историей, достопримечательностями. Знакомство с другими крупными городами России. </a:t>
            </a:r>
          </a:p>
          <a:p>
            <a:pPr marL="514350" lvl="0" indent="-514350">
              <a:buClrTx/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любви и уважения к своей нации, чувство собственного достоинства как представителя своего народа. </a:t>
            </a:r>
          </a:p>
          <a:p>
            <a:pPr marL="514350" lvl="0" indent="-514350">
              <a:buClrTx/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толерантного отношения к представителям других национальностей. </a:t>
            </a:r>
          </a:p>
          <a:p>
            <a:pPr marL="514350" lvl="0" indent="-514350">
              <a:buClrTx/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детей с государственной символикой: флаг, герб, гимн, язык, традиции. </a:t>
            </a:r>
          </a:p>
          <a:p>
            <a:pPr marL="514350" lvl="0" indent="-514350">
              <a:buClrTx/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русской культурой, языком, традициями. </a:t>
            </a:r>
          </a:p>
          <a:p>
            <a:pPr marL="514350" lvl="0" indent="-514350">
              <a:buClrTx/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традициями, языком, культурой людей других национальностей, населяющих Россию. </a:t>
            </a:r>
          </a:p>
          <a:p>
            <a:pPr marL="514350" lvl="0" indent="-514350">
              <a:buClrTx/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воспитание: знакомство с природой России, воспитание любви и чувства прекрасного.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85513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8137"/>
            <a:ext cx="10552641" cy="876300"/>
          </a:xfrm>
        </p:spPr>
        <p:txBody>
          <a:bodyPr>
            <a:normAutofit/>
          </a:bodyPr>
          <a:lstStyle/>
          <a:p>
            <a:r>
              <a:rPr lang="ru-RU" dirty="0" smtClean="0"/>
              <a:t>Основные этапы проекта «Моя родина -Россия»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6984" y="1064099"/>
            <a:ext cx="10420066" cy="5254387"/>
          </a:xfrm>
        </p:spPr>
        <p:txBody>
          <a:bodyPr>
            <a:normAutofit/>
          </a:bodyPr>
          <a:lstStyle/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Внедрение в воспитательно-образовательный процесс эффективных методов и приемов по расширению знаний дошкольников о своей родине России: природе, традициях, культуре, Столице нашей родине, символике и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тд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.;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Беседы с детьми на темы: Моя родина –России, Столица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нашец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родины, быт,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культыра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традиции, праздники, природа и т.д.;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Создание альбомов: </a:t>
            </a: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Фотовыставка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«Путешествие по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России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»;</a:t>
            </a:r>
          </a:p>
          <a:p>
            <a:pPr marL="457200" indent="-457200">
              <a:buClrTx/>
              <a:buFont typeface="+mj-lt"/>
              <a:buAutoNum type="arabicPeriod"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Викторина «Викторина «Родина моя»».</a:t>
            </a:r>
          </a:p>
        </p:txBody>
      </p:sp>
    </p:spTree>
    <p:extLst>
      <p:ext uri="{BB962C8B-B14F-4D97-AF65-F5344CB8AC3E}">
        <p14:creationId xmlns:p14="http://schemas.microsoft.com/office/powerpoint/2010/main" val="32204162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Ожидаемый результат: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00188"/>
            <a:ext cx="10295466" cy="47291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завершения проекта дети будут знать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Москва-столица –нашей Родины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символику России (флаг, герб, гимн России).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Природу родных мест, любоваться природой, бережно относиться к ней.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Россия- многонациональная страна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Климатические 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природные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</a:t>
            </a:r>
          </a:p>
          <a:p>
            <a:pPr marL="0" lvl="0" indent="0">
              <a:lnSpc>
                <a:spcPct val="115000"/>
              </a:lnSpc>
              <a:buNone/>
              <a:tabLst>
                <a:tab pos="457200" algn="l"/>
              </a:tabLs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русскую культуру, язык, традиции </a:t>
            </a:r>
          </a:p>
          <a:p>
            <a:pPr marL="0" lvl="0" indent="0">
              <a:lnSpc>
                <a:spcPct val="115000"/>
              </a:lnSpc>
              <a:buNone/>
              <a:tabLst>
                <a:tab pos="457200" algn="l"/>
              </a:tabLst>
            </a:pPr>
            <a:r>
              <a:rPr lang="ru-RU" sz="240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Я-гражданин России!</a:t>
            </a: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buNone/>
              <a:tabLst>
                <a:tab pos="457200" algn="l"/>
              </a:tabLst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buNone/>
              <a:tabLst>
                <a:tab pos="457200" algn="l"/>
              </a:tabLst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9962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775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031567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22155" cy="3881437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799" y="1248229"/>
            <a:ext cx="5609771" cy="560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5513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80" y="2378302"/>
            <a:ext cx="5175249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890" y="261257"/>
            <a:ext cx="5050972" cy="378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6537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34873" y="634873"/>
            <a:ext cx="5078982" cy="3809236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50954" y="1968598"/>
            <a:ext cx="5459334" cy="40945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56587" y="671285"/>
            <a:ext cx="5370286" cy="402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2207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367" y="1352606"/>
            <a:ext cx="3996405" cy="533409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772" y="0"/>
            <a:ext cx="3920212" cy="5232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773408" cy="5036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5280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08" y="1449388"/>
            <a:ext cx="6894394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530" y="0"/>
            <a:ext cx="38609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5717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00063"/>
            <a:ext cx="8596668" cy="5541299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4400" dirty="0" smtClean="0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400" dirty="0">
              <a:solidFill>
                <a:srgbClr val="33CC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058709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Грань">
    <a:dk1>
      <a:sysClr val="windowText" lastClr="000000"/>
    </a:dk1>
    <a:lt1>
      <a:sysClr val="window" lastClr="FFFFFF"/>
    </a:lt1>
    <a:dk2>
      <a:srgbClr val="2C3C43"/>
    </a:dk2>
    <a:lt2>
      <a:srgbClr val="EBEBEB"/>
    </a:lt2>
    <a:accent1>
      <a:srgbClr val="90C226"/>
    </a:accent1>
    <a:accent2>
      <a:srgbClr val="54A021"/>
    </a:accent2>
    <a:accent3>
      <a:srgbClr val="E6B91E"/>
    </a:accent3>
    <a:accent4>
      <a:srgbClr val="E76618"/>
    </a:accent4>
    <a:accent5>
      <a:srgbClr val="C42F1A"/>
    </a:accent5>
    <a:accent6>
      <a:srgbClr val="918655"/>
    </a:accent6>
    <a:hlink>
      <a:srgbClr val="99CA3C"/>
    </a:hlink>
    <a:folHlink>
      <a:srgbClr val="B9D18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</TotalTime>
  <Words>1434</Words>
  <Application>Microsoft Office PowerPoint</Application>
  <PresentationFormat>Широкоэкранный</PresentationFormat>
  <Paragraphs>174</Paragraphs>
  <Slides>28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6" baseType="lpstr">
      <vt:lpstr>SimSun</vt:lpstr>
      <vt:lpstr>Arial</vt:lpstr>
      <vt:lpstr>Arial Narrow</vt:lpstr>
      <vt:lpstr>Calibri</vt:lpstr>
      <vt:lpstr>Times New Roman</vt:lpstr>
      <vt:lpstr>Trebuchet MS</vt:lpstr>
      <vt:lpstr>Wingdings 3</vt:lpstr>
      <vt:lpstr>Грань</vt:lpstr>
      <vt:lpstr>Духовно-нравственное воспитание дошкольников через ознакомление с родным поселком </vt:lpstr>
      <vt:lpstr>  </vt:lpstr>
      <vt:lpstr>Презентация PowerPoint</vt:lpstr>
      <vt:lpstr>  Цель:</vt:lpstr>
      <vt:lpstr>Задачи:</vt:lpstr>
      <vt:lpstr>Системная паутинка ознакомления детей с семьей</vt:lpstr>
      <vt:lpstr>Презентация PowerPoint</vt:lpstr>
      <vt:lpstr>Системная паутинка ознакомления детей п. Кольцово</vt:lpstr>
      <vt:lpstr>Системная паутинка ознакомления детей  с нашей Родиной</vt:lpstr>
      <vt:lpstr>Проект «Моя семья»</vt:lpstr>
      <vt:lpstr>Основные этапы проекта «Моя семья»</vt:lpstr>
      <vt:lpstr>Выводы:</vt:lpstr>
      <vt:lpstr>Проект «Мой любимый детский сад»</vt:lpstr>
      <vt:lpstr>Основные этапы проекта «Мой любимый детский сад»</vt:lpstr>
      <vt:lpstr>Выводы:</vt:lpstr>
      <vt:lpstr>Проект «Мой поселок»</vt:lpstr>
      <vt:lpstr>Основные этапы проекта «Мой поселок»</vt:lpstr>
      <vt:lpstr>Выводы:</vt:lpstr>
      <vt:lpstr>Проект «Моя родина - Россия»</vt:lpstr>
      <vt:lpstr>Основные этапы проекта «Моя родина -Россия»</vt:lpstr>
      <vt:lpstr>Ожидаемый результат: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Нравственное воспитание в Детском саду</dc:title>
  <dc:creator>1</dc:creator>
  <cp:lastModifiedBy>1</cp:lastModifiedBy>
  <cp:revision>46</cp:revision>
  <dcterms:created xsi:type="dcterms:W3CDTF">2018-10-26T00:35:01Z</dcterms:created>
  <dcterms:modified xsi:type="dcterms:W3CDTF">2020-12-21T01:15:57Z</dcterms:modified>
</cp:coreProperties>
</file>