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6"/>
  </p:notesMasterIdLst>
  <p:sldIdLst>
    <p:sldId id="256" r:id="rId2"/>
    <p:sldId id="269" r:id="rId3"/>
    <p:sldId id="259" r:id="rId4"/>
    <p:sldId id="257" r:id="rId5"/>
    <p:sldId id="273" r:id="rId6"/>
    <p:sldId id="260" r:id="rId7"/>
    <p:sldId id="261" r:id="rId8"/>
    <p:sldId id="272" r:id="rId9"/>
    <p:sldId id="263" r:id="rId10"/>
    <p:sldId id="262" r:id="rId11"/>
    <p:sldId id="274" r:id="rId12"/>
    <p:sldId id="276" r:id="rId13"/>
    <p:sldId id="270" r:id="rId14"/>
    <p:sldId id="271" r:id="rId15"/>
    <p:sldId id="265" r:id="rId16"/>
    <p:sldId id="264" r:id="rId17"/>
    <p:sldId id="266" r:id="rId18"/>
    <p:sldId id="267" r:id="rId19"/>
    <p:sldId id="268" r:id="rId20"/>
    <p:sldId id="275" r:id="rId21"/>
    <p:sldId id="277" r:id="rId22"/>
    <p:sldId id="258" r:id="rId23"/>
    <p:sldId id="279" r:id="rId24"/>
    <p:sldId id="278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0C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2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99D876-170D-4FE9-91E5-022ED6179A5E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E946EA-96F6-42F5-AF93-E53806F92F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660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E946EA-96F6-42F5-AF93-E53806F92F58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077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E946EA-96F6-42F5-AF93-E53806F92F58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865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997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1785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125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169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651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277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540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224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782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999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4252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72119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9984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1178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9195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7234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177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943E491-770F-4090-A722-80166CD63F72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4E315E7-BCAD-4206-A894-78F3952996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674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l-fizika.com/" TargetMode="External"/><Relationship Id="rId2" Type="http://schemas.openxmlformats.org/officeDocument/2006/relationships/hyperlink" Target="http://www.fizika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642098" y="828190"/>
            <a:ext cx="12572841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>Презентация </a:t>
            </a:r>
          </a:p>
          <a:p>
            <a:pPr algn="ctr">
              <a:defRPr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>к уроку </a:t>
            </a:r>
            <a:r>
              <a:rPr lang="ru-RU" alt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физики </a:t>
            </a:r>
          </a:p>
          <a:p>
            <a:pPr algn="ctr">
              <a:defRPr/>
            </a:pPr>
            <a:r>
              <a:rPr lang="ru-RU" alt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 7 классе</a:t>
            </a:r>
            <a:r>
              <a:rPr lang="ru-RU" altLang="ru-RU" sz="4000" b="1" dirty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ru-RU" altLang="ru-RU" sz="40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ru-RU" altLang="ru-RU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«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Физические </a:t>
            </a: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величины. </a:t>
            </a:r>
            <a:b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Единицы измерения </a:t>
            </a:r>
            <a:b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физических 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величин»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>
              <a:defRPr/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>                                                                                                                         </a:t>
            </a:r>
          </a:p>
          <a:p>
            <a:pPr algn="ctr">
              <a:defRPr/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>                                                                                  Автор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>разработки:   </a:t>
            </a:r>
          </a:p>
          <a:p>
            <a:pPr algn="ctr">
              <a:defRPr/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>                                                                                                         Волкова 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>Валентина Алексеевна,</a:t>
            </a:r>
          </a:p>
          <a:p>
            <a:pPr>
              <a:defRPr/>
            </a:pPr>
            <a:r>
              <a:rPr lang="ru-RU" sz="2000" dirty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>                                                                                   </a:t>
            </a:r>
            <a:r>
              <a:rPr lang="ru-RU" sz="2000" dirty="0" smtClean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itchFamily="18" charset="0"/>
              </a:rPr>
              <a:t>                         </a:t>
            </a:r>
            <a:r>
              <a:rPr lang="ru-RU" dirty="0" smtClean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учитель 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физики и математики </a:t>
            </a:r>
          </a:p>
          <a:p>
            <a:pPr>
              <a:defRPr/>
            </a:pPr>
            <a:r>
              <a:rPr lang="ru-RU" dirty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                                                                                      </a:t>
            </a:r>
            <a:r>
              <a:rPr lang="ru-RU" dirty="0" smtClean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                      МБОУ 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СОШ № 4 г.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Урай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ХМАО-Югры </a:t>
            </a:r>
          </a:p>
          <a:p>
            <a:pPr>
              <a:defRPr/>
            </a:pPr>
            <a:r>
              <a:rPr lang="ru-RU" dirty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                                                                                      </a:t>
            </a:r>
            <a:r>
              <a:rPr lang="ru-RU" dirty="0" smtClean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                      Тюменской 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области</a:t>
            </a:r>
          </a:p>
          <a:p>
            <a:pPr>
              <a:defRPr/>
            </a:pPr>
            <a:r>
              <a:rPr lang="ru-RU" dirty="0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76763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996125" y="2077843"/>
            <a:ext cx="9779108" cy="342410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Тип урока: 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урок постановки учебной задачи</a:t>
            </a:r>
          </a:p>
          <a:p>
            <a:pPr marL="0" indent="0">
              <a:buNone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Задачи: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обеспечить усвоение знаний о физических </a:t>
            </a:r>
            <a:b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величинах, о системе измерения физических величин;</a:t>
            </a:r>
          </a:p>
          <a:p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формировать умение 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определять и использовать 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разные </a:t>
            </a:r>
            <a:b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физические величины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33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0771" y="1225007"/>
            <a:ext cx="3173033" cy="862811"/>
          </a:xfrm>
        </p:spPr>
        <p:txBody>
          <a:bodyPr>
            <a:norm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Цели: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606413" y="2005438"/>
            <a:ext cx="9050569" cy="412514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Познакомиться с понятием «Физическая величина», способами обозначения, единицами измерения Физических величин;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Сформировать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понятие о приборах для измерения физических величин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способах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их измерения при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помощи простейших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приборов;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научиться определять цену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деления прибора; 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Показать, как связан изучаемый материал с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жизнью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86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0" y="0"/>
            <a:ext cx="12192000" cy="6858001"/>
            <a:chOff x="0" y="0"/>
            <a:chExt cx="12192000" cy="6858001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>
              <a:duotone>
                <a:srgbClr val="4BCAAD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PencilSketch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1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 rot="19723349">
              <a:off x="1992975" y="1728108"/>
              <a:ext cx="1853391" cy="9048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marR="0" lvl="0" indent="-342900" algn="ctr" defTabSz="914400" eaLnBrk="1" fontAlgn="base" latinLnBrk="0" hangingPunct="1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996600"/>
                </a:buClr>
                <a:buSzTx/>
                <a:buFontTx/>
                <a:buNone/>
                <a:tabLst/>
                <a:defRPr/>
              </a:pP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p=F/S</a:t>
              </a:r>
              <a:endParaRPr kumimoji="0" lang="be-BY" altLang="ru-RU" sz="4400" b="0" i="0" u="none" strike="noStrike" kern="0" cap="none" spc="0" normalizeH="0" baseline="0" noProof="0" dirty="0">
                <a:ln>
                  <a:noFill/>
                </a:ln>
                <a:solidFill>
                  <a:srgbClr val="AABED7">
                    <a:lumMod val="60000"/>
                    <a:lumOff val="4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393511" y="3462559"/>
              <a:ext cx="2488951" cy="1581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marR="0" lvl="0" indent="-342900" algn="ctr" defTabSz="914400" eaLnBrk="1" fontAlgn="base" latinLnBrk="0" hangingPunct="1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996600"/>
                </a:buClr>
                <a:buSzTx/>
                <a:buFontTx/>
                <a:buNone/>
                <a:tabLst/>
                <a:defRPr/>
              </a:pP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F</a:t>
              </a:r>
              <a:r>
                <a:rPr kumimoji="0" lang="ru-RU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 = </a:t>
              </a: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p</a:t>
              </a:r>
              <a:r>
                <a:rPr kumimoji="0" lang="ru-RU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*</a:t>
              </a: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S</a:t>
              </a:r>
              <a:endParaRPr kumimoji="0" lang="be-BY" altLang="ru-RU" sz="4400" b="0" i="0" u="none" strike="noStrike" kern="0" cap="none" spc="0" normalizeH="0" baseline="0" noProof="0" dirty="0">
                <a:ln>
                  <a:noFill/>
                </a:ln>
                <a:solidFill>
                  <a:srgbClr val="AABED7">
                    <a:lumMod val="60000"/>
                    <a:lumOff val="4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 </a:t>
              </a:r>
              <a:endParaRPr kumimoji="0" lang="ru-RU" sz="4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 rot="20545440">
              <a:off x="2348334" y="2643453"/>
              <a:ext cx="2343911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S</a:t>
              </a:r>
              <a:r>
                <a:rPr kumimoji="0" lang="ru-RU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 =</a:t>
              </a:r>
              <a:r>
                <a:rPr kumimoji="0" lang="en-US" altLang="ru-RU" sz="4400" b="1" i="0" u="none" strike="noStrike" kern="0" cap="none" spc="0" normalizeH="0" baseline="0" noProof="0" dirty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 </a:t>
              </a: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F</a:t>
              </a:r>
              <a:r>
                <a:rPr kumimoji="0" lang="ru-RU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/</a:t>
              </a: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p</a:t>
              </a:r>
              <a:endParaRPr kumimoji="0" lang="ru-RU" sz="4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aphicFrame>
        <p:nvGraphicFramePr>
          <p:cNvPr id="10" name="Group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4841221"/>
              </p:ext>
            </p:extLst>
          </p:nvPr>
        </p:nvGraphicFramePr>
        <p:xfrm>
          <a:off x="5213293" y="844882"/>
          <a:ext cx="6823807" cy="2183291"/>
        </p:xfrm>
        <a:graphic>
          <a:graphicData uri="http://schemas.openxmlformats.org/drawingml/2006/table">
            <a:tbl>
              <a:tblPr/>
              <a:tblGrid>
                <a:gridCol w="2221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8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732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10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Физическое тело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Вещество 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Явление 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03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5729845" y="3374918"/>
            <a:ext cx="625583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Распредели по колонкам таблицы следующие понятия: </a:t>
            </a:r>
          </a:p>
          <a:p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свинец, гром, рельсы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алюминий, рассвет, 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ливень, Луна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, спирт, ножницы, ртуть, стол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, снегопад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медь,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вертолёт, нефть, кипение, метель, выстрел, наводнение, дерево, вода, капля воды.</a:t>
            </a:r>
          </a:p>
        </p:txBody>
      </p:sp>
      <p:sp>
        <p:nvSpPr>
          <p:cNvPr id="9" name="TextBox 8"/>
          <p:cNvSpPr txBox="1"/>
          <p:nvPr/>
        </p:nvSpPr>
        <p:spPr>
          <a:xfrm rot="19910385">
            <a:off x="666504" y="784798"/>
            <a:ext cx="27811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Вспомним, что было на прошлом уроке…</a:t>
            </a:r>
            <a:endParaRPr lang="ru-RU" sz="3600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17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0" y="0"/>
            <a:ext cx="12192000" cy="6858001"/>
            <a:chOff x="0" y="0"/>
            <a:chExt cx="12192000" cy="6858001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>
              <a:duotone>
                <a:srgbClr val="4BCAAD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PencilSketch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1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 rot="19723349">
              <a:off x="1992975" y="1728108"/>
              <a:ext cx="1853391" cy="9048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marR="0" lvl="0" indent="-342900" algn="ctr" defTabSz="914400" eaLnBrk="1" fontAlgn="base" latinLnBrk="0" hangingPunct="1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996600"/>
                </a:buClr>
                <a:buSzTx/>
                <a:buFontTx/>
                <a:buNone/>
                <a:tabLst/>
                <a:defRPr/>
              </a:pP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p=F/S</a:t>
              </a:r>
              <a:endParaRPr kumimoji="0" lang="be-BY" altLang="ru-RU" sz="4400" b="0" i="0" u="none" strike="noStrike" kern="0" cap="none" spc="0" normalizeH="0" baseline="0" noProof="0" dirty="0">
                <a:ln>
                  <a:noFill/>
                </a:ln>
                <a:solidFill>
                  <a:srgbClr val="AABED7">
                    <a:lumMod val="60000"/>
                    <a:lumOff val="4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393511" y="3462559"/>
              <a:ext cx="2488951" cy="1581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marR="0" lvl="0" indent="-342900" algn="ctr" defTabSz="914400" eaLnBrk="1" fontAlgn="base" latinLnBrk="0" hangingPunct="1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996600"/>
                </a:buClr>
                <a:buSzTx/>
                <a:buFontTx/>
                <a:buNone/>
                <a:tabLst/>
                <a:defRPr/>
              </a:pP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F</a:t>
              </a:r>
              <a:r>
                <a:rPr kumimoji="0" lang="ru-RU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 = </a:t>
              </a: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p</a:t>
              </a:r>
              <a:r>
                <a:rPr kumimoji="0" lang="ru-RU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*</a:t>
              </a: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S</a:t>
              </a:r>
              <a:endParaRPr kumimoji="0" lang="be-BY" altLang="ru-RU" sz="4400" b="0" i="0" u="none" strike="noStrike" kern="0" cap="none" spc="0" normalizeH="0" baseline="0" noProof="0" dirty="0">
                <a:ln>
                  <a:noFill/>
                </a:ln>
                <a:solidFill>
                  <a:srgbClr val="AABED7">
                    <a:lumMod val="60000"/>
                    <a:lumOff val="4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 </a:t>
              </a:r>
              <a:endParaRPr kumimoji="0" lang="ru-RU" sz="4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 rot="20545440">
              <a:off x="2348334" y="2643453"/>
              <a:ext cx="2343911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S</a:t>
              </a:r>
              <a:r>
                <a:rPr kumimoji="0" lang="ru-RU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 =</a:t>
              </a:r>
              <a:r>
                <a:rPr kumimoji="0" lang="en-US" altLang="ru-RU" sz="4400" b="1" i="0" u="none" strike="noStrike" kern="0" cap="none" spc="0" normalizeH="0" baseline="0" noProof="0" dirty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 </a:t>
              </a: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F</a:t>
              </a:r>
              <a:r>
                <a:rPr kumimoji="0" lang="ru-RU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/</a:t>
              </a:r>
              <a:r>
                <a:rPr kumimoji="0" lang="en-US" altLang="ru-RU" sz="4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ABED7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rPr>
                <a:t>p</a:t>
              </a:r>
              <a:endParaRPr kumimoji="0" lang="ru-RU" sz="4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1219827" y="2616919"/>
            <a:ext cx="39308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4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Проверьте себя</a:t>
            </a:r>
            <a:endParaRPr lang="ru-RU" sz="44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0" name="Group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6145946"/>
              </p:ext>
            </p:extLst>
          </p:nvPr>
        </p:nvGraphicFramePr>
        <p:xfrm>
          <a:off x="5675972" y="1183546"/>
          <a:ext cx="6290258" cy="4962758"/>
        </p:xfrm>
        <a:graphic>
          <a:graphicData uri="http://schemas.openxmlformats.org/drawingml/2006/table">
            <a:tbl>
              <a:tblPr/>
              <a:tblGrid>
                <a:gridCol w="2030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37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60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5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Физическое тело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Вещество 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Явление 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78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рельсы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Луна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ножницы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стол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вертолёт дерево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капля воды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свинец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алюминий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спирт</a:t>
                      </a:r>
                      <a:b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ртуть </a:t>
                      </a:r>
                      <a:b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медь </a:t>
                      </a:r>
                      <a:b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нефть </a:t>
                      </a:r>
                      <a:b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вода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гром рассвет ливень снегопад кипение метель выстрел наводнение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9435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02978" y="1896727"/>
            <a:ext cx="7320798" cy="60742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быту, технике, при изучении физических </a:t>
            </a: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явлений, 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часто приходится выполнять различные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измерения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Так, например, изучая падение тела на уроках физики, </a:t>
            </a: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измеряют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высоту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, с которой падает тело,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массу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тела, его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скорость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время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падения</a:t>
            </a: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 Высота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, масса, скорость, время и т.д. являются 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физическими величинами.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775" y="2607887"/>
            <a:ext cx="3408876" cy="256954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88336" y="191323"/>
            <a:ext cx="7598664" cy="2141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lnSpc>
                <a:spcPct val="120000"/>
              </a:lnSpc>
              <a:spcBef>
                <a:spcPts val="1000"/>
              </a:spcBef>
              <a:buClr>
                <a:prstClr val="black"/>
              </a:buClr>
            </a:pPr>
            <a:r>
              <a:rPr lang="ru-RU" sz="2600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Поисковое задание: </a:t>
            </a:r>
          </a:p>
          <a:p>
            <a:pPr lvl="0" defTabSz="914400">
              <a:lnSpc>
                <a:spcPct val="120000"/>
              </a:lnSpc>
              <a:spcBef>
                <a:spcPts val="1000"/>
              </a:spcBef>
              <a:buClr>
                <a:prstClr val="black"/>
              </a:buClr>
            </a:pPr>
            <a:r>
              <a:rPr lang="ru-RU" sz="2600" cap="all" dirty="0">
                <a:solidFill>
                  <a:srgbClr val="2FA3EE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найдите в учебнике, в § 3, информацию о том, чем известна </a:t>
            </a:r>
            <a:r>
              <a:rPr lang="ru-RU" sz="2600" cap="all" dirty="0">
                <a:solidFill>
                  <a:srgbClr val="2FA3EE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пизанская башня </a:t>
            </a:r>
            <a:r>
              <a:rPr lang="ru-RU" sz="2600" cap="all" dirty="0">
                <a:solidFill>
                  <a:srgbClr val="2FA3EE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для физиков.</a:t>
            </a:r>
          </a:p>
        </p:txBody>
      </p:sp>
    </p:spTree>
    <p:extLst>
      <p:ext uri="{BB962C8B-B14F-4D97-AF65-F5344CB8AC3E}">
        <p14:creationId xmlns:p14="http://schemas.microsoft.com/office/powerpoint/2010/main" val="216211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9968" y="2090701"/>
            <a:ext cx="8900786" cy="1596177"/>
          </a:xfrm>
        </p:spPr>
        <p:txBody>
          <a:bodyPr>
            <a:normAutofit fontScale="90000"/>
          </a:bodyPr>
          <a:lstStyle/>
          <a:p>
            <a:r>
              <a:rPr lang="ru-RU" alt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Количественную Характеристику </a:t>
            </a:r>
            <a:r>
              <a:rPr lang="ru-RU" alt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тела или </a:t>
            </a:r>
            <a:r>
              <a:rPr lang="ru-RU" alt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явления (которую </a:t>
            </a:r>
            <a:r>
              <a:rPr lang="ru-RU" alt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можно выразить </a:t>
            </a:r>
            <a:r>
              <a:rPr lang="ru-RU" alt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числом), </a:t>
            </a:r>
            <a:r>
              <a:rPr lang="ru-RU" alt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называют </a:t>
            </a:r>
            <a:r>
              <a:rPr lang="ru-RU" altLang="ru-RU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физической величиной</a:t>
            </a:r>
            <a:r>
              <a:rPr lang="ru-RU" altLang="ru-RU" dirty="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br>
              <a:rPr lang="ru-RU" altLang="ru-RU" dirty="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altLang="ru-RU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Физическую</a:t>
            </a:r>
            <a:r>
              <a:rPr lang="ru-RU" altLang="ru-RU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altLang="ru-RU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величину можно измерить.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029968" y="4398264"/>
            <a:ext cx="10363826" cy="1612391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 чтобы измерять, необходимо было придумать единицы различных физических величин.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180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chimdeti.files.wordpress.com/2017/03/img_4945.jpg?w=132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/>
          <a:stretch/>
        </p:blipFill>
        <p:spPr bwMode="auto">
          <a:xfrm>
            <a:off x="622123" y="2770973"/>
            <a:ext cx="1980639" cy="143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uchimdeti.files.wordpress.com/2017/03/img_4945.jpg?w=132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45029" y="988110"/>
            <a:ext cx="1856792" cy="143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ages.myshared.ru/19/1219590/slide_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386377" y="269888"/>
            <a:ext cx="1618929" cy="175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traveltimes.ru/wp-content/uploads/2021/07/tild3665-3539-4232-a139-383236653930__shutterstock_256608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40" y="4611504"/>
            <a:ext cx="3026164" cy="189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Объект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354" y="4114454"/>
            <a:ext cx="1345537" cy="179405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996891" y="4504747"/>
            <a:ext cx="5198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Ребята, может вам известны другие единицы длины, массы? Которые использовались на Руси издавна?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10128" y="1760015"/>
            <a:ext cx="72503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время 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измеряют в часах, секундах, минутах;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10128" y="752460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Так, длину, высоту измеряют в метрах, сантиметрах, километрах;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24262" y="2336683"/>
            <a:ext cx="57572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температуру 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измеряют в градусах;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424262" y="2913351"/>
            <a:ext cx="5111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массу - в килограммах, тоннах</a:t>
            </a:r>
          </a:p>
        </p:txBody>
      </p:sp>
    </p:spTree>
    <p:extLst>
      <p:ext uri="{BB962C8B-B14F-4D97-AF65-F5344CB8AC3E}">
        <p14:creationId xmlns:p14="http://schemas.microsoft.com/office/powerpoint/2010/main" val="2887274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2484" y="2855335"/>
            <a:ext cx="10364451" cy="1596177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/>
            </a:pPr>
            <a:r>
              <a:rPr lang="ru-RU" altLang="ru-RU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измерить </a:t>
            </a:r>
            <a:r>
              <a:rPr lang="ru-RU" altLang="ru-RU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физическую величину – </a:t>
            </a:r>
            <a:r>
              <a:rPr lang="ru-RU" altLang="ru-RU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/>
            </a:r>
            <a:br>
              <a:rPr lang="ru-RU" altLang="ru-RU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</a:br>
            <a:r>
              <a:rPr lang="ru-RU" altLang="ru-RU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это </a:t>
            </a:r>
            <a:r>
              <a:rPr lang="ru-RU" altLang="ru-RU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значит сравнить её с однородной величиной, принятой за единицу.</a:t>
            </a:r>
            <a:br>
              <a:rPr lang="ru-RU" altLang="ru-RU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997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2824" y="5038638"/>
            <a:ext cx="6651362" cy="1596177"/>
          </a:xfrm>
        </p:spPr>
        <p:txBody>
          <a:bodyPr>
            <a:normAutofit/>
          </a:bodyPr>
          <a:lstStyle/>
          <a:p>
            <a: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20240" y="392039"/>
            <a:ext cx="9326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None/>
            </a:pPr>
            <a:r>
              <a:rPr lang="ru-RU" alt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При измерении высоты тетради, сравниваем её с длиной отрезка, принятого за единицу, например за 1 см, и смотрим, сколько таких отрезков уложится в высоте тетради.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3444268"/>
            <a:ext cx="104515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Когда измеряем высоту доски, то сравниваем ее с длиной отрезка, принятого за единицу, например за </a:t>
            </a:r>
            <a:br>
              <a:rPr lang="ru-RU" altLang="ru-RU" sz="3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1 м, и смотрим, сколько таких отрезков уложится в высоте доски.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09974" y="2700363"/>
            <a:ext cx="52842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Высота тетради </a:t>
            </a:r>
            <a:r>
              <a:rPr lang="ru-RU" altLang="ru-RU" sz="3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 20,5 см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09974" y="5752592"/>
            <a:ext cx="6096001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altLang="ru-RU" sz="36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Высота доски </a:t>
            </a:r>
            <a:r>
              <a:rPr lang="ru-RU" altLang="ru-RU" sz="3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1,2 м.</a:t>
            </a:r>
            <a:br>
              <a:rPr lang="ru-RU" altLang="ru-RU" sz="3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36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02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828174" y="766926"/>
            <a:ext cx="10363826" cy="3424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В разные времена разными народами использовались различные меры длины или </a:t>
            </a:r>
            <a:r>
              <a:rPr lang="ru-RU" sz="28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единицы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10" descr="http://4.bp.blogspot.com/-d6W7qjImHAg/U9edEPKQe9I/AAAAAAAACFY/eFpzCV2sn_k/s1600/5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249785" y="1267576"/>
            <a:ext cx="2702122" cy="211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://4.bp.blogspot.com/-d6W7qjImHAg/U9edEPKQe9I/AAAAAAAACFY/eFpzCV2sn_k/s1600/5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96" t="43095" r="22071" b="8926"/>
          <a:stretch/>
        </p:blipFill>
        <p:spPr bwMode="auto">
          <a:xfrm>
            <a:off x="293293" y="1797830"/>
            <a:ext cx="2826609" cy="317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4.bp.blogspot.com/-d6W7qjImHAg/U9edEPKQe9I/AAAAAAAACFY/eFpzCV2sn_k/s1600/5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92" t="65120" r="8671" b="11744"/>
          <a:stretch/>
        </p:blipFill>
        <p:spPr bwMode="auto">
          <a:xfrm>
            <a:off x="1152159" y="5316252"/>
            <a:ext cx="968188" cy="1129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16968" y="2144813"/>
            <a:ext cx="63950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XIX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век – длина человеческой ступни – </a:t>
            </a:r>
          </a:p>
          <a:p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основная мера длины в странах Европы.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2836" y="3059754"/>
            <a:ext cx="717885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Но локоть, шаг, ступня – у различных людей разные, а развитие торговли и ремёсел </a:t>
            </a:r>
            <a:b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требовало единых мер. </a:t>
            </a:r>
          </a:p>
          <a:p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Поэтому в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1960 г.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для удобства была создана единая система мер –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Международная система единиц (СИ). 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России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Международная система 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единиц была введена в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1963 г. 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30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924992" y="1484966"/>
            <a:ext cx="10363826" cy="342410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Так, 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международной единицей </a:t>
            </a:r>
          </a:p>
          <a:p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длины является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метр (1 м)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Времени –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секунда (1 с)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массы –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килограмм (1 кг)</a:t>
            </a:r>
          </a:p>
          <a:p>
            <a:pPr marL="0" indent="0">
              <a:buNone/>
            </a:pP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Другие единицы величин (длины, массы, времени и др.) образуются с помощью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приставок.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7590999" y="490401"/>
            <a:ext cx="4336293" cy="3188714"/>
            <a:chOff x="7634029" y="737827"/>
            <a:chExt cx="4336293" cy="3188714"/>
          </a:xfrm>
        </p:grpSpPr>
        <p:pic>
          <p:nvPicPr>
            <p:cNvPr id="4" name="Picture 10" descr="http://4.bp.blogspot.com/-d6W7qjImHAg/U9edEPKQe9I/AAAAAAAACFY/eFpzCV2sn_k/s1600/56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7634029" y="737827"/>
              <a:ext cx="4336293" cy="31887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Прямоугольник 4"/>
            <p:cNvSpPr/>
            <p:nvPr/>
          </p:nvSpPr>
          <p:spPr>
            <a:xfrm>
              <a:off x="10284311" y="737827"/>
              <a:ext cx="1686011" cy="5961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18460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44199" y="687581"/>
            <a:ext cx="10363826" cy="168239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Провести исследование: </a:t>
            </a:r>
          </a:p>
          <a:p>
            <a:pPr marL="0" indent="0">
              <a:buNone/>
            </a:pP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изучить  по учебнику таблицу приставок, служащих для образования кратных и дольных единиц, стр. 11. Записать результаты исследования </a:t>
            </a:r>
            <a:b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в тетрадь. 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3629" y="2538695"/>
            <a:ext cx="46768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Таблица 1.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Приставки и названия единиц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805" y="3107525"/>
            <a:ext cx="6005080" cy="27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36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трелка вниз 5"/>
          <p:cNvSpPr/>
          <p:nvPr/>
        </p:nvSpPr>
        <p:spPr>
          <a:xfrm>
            <a:off x="8663280" y="2891222"/>
            <a:ext cx="376238" cy="4651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" name="Picture 7" descr="Platinum-Iridium_meter_b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624" y="3429308"/>
            <a:ext cx="1538288" cy="20288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metrology_3_3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4089" y="3408082"/>
            <a:ext cx="1532143" cy="205574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88899" y="1712119"/>
            <a:ext cx="4508397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Метр -</a:t>
            </a:r>
          </a:p>
          <a:p>
            <a:pPr>
              <a:defRPr/>
            </a:pPr>
            <a:r>
              <a:rPr lang="ru-RU" altLang="ru-RU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1/40000000 часть </a:t>
            </a:r>
            <a:r>
              <a:rPr lang="ru-RU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длины земного меридиана</a:t>
            </a:r>
            <a:r>
              <a:rPr lang="ru-RU" alt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endParaRPr lang="ru-RU" sz="2800" dirty="0">
              <a:effectLst>
                <a:outerShdw blurRad="38100" dist="38100" dir="2700000" algn="tl">
                  <a:srgbClr val="000000"/>
                </a:outerShdw>
              </a:effectLst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6485873" y="1712119"/>
                <a:ext cx="4453524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47675" indent="-382588">
                  <a:defRPr/>
                </a:pPr>
                <a:r>
                  <a:rPr lang="ru-RU" altLang="ru-RU" sz="2400" dirty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Comic Sans MS" panose="030F0702030302020204" pitchFamily="66" charset="0"/>
                    <a:cs typeface="Times New Roman" panose="02020603050405020304" pitchFamily="18" charset="0"/>
                  </a:rPr>
                  <a:t>    Килограмм -</a:t>
                </a:r>
                <a:r>
                  <a:rPr lang="ru-RU" altLang="ru-RU" sz="2400" dirty="0" smtClean="0">
                    <a:latin typeface="Times New Roman" panose="02020603050405020304" pitchFamily="18" charset="0"/>
                  </a:rPr>
                  <a:t> </a:t>
                </a:r>
              </a:p>
              <a:p>
                <a:pPr marL="447675" indent="-382588">
                  <a:defRPr/>
                </a:pPr>
                <a:r>
                  <a:rPr lang="ru-RU" altLang="ru-RU" sz="2400" dirty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Comic Sans MS" panose="030F0702030302020204" pitchFamily="66" charset="0"/>
                    <a:cs typeface="Times New Roman" panose="02020603050405020304" pitchFamily="18" charset="0"/>
                  </a:rPr>
                  <a:t>    масса 1000</a:t>
                </a:r>
                <a14:m>
                  <m:oMath xmlns:m="http://schemas.openxmlformats.org/officeDocument/2006/math">
                    <m:r>
                      <a:rPr lang="ru-RU" altLang="ru-RU" sz="2400" b="0" i="0" dirty="0" smtClean="0"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ru-RU" altLang="ru-RU" sz="2400" b="0" i="1" dirty="0" smtClean="0"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ru-RU" altLang="ru-RU" sz="2400" i="1" dirty="0"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см</m:t>
                        </m:r>
                      </m:e>
                      <m:sup>
                        <m:r>
                          <a:rPr lang="ru-RU" altLang="ru-RU" sz="2400" b="0" i="1" dirty="0" smtClean="0"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ru-RU" altLang="ru-RU" sz="2400" b="0" i="1" dirty="0" smtClean="0"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ru-RU" altLang="ru-RU" sz="2400" dirty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Comic Sans MS" panose="030F0702030302020204" pitchFamily="66" charset="0"/>
                    <a:cs typeface="Times New Roman" panose="02020603050405020304" pitchFamily="18" charset="0"/>
                  </a:rPr>
                  <a:t/>
                </a:r>
                <a:br>
                  <a:rPr lang="ru-RU" altLang="ru-RU" sz="2400" dirty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Comic Sans MS" panose="030F0702030302020204" pitchFamily="66" charset="0"/>
                    <a:cs typeface="Times New Roman" panose="02020603050405020304" pitchFamily="18" charset="0"/>
                  </a:rPr>
                </a:br>
                <a:r>
                  <a:rPr lang="ru-RU" altLang="ru-RU" sz="2400" dirty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Comic Sans MS" panose="030F0702030302020204" pitchFamily="66" charset="0"/>
                    <a:cs typeface="Times New Roman" panose="02020603050405020304" pitchFamily="18" charset="0"/>
                  </a:rPr>
                  <a:t>дистиллированной воды </a:t>
                </a:r>
                <a:endParaRPr lang="ru-RU" altLang="ru-RU" sz="240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Comic Sans MS" panose="030F0702030302020204" pitchFamily="66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5873" y="1712119"/>
                <a:ext cx="4453524" cy="1200329"/>
              </a:xfrm>
              <a:prstGeom prst="rect">
                <a:avLst/>
              </a:prstGeom>
              <a:blipFill>
                <a:blip r:embed="rId5"/>
                <a:stretch>
                  <a:fillRect t="-4061" r="-1368" b="-1319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Прямоугольник 3"/>
          <p:cNvSpPr>
            <a:spLocks noChangeArrowheads="1"/>
          </p:cNvSpPr>
          <p:nvPr/>
        </p:nvSpPr>
        <p:spPr bwMode="auto">
          <a:xfrm>
            <a:off x="3920615" y="3252427"/>
            <a:ext cx="4121753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Хранятся в г. Севр</a:t>
            </a:r>
            <a:r>
              <a:rPr lang="ru-RU" altLang="ru-RU" sz="2400" dirty="0">
                <a:latin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altLang="ru-RU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во Франции в специальном помещении, огражденном от сотрясений и перепадов температур. </a:t>
            </a:r>
            <a:br>
              <a:rPr lang="ru-RU" altLang="ru-RU" sz="2400" dirty="0">
                <a:latin typeface="Comic Sans MS" panose="030F0702030302020204" pitchFamily="66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altLang="ru-RU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них </a:t>
            </a:r>
            <a:r>
              <a:rPr lang="ru-RU" altLang="ru-RU" sz="2400" dirty="0">
                <a:latin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altLang="ru-RU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деланы копии. </a:t>
            </a:r>
            <a:endParaRPr lang="ru-RU" altLang="ru-RU" sz="2400" dirty="0">
              <a:latin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88899" y="5515554"/>
            <a:ext cx="103939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defRPr/>
            </a:pPr>
            <a:r>
              <a:rPr lang="ru-RU" altLang="ru-RU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В России копии хранятся в </a:t>
            </a:r>
            <a:r>
              <a:rPr lang="ru-RU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Санкт-Петербурге, Главной </a:t>
            </a:r>
            <a:r>
              <a:rPr lang="ru-RU" altLang="ru-RU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палате мер и весов (ныне Всесоюзный научно-исследовательский институт метрологии им. Д.И Менделеева).</a:t>
            </a:r>
            <a:r>
              <a:rPr lang="ru-RU" altLang="ru-RU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2416638" y="2912448"/>
            <a:ext cx="376238" cy="4651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679539" y="295269"/>
            <a:ext cx="84052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Учёными были созданы ЭТАЛОНЫ (образцы) </a:t>
            </a:r>
            <a:br>
              <a:rPr lang="ru-RU" altLang="ru-RU" sz="24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международных единиц длины и массы, они представляют собой 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865552" y="1011617"/>
            <a:ext cx="60292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4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сплавы, из 90% платины, 10% иридия.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9471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/>
      <p:bldP spid="11" grpId="0"/>
      <p:bldP spid="12" grpId="0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927" y="-94715"/>
            <a:ext cx="10364451" cy="4657571"/>
          </a:xfrm>
        </p:spPr>
        <p:txBody>
          <a:bodyPr>
            <a:noAutofit/>
          </a:bodyPr>
          <a:lstStyle/>
          <a:p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Числовое значение физической величины </a:t>
            </a:r>
            <a:b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зависит от выбора 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единицы.</a:t>
            </a:r>
            <a:b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Например, ширина учебника может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быть записана 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так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b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0,162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м </a:t>
            </a:r>
            <a:b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16,2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см</a:t>
            </a:r>
            <a:b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162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мм </a:t>
            </a:r>
            <a:b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10554" y="3254060"/>
            <a:ext cx="9640824" cy="3424107"/>
          </a:xfrm>
        </p:spPr>
        <p:txBody>
          <a:bodyPr/>
          <a:lstStyle/>
          <a:p>
            <a:pPr>
              <a:spcBef>
                <a:spcPct val="0"/>
              </a:spcBef>
              <a:buClrTx/>
              <a:buNone/>
            </a:pPr>
            <a:r>
              <a:rPr lang="ru-RU" alt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мы видим,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числовые значения 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ширины учебника различны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, поскольку 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различны единицы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длины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alt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ClrTx/>
              <a:buNone/>
            </a:pP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Чем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крупнее единица физической величины, </a:t>
            </a:r>
          </a:p>
          <a:p>
            <a:pPr algn="ctr">
              <a:spcBef>
                <a:spcPct val="0"/>
              </a:spcBef>
              <a:buClrTx/>
              <a:buNone/>
            </a:pP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тем меньше числовое значение этой величины.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0,162 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м = 16,2 см = 162 </a:t>
            </a: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мм </a:t>
            </a:r>
            <a:r>
              <a:rPr lang="ru-RU" alt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9807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014026" y="4238674"/>
            <a:ext cx="5871601" cy="3424107"/>
          </a:xfrm>
        </p:spPr>
        <p:txBody>
          <a:bodyPr/>
          <a:lstStyle/>
          <a:p>
            <a:pPr marL="0" indent="0">
              <a:buNone/>
            </a:pPr>
            <a:r>
              <a:rPr lang="ru-RU" altLang="ru-RU" sz="2400" b="1" cap="none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Например,</a:t>
            </a:r>
            <a:r>
              <a:rPr lang="ru-RU" altLang="ru-RU" sz="4400" b="1" cap="none" dirty="0" smtClean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200" b="1" cap="none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ru-RU" altLang="ru-RU" sz="3200" b="1" cap="none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sz="3200" b="1" cap="none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ru-RU" altLang="ru-RU" sz="3200" b="1" cap="none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 </a:t>
            </a:r>
            <a:r>
              <a:rPr lang="ru-RU" altLang="ru-RU" sz="3200" b="1" cap="none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endParaRPr lang="ru-RU" sz="3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" name="Group 12"/>
          <p:cNvGrpSpPr>
            <a:grpSpLocks noChangeAspect="1"/>
          </p:cNvGrpSpPr>
          <p:nvPr/>
        </p:nvGrpSpPr>
        <p:grpSpPr bwMode="auto">
          <a:xfrm>
            <a:off x="2663479" y="663993"/>
            <a:ext cx="7542797" cy="3572180"/>
            <a:chOff x="3150" y="12789"/>
            <a:chExt cx="4100" cy="2029"/>
          </a:xfrm>
        </p:grpSpPr>
        <p:sp>
          <p:nvSpPr>
            <p:cNvPr id="5" name="AutoShape 18"/>
            <p:cNvSpPr>
              <a:spLocks noChangeAspect="1" noChangeArrowheads="1" noTextEdit="1"/>
            </p:cNvSpPr>
            <p:nvPr/>
          </p:nvSpPr>
          <p:spPr bwMode="auto">
            <a:xfrm>
              <a:off x="3150" y="12789"/>
              <a:ext cx="4100" cy="20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Line 17"/>
            <p:cNvSpPr>
              <a:spLocks noChangeShapeType="1"/>
            </p:cNvSpPr>
            <p:nvPr/>
          </p:nvSpPr>
          <p:spPr bwMode="auto">
            <a:xfrm flipH="1">
              <a:off x="3268" y="13215"/>
              <a:ext cx="1581" cy="326"/>
            </a:xfrm>
            <a:prstGeom prst="line">
              <a:avLst/>
            </a:prstGeom>
            <a:ln w="57150">
              <a:solidFill>
                <a:schemeClr val="bg1">
                  <a:lumMod val="50000"/>
                </a:schemeClr>
              </a:solidFill>
              <a:headEnd/>
              <a:tailEnd type="triangle" w="med" len="med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" name="Line 16"/>
            <p:cNvSpPr>
              <a:spLocks noChangeShapeType="1"/>
            </p:cNvSpPr>
            <p:nvPr/>
          </p:nvSpPr>
          <p:spPr bwMode="auto">
            <a:xfrm>
              <a:off x="5296" y="13213"/>
              <a:ext cx="1662" cy="328"/>
            </a:xfrm>
            <a:prstGeom prst="line">
              <a:avLst/>
            </a:prstGeom>
            <a:ln w="57150">
              <a:solidFill>
                <a:schemeClr val="bg1">
                  <a:lumMod val="50000"/>
                </a:schemeClr>
              </a:solidFill>
              <a:headEnd/>
              <a:tailEnd type="triangle" w="med" len="med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" name="Line 17"/>
            <p:cNvSpPr>
              <a:spLocks noChangeShapeType="1"/>
            </p:cNvSpPr>
            <p:nvPr/>
          </p:nvSpPr>
          <p:spPr bwMode="auto">
            <a:xfrm>
              <a:off x="5057" y="13215"/>
              <a:ext cx="5" cy="363"/>
            </a:xfrm>
            <a:prstGeom prst="line">
              <a:avLst/>
            </a:prstGeom>
            <a:ln w="57150">
              <a:solidFill>
                <a:schemeClr val="bg1">
                  <a:lumMod val="50000"/>
                </a:schemeClr>
              </a:solidFill>
              <a:headEnd/>
              <a:tailEnd type="triangle" w="med" len="med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2014026" y="4913046"/>
            <a:ext cx="96476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Выражение читается: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время равно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15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секунд.</a:t>
            </a:r>
          </a:p>
          <a:p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15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— числовое значение времени,</a:t>
            </a:r>
          </a:p>
          <a:p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буква «с» — сокращенное  обозначение единицы времени (секунды), 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а 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сочетание  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15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с — значение времени.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173981" y="353686"/>
            <a:ext cx="2258568" cy="106070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endParaRPr lang="ru-RU" altLang="ru-RU" b="1" dirty="0" smtClean="0">
              <a:solidFill>
                <a:srgbClr val="8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alt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ФИЗИЧЕСКАЯ</a:t>
            </a:r>
            <a:endParaRPr lang="ru-RU" altLang="ru-RU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ВЕЛИЧИНА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имеет</a:t>
            </a:r>
            <a:endParaRPr lang="ru-RU" altLang="ru-RU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847298" y="2024002"/>
            <a:ext cx="2258568" cy="106070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endParaRPr lang="ru-RU" altLang="ru-RU" b="1" dirty="0" smtClean="0">
              <a:solidFill>
                <a:srgbClr val="8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Числовое значение</a:t>
            </a:r>
            <a:endParaRPr lang="ru-RU" altLang="ru-RU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500664" y="2053076"/>
            <a:ext cx="2258568" cy="106070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endParaRPr lang="ru-RU" altLang="ru-RU" b="1" dirty="0" smtClean="0">
              <a:solidFill>
                <a:srgbClr val="8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altLang="ru-RU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Единицу </a:t>
            </a:r>
            <a:r>
              <a:rPr lang="ru-RU" altLang="ru-RU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измерения</a:t>
            </a:r>
            <a:endParaRPr lang="ru-RU" altLang="ru-RU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</a:pPr>
            <a:endParaRPr lang="ru-RU" altLang="ru-RU" b="1" dirty="0" smtClean="0">
              <a:solidFill>
                <a:srgbClr val="8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4857968" y="2053076"/>
            <a:ext cx="3506206" cy="2493404"/>
            <a:chOff x="4857968" y="2053076"/>
            <a:chExt cx="3506206" cy="2493404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4865308" y="2053076"/>
              <a:ext cx="2854451" cy="2493404"/>
              <a:chOff x="4876039" y="2019678"/>
              <a:chExt cx="2854451" cy="2493404"/>
            </a:xfrm>
          </p:grpSpPr>
          <p:sp>
            <p:nvSpPr>
              <p:cNvPr id="17" name="Прямоугольник 16"/>
              <p:cNvSpPr/>
              <p:nvPr/>
            </p:nvSpPr>
            <p:spPr>
              <a:xfrm>
                <a:off x="4876039" y="2019678"/>
                <a:ext cx="2854451" cy="2493404"/>
              </a:xfrm>
              <a:prstGeom prst="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spcBef>
                    <a:spcPct val="0"/>
                  </a:spcBef>
                </a:pPr>
                <a:endParaRPr lang="ru-RU" altLang="ru-RU" b="1" dirty="0" smtClean="0">
                  <a:solidFill>
                    <a:srgbClr val="800000"/>
                  </a:solidFill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dirty="0"/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5339984" y="2138854"/>
                <a:ext cx="1956884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altLang="ru-RU" sz="2400" b="1" dirty="0">
                    <a:solidFill>
                      <a:schemeClr val="bg1">
                        <a:lumMod val="9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anose="020F0502020204030204" pitchFamily="34" charset="0"/>
                    <a:cs typeface="Calibri" panose="020F0502020204030204" pitchFamily="34" charset="0"/>
                  </a:rPr>
                  <a:t>Буквенное обозначение</a:t>
                </a:r>
                <a:endParaRPr lang="ru-RU" altLang="ru-RU" sz="240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2" name="TextBox 1"/>
            <p:cNvSpPr txBox="1"/>
            <p:nvPr/>
          </p:nvSpPr>
          <p:spPr>
            <a:xfrm>
              <a:off x="4857968" y="2943422"/>
              <a:ext cx="350620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P, F, m </a:t>
              </a:r>
              <a:r>
                <a:rPr lang="en-US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– </a:t>
              </a:r>
              <a:r>
                <a:rPr lang="ru-RU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буквы латинского алфавита</a:t>
              </a:r>
            </a:p>
            <a:p>
              <a:r>
                <a:rPr lang="ru-RU" sz="2400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β</a:t>
              </a:r>
              <a:r>
                <a:rPr lang="en-US" sz="2400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, </a:t>
              </a:r>
              <a:r>
                <a:rPr lang="ru-RU" sz="2400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б</a:t>
              </a:r>
              <a:r>
                <a:rPr lang="en-US" sz="2400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, </a:t>
              </a:r>
              <a:r>
                <a:rPr lang="el-GR" sz="2400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δ</a:t>
              </a:r>
              <a:r>
                <a:rPr lang="en-US" sz="2400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, </a:t>
              </a:r>
              <a:r>
                <a:rPr lang="el-GR" sz="2400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μ</a:t>
              </a:r>
              <a:r>
                <a:rPr lang="en-US" sz="2400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, </a:t>
              </a:r>
              <a:r>
                <a:rPr lang="el-GR" sz="2400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ρ</a:t>
              </a:r>
              <a:r>
                <a:rPr lang="en-US" sz="2400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2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– </a:t>
              </a:r>
              <a:r>
                <a:rPr lang="ru-RU" sz="2400" dirty="0" smtClean="0">
                  <a:latin typeface="Calibri" panose="020F0502020204030204" pitchFamily="34" charset="0"/>
                  <a:cs typeface="Calibri" panose="020F0502020204030204" pitchFamily="34" charset="0"/>
                </a:rPr>
                <a:t>буквы греческого алфавита</a:t>
              </a:r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1016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4" grpId="0"/>
      <p:bldP spid="15" grpId="0" animBg="1"/>
      <p:bldP spid="16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708249" cy="1596177"/>
          </a:xfrm>
        </p:spPr>
        <p:txBody>
          <a:bodyPr>
            <a:normAutofit/>
          </a:bodyPr>
          <a:lstStyle/>
          <a:p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ДЛЯ ИЗМЕРЕНИЯ ФИЗИЧЕСКИХ ВЕЛИЧИН ИСПОЛЬЗУЮТ </a:t>
            </a:r>
            <a: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alt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ПРИБОРЫ </a:t>
            </a:r>
            <a:r>
              <a:rPr lang="ru-RU" altLang="ru-RU" sz="28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alt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СПЕЦИАЛЬНЫЕ УСТРОЙСТВА.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Объект 3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3959352" y="2717572"/>
            <a:ext cx="3349752" cy="3424107"/>
          </a:xfrm>
          <a:prstGeom prst="roundRect">
            <a:avLst>
              <a:gd name="adj" fmla="val 16667"/>
            </a:avLst>
          </a:prstGeom>
          <a:solidFill>
            <a:schemeClr val="bg1">
              <a:lumMod val="65000"/>
            </a:schemeClr>
          </a:solidFill>
          <a:ln w="42500" algn="ctr">
            <a:solidFill>
              <a:srgbClr val="78846A"/>
            </a:solidFill>
            <a:round/>
            <a:headEnd/>
            <a:tailEnd/>
          </a:ln>
        </p:spPr>
        <p:txBody>
          <a:bodyPr anchor="ctr">
            <a:normAutofit fontScale="92500" lnSpcReduction="10000"/>
          </a:bodyPr>
          <a:lstStyle>
            <a:lvl1pPr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E7BC2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92A7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Линейка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Термометр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Мензурка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Весы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Часы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барометр</a:t>
            </a:r>
            <a:endParaRPr lang="ru-RU" altLang="ru-RU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И ДРУГИЕ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39135" y="1983861"/>
            <a:ext cx="67398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Что это? Какое понятие объединяет эти термины?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12" descr="http://images.myshared.ru/45/1336048/slide_1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05392" y="2402075"/>
            <a:ext cx="3550024" cy="235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62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428232" y="1434404"/>
            <a:ext cx="5004816" cy="4774372"/>
          </a:xfrm>
          <a:ln>
            <a:solidFill>
              <a:schemeClr val="bg1"/>
            </a:solidFill>
          </a:ln>
        </p:spPr>
        <p:txBody>
          <a:bodyPr>
            <a:normAutofit fontScale="55000" lnSpcReduction="20000"/>
          </a:bodyPr>
          <a:lstStyle/>
          <a:p>
            <a:pPr>
              <a:defRPr/>
            </a:pPr>
            <a:r>
              <a:rPr lang="ru-RU" alt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на приборы </a:t>
            </a:r>
            <a:r>
              <a:rPr lang="ru-RU" alt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нанесены </a:t>
            </a:r>
            <a:r>
              <a:rPr lang="ru-RU" altLang="ru-RU" sz="36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деления</a:t>
            </a:r>
            <a:r>
              <a:rPr lang="ru-RU" alt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defRPr/>
            </a:pPr>
            <a:endParaRPr lang="ru-RU" altLang="ru-RU" sz="3600" i="1" dirty="0">
              <a:solidFill>
                <a:srgbClr val="FDF69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ru-RU" alt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Рядом с некоторыми делениями стоят </a:t>
            </a:r>
            <a:r>
              <a:rPr lang="ru-RU" altLang="ru-RU" sz="36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числа</a:t>
            </a:r>
            <a:r>
              <a:rPr lang="ru-RU" alt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ru-RU" altLang="ru-RU" sz="3600" i="1" dirty="0">
                <a:solidFill>
                  <a:srgbClr val="FDF6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defRPr/>
            </a:pPr>
            <a:endParaRPr lang="ru-RU" altLang="ru-RU" sz="3600" i="1" dirty="0">
              <a:solidFill>
                <a:srgbClr val="FDF69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Деления и числа</a:t>
            </a:r>
            <a:r>
              <a:rPr lang="ru-RU" alt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образуют </a:t>
            </a:r>
            <a:r>
              <a:rPr lang="ru-RU" altLang="ru-RU" sz="36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шкалу</a:t>
            </a:r>
            <a:r>
              <a:rPr lang="ru-RU" altLang="ru-RU" sz="3600" i="1" dirty="0">
                <a:solidFill>
                  <a:srgbClr val="FDF69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прибора. </a:t>
            </a:r>
          </a:p>
          <a:p>
            <a:pPr>
              <a:defRPr/>
            </a:pPr>
            <a:endParaRPr lang="ru-RU" altLang="ru-RU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  <a:defRPr/>
            </a:pPr>
            <a:r>
              <a:rPr lang="ru-RU" alt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Чтобы </a:t>
            </a:r>
            <a:r>
              <a:rPr lang="ru-RU" alt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измерить </a:t>
            </a:r>
            <a:r>
              <a:rPr lang="ru-RU" alt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прибором физическую  </a:t>
            </a:r>
            <a:r>
              <a:rPr lang="ru-RU" alt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величину, нужно определить </a:t>
            </a:r>
            <a:r>
              <a:rPr lang="ru-RU" altLang="ru-RU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цену деления </a:t>
            </a:r>
            <a:r>
              <a:rPr lang="ru-RU" alt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прибора.</a:t>
            </a:r>
          </a:p>
          <a:p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227" y="274982"/>
            <a:ext cx="2918333" cy="326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949" y="834962"/>
            <a:ext cx="1760537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ttps://5drops.ru/upload/iblock/60e/pxze0t1l8ci2s2gkdkld18gp6s119z7h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3456432"/>
            <a:ext cx="2952179" cy="316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701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32449" y="3164010"/>
            <a:ext cx="10363826" cy="3424107"/>
          </a:xfrm>
        </p:spPr>
        <p:txBody>
          <a:bodyPr/>
          <a:lstStyle/>
          <a:p>
            <a:pPr>
              <a:spcBef>
                <a:spcPct val="0"/>
              </a:spcBef>
              <a:buClrTx/>
              <a:buNone/>
            </a:pPr>
            <a:r>
              <a:rPr lang="ru-RU" altLang="ru-RU" sz="2800" b="1" i="1" dirty="0">
                <a:latin typeface="Georgia" panose="02040502050405020303" pitchFamily="18" charset="0"/>
              </a:rPr>
              <a:t>Ц Д</a:t>
            </a:r>
            <a:r>
              <a:rPr lang="ru-RU" altLang="ru-RU" sz="2800" i="1" dirty="0">
                <a:latin typeface="Georgia" panose="02040502050405020303" pitchFamily="18" charset="0"/>
              </a:rPr>
              <a:t>  </a:t>
            </a:r>
            <a:r>
              <a:rPr lang="ru-RU" altLang="ru-RU" sz="2800" i="1" dirty="0" smtClean="0">
                <a:latin typeface="Georgia" panose="02040502050405020303" pitchFamily="18" charset="0"/>
              </a:rPr>
              <a:t>=</a:t>
            </a:r>
            <a:endParaRPr lang="ru-RU" altLang="ru-RU" sz="2800" i="1" dirty="0">
              <a:latin typeface="Georgia" panose="0204050205040502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42745" y="2912234"/>
            <a:ext cx="4710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РАЗНОСТЬ ДВУХ СОСЕДНИХ ЧИСЕЛ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009460" y="3589885"/>
            <a:ext cx="52379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ru-RU" alt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ЧИСЛО ПРОМЕЖУТКОВ МЕЖДУ НИМИ</a:t>
            </a:r>
          </a:p>
        </p:txBody>
      </p:sp>
      <p:sp>
        <p:nvSpPr>
          <p:cNvPr id="6" name="Минус 9"/>
          <p:cNvSpPr>
            <a:spLocks noChangeArrowheads="1"/>
          </p:cNvSpPr>
          <p:nvPr/>
        </p:nvSpPr>
        <p:spPr bwMode="auto">
          <a:xfrm>
            <a:off x="2988181" y="3446508"/>
            <a:ext cx="7280530" cy="45719"/>
          </a:xfrm>
          <a:custGeom>
            <a:avLst/>
            <a:gdLst>
              <a:gd name="T0" fmla="*/ 5659512 w 9286875"/>
              <a:gd name="T1" fmla="*/ 3712 h 142875"/>
              <a:gd name="T2" fmla="*/ 3262155 w 9286875"/>
              <a:gd name="T3" fmla="*/ 4586 h 142875"/>
              <a:gd name="T4" fmla="*/ 864797 w 9286875"/>
              <a:gd name="T5" fmla="*/ 3712 h 142875"/>
              <a:gd name="T6" fmla="*/ 3262155 w 9286875"/>
              <a:gd name="T7" fmla="*/ 2839 h 142875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230975 w 9286875"/>
              <a:gd name="T13" fmla="*/ 54636 h 142875"/>
              <a:gd name="T14" fmla="*/ 8055900 w 9286875"/>
              <a:gd name="T15" fmla="*/ 88239 h 1428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286875" h="142875">
                <a:moveTo>
                  <a:pt x="1230975" y="54635"/>
                </a:moveTo>
                <a:lnTo>
                  <a:pt x="8055900" y="54635"/>
                </a:lnTo>
                <a:lnTo>
                  <a:pt x="8055900" y="88240"/>
                </a:lnTo>
                <a:lnTo>
                  <a:pt x="1230975" y="88240"/>
                </a:lnTo>
                <a:lnTo>
                  <a:pt x="1230975" y="54635"/>
                </a:lnTo>
                <a:close/>
              </a:path>
            </a:pathLst>
          </a:custGeom>
          <a:solidFill>
            <a:schemeClr val="tx1"/>
          </a:solidFill>
          <a:ln w="4254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98024" y="3774725"/>
            <a:ext cx="19853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None/>
            </a:pPr>
            <a:r>
              <a:rPr lang="ru-RU" alt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(цена деления </a:t>
            </a:r>
            <a:br>
              <a:rPr lang="ru-RU" altLang="ru-RU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прибора)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2" descr="https://5drops.ru/upload/iblock/60e/pxze0t1l8ci2s2gkdkld18gp6s119z7h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 bwMode="auto">
          <a:xfrm>
            <a:off x="9868678" y="2398109"/>
            <a:ext cx="2323322" cy="445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109361" y="4734387"/>
                <a:ext cx="7038170" cy="13145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Например, цена деления мерного стакана </a:t>
                </a:r>
              </a:p>
              <a:p>
                <a:r>
                  <a:rPr lang="ru-RU" sz="2800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ЦД</a:t>
                </a:r>
                <a:r>
                  <a:rPr lang="ru-RU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3600" b="0" i="1" smtClean="0">
                            <a:latin typeface="Cambria Math" panose="02040503050406030204" pitchFamily="18" charset="0"/>
                          </a:rPr>
                          <m:t>50 −40</m:t>
                        </m:r>
                      </m:num>
                      <m:den>
                        <m:r>
                          <a:rPr lang="ru-RU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dirty="0" smtClean="0"/>
                  <a:t> </a:t>
                </a:r>
                <a:r>
                  <a:rPr lang="ru-RU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мл = 5 мл</a:t>
                </a:r>
                <a:r>
                  <a:rPr lang="ru-RU" dirty="0" smtClean="0"/>
                  <a:t> </a:t>
                </a:r>
                <a:endParaRPr lang="ru-RU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9361" y="4734387"/>
                <a:ext cx="7038170" cy="1314591"/>
              </a:xfrm>
              <a:prstGeom prst="rect">
                <a:avLst/>
              </a:prstGeom>
              <a:blipFill>
                <a:blip r:embed="rId3"/>
                <a:stretch>
                  <a:fillRect l="-1732" t="-4651" b="-418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Прямоугольник 8"/>
          <p:cNvSpPr/>
          <p:nvPr/>
        </p:nvSpPr>
        <p:spPr>
          <a:xfrm>
            <a:off x="1926646" y="467180"/>
            <a:ext cx="87841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Расстояние </a:t>
            </a:r>
            <a:r>
              <a:rPr lang="ru-RU" alt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между ближайшими  </a:t>
            </a:r>
            <a:br>
              <a:rPr lang="ru-RU" altLang="ru-RU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alt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штрихами </a:t>
            </a:r>
            <a:r>
              <a:rPr lang="ru-RU" altLang="ru-RU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шкалы, выраженное в единицах измеряемой величины, </a:t>
            </a:r>
            <a:r>
              <a:rPr lang="ru-RU" alt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называют </a:t>
            </a:r>
            <a:r>
              <a:rPr lang="ru-RU" alt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ценой деления.</a:t>
            </a:r>
            <a:endParaRPr lang="ru-RU" alt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04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4004" y="1287013"/>
            <a:ext cx="2632959" cy="47753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21" y="987246"/>
            <a:ext cx="1655115" cy="507516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01560" y="487906"/>
            <a:ext cx="6873716" cy="50395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Мензурка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 – измерительный цилиндр – прибор для измерения объёма жидкости.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42276" y="4147509"/>
            <a:ext cx="1423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Проверим: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066064" y="3416938"/>
                <a:ext cx="4154662" cy="11516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Рис. 1    Ц.Д.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0" i="1" smtClean="0">
                            <a:latin typeface="Cambria Math" panose="02040503050406030204" pitchFamily="18" charset="0"/>
                          </a:rPr>
                          <m:t>50 −40</m:t>
                        </m:r>
                      </m:num>
                      <m:den>
                        <m:r>
                          <a:rPr lang="ru-RU" sz="2400" b="0" i="1" smtClean="0">
                            <a:latin typeface="Cambria Math" panose="02040503050406030204" pitchFamily="18" charset="0"/>
                          </a:rPr>
                          <m:t>?</m:t>
                        </m:r>
                      </m:den>
                    </m:f>
                  </m:oMath>
                </a14:m>
                <a:r>
                  <a:rPr lang="ru-RU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= ? мл</a:t>
                </a:r>
              </a:p>
              <a:p>
                <a:r>
                  <a:rPr lang="ru-RU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Рис</a:t>
                </a:r>
                <a:r>
                  <a:rPr lang="ru-RU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</a:t>
                </a:r>
                <a:r>
                  <a:rPr lang="ru-RU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    Ц.Д.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0" i="1" smtClean="0">
                            <a:latin typeface="Cambria Math" panose="02040503050406030204" pitchFamily="18" charset="0"/>
                          </a:rPr>
                          <m:t>400 − ?</m:t>
                        </m:r>
                      </m:num>
                      <m:den>
                        <m:r>
                          <a:rPr lang="ru-RU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= ? мл</a:t>
                </a:r>
                <a:endParaRPr lang="ru-RU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6064" y="3416938"/>
                <a:ext cx="4154662" cy="1151662"/>
              </a:xfrm>
              <a:prstGeom prst="rect">
                <a:avLst/>
              </a:prstGeom>
              <a:blipFill>
                <a:blip r:embed="rId4"/>
                <a:stretch>
                  <a:fillRect l="-2199" b="-53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Прямоугольник 7"/>
          <p:cNvSpPr/>
          <p:nvPr/>
        </p:nvSpPr>
        <p:spPr>
          <a:xfrm>
            <a:off x="1457462" y="6143816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Рис. 1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0157115" y="6143816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Рис. 2 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4008327" y="3759903"/>
                <a:ext cx="4617077" cy="11445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Рис. 1    Ц.Д.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i="1">
                            <a:latin typeface="Cambria Math" panose="02040503050406030204" pitchFamily="18" charset="0"/>
                          </a:rPr>
                          <m:t>50 −40</m:t>
                        </m:r>
                      </m:num>
                      <m:den>
                        <m:r>
                          <a:rPr lang="ru-RU" sz="2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= </a:t>
                </a:r>
                <a:r>
                  <a:rPr lang="ru-RU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:r>
                  <a:rPr lang="ru-RU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мл</a:t>
                </a:r>
              </a:p>
              <a:p>
                <a:r>
                  <a:rPr lang="ru-RU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Рис</a:t>
                </a:r>
                <a:r>
                  <a:rPr lang="ru-RU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2    Ц.Д.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i="1">
                            <a:latin typeface="Cambria Math" panose="02040503050406030204" pitchFamily="18" charset="0"/>
                          </a:rPr>
                          <m:t>400 −</m:t>
                        </m:r>
                        <m:r>
                          <a:rPr lang="ru-RU" sz="2400" b="0" i="1" smtClean="0">
                            <a:latin typeface="Cambria Math" panose="02040503050406030204" pitchFamily="18" charset="0"/>
                          </a:rPr>
                          <m:t>300</m:t>
                        </m:r>
                      </m:num>
                      <m:den>
                        <m:r>
                          <a:rPr lang="ru-RU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= </a:t>
                </a:r>
                <a:r>
                  <a:rPr lang="ru-RU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50 </a:t>
                </a:r>
                <a:r>
                  <a:rPr lang="ru-RU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мл</a:t>
                </a:r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8327" y="3759903"/>
                <a:ext cx="4617077" cy="1144544"/>
              </a:xfrm>
              <a:prstGeom prst="rect">
                <a:avLst/>
              </a:prstGeom>
              <a:blipFill>
                <a:blip r:embed="rId5"/>
                <a:stretch>
                  <a:fillRect l="-2114" b="-47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Прямоугольник 10"/>
          <p:cNvSpPr/>
          <p:nvPr/>
        </p:nvSpPr>
        <p:spPr>
          <a:xfrm>
            <a:off x="2925413" y="174342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Тренировочное Задание: </a:t>
            </a:r>
          </a:p>
          <a:p>
            <a:pPr algn="ctr"/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Нужно вставить пропущенные данные, чтобы получилось правильное </a:t>
            </a: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определение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цены деления этих приборов.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092813" y="3466063"/>
            <a:ext cx="3761200" cy="115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50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1688" t="18699" r="50719" b="21124"/>
          <a:stretch/>
        </p:blipFill>
        <p:spPr>
          <a:xfrm>
            <a:off x="9034175" y="2082473"/>
            <a:ext cx="2517292" cy="318951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625261" y="481996"/>
            <a:ext cx="7561155" cy="35518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Наименьшее и наибольшее значения физической величины, которые могут быть измерены с помощью данного прибора, называются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нижним и верхним пределами измерения.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https://ae04.alicdn.com/kf/H0b89c4e77377447ea7cdd2c22fd77ab7h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1" b="5530"/>
          <a:stretch/>
        </p:blipFill>
        <p:spPr bwMode="auto">
          <a:xfrm>
            <a:off x="4842960" y="2721760"/>
            <a:ext cx="3151406" cy="3024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labora.com.ua/upload/goods/5e78dc795139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1021" y="3013958"/>
            <a:ext cx="2980945" cy="320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83349" y="2198540"/>
            <a:ext cx="8181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004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Чему равны пределы измерения данных приборов?</a:t>
            </a:r>
            <a:endParaRPr lang="ru-RU" sz="2800" dirty="0">
              <a:solidFill>
                <a:srgbClr val="004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399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5104" y="972748"/>
            <a:ext cx="943660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Домашнее задание:</a:t>
            </a:r>
          </a:p>
          <a:p>
            <a:endParaRPr lang="ru-RU" b="1" dirty="0">
              <a:latin typeface="Comic Sans MS" panose="030F0702030302020204" pitchFamily="66" charset="0"/>
            </a:endParaRPr>
          </a:p>
          <a:p>
            <a:endParaRPr lang="ru-RU" b="1" dirty="0">
              <a:latin typeface="Comic Sans MS" panose="030F0702030302020204" pitchFamily="66" charset="0"/>
            </a:endParaRPr>
          </a:p>
          <a:p>
            <a:r>
              <a:rPr lang="ru-RU" sz="2400" dirty="0" smtClean="0">
                <a:latin typeface="Comic Sans MS" panose="030F0702030302020204" pitchFamily="66" charset="0"/>
              </a:rPr>
              <a:t>§ 4, читать.</a:t>
            </a:r>
          </a:p>
          <a:p>
            <a:r>
              <a:rPr lang="ru-RU" sz="2400" dirty="0" smtClean="0">
                <a:latin typeface="Comic Sans MS" panose="030F0702030302020204" pitchFamily="66" charset="0"/>
              </a:rPr>
              <a:t>Знать: определение физической величины, правило измерения величины, правило вычисления цены деления прибора.  </a:t>
            </a:r>
            <a:endParaRPr lang="ru-RU" sz="2400" dirty="0">
              <a:latin typeface="Comic Sans MS" panose="030F0702030302020204" pitchFamily="66" charset="0"/>
            </a:endParaRPr>
          </a:p>
          <a:p>
            <a:r>
              <a:rPr lang="ru-RU" sz="2400" dirty="0">
                <a:latin typeface="Comic Sans MS" panose="030F0702030302020204" pitchFamily="66" charset="0"/>
              </a:rPr>
              <a:t>1</a:t>
            </a:r>
            <a:r>
              <a:rPr lang="ru-RU" sz="2400" dirty="0" smtClean="0">
                <a:latin typeface="Comic Sans MS" panose="030F0702030302020204" pitchFamily="66" charset="0"/>
              </a:rPr>
              <a:t>) Определите цену деления измерительной линейки, которую вы используете на уроках математики. В каких единицах вы получили цену деления? (Устно)</a:t>
            </a:r>
            <a:endParaRPr lang="ru-RU" sz="2400" dirty="0">
              <a:latin typeface="Comic Sans MS" panose="030F0702030302020204" pitchFamily="66" charset="0"/>
            </a:endParaRPr>
          </a:p>
          <a:p>
            <a:r>
              <a:rPr lang="ru-RU" sz="2400" dirty="0" smtClean="0">
                <a:latin typeface="Comic Sans MS" panose="030F0702030302020204" pitchFamily="66" charset="0"/>
              </a:rPr>
              <a:t>2</a:t>
            </a:r>
            <a:r>
              <a:rPr lang="ru-RU" sz="2400" dirty="0">
                <a:latin typeface="Comic Sans MS" panose="030F0702030302020204" pitchFamily="66" charset="0"/>
              </a:rPr>
              <a:t>) </a:t>
            </a:r>
            <a:r>
              <a:rPr lang="ru-RU" sz="2400" dirty="0" smtClean="0">
                <a:latin typeface="Comic Sans MS" panose="030F0702030302020204" pitchFamily="66" charset="0"/>
              </a:rPr>
              <a:t>Запишите, какие физические величины вашей маме приходится измерять при приготовлении обеда. Запишите несколько единиц измерения каждой из этих величин.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7379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/>
          <a:srcRect l="17772" t="15678" r="2735" b="13330"/>
          <a:stretch/>
        </p:blipFill>
        <p:spPr>
          <a:xfrm>
            <a:off x="1746504" y="768096"/>
            <a:ext cx="9354312" cy="522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6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38528" y="1411234"/>
            <a:ext cx="8897112" cy="4398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Список </a:t>
            </a:r>
            <a:r>
              <a:rPr lang="ru-RU" b="1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литературы </a:t>
            </a:r>
            <a:r>
              <a:rPr lang="ru-RU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 Интернет-ресурсов:</a:t>
            </a:r>
            <a:endParaRPr lang="ru-RU" sz="1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Перышкин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И. М. Физика: 7-й класс: учебник - Москва: Просвещение, 2021 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Инженеры будущего. Физика. 7 класс. В 2 ч. Ч. 1: учеб. Пособие для </a:t>
            </a:r>
            <a:r>
              <a:rPr lang="ru-RU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общеобразоват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Организаций: </a:t>
            </a:r>
            <a:r>
              <a:rPr lang="ru-RU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углубл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Уровень/Ю. А. </a:t>
            </a:r>
            <a:r>
              <a:rPr lang="ru-RU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Панебратцев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В. В. Воронцова; - М.: Просвещение, 2021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Балашов 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М. М. Физика: Учеб. для 7 </a:t>
            </a:r>
            <a:r>
              <a:rPr lang="ru-RU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кл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общеобразоват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учреждений.- </a:t>
            </a:r>
            <a:r>
              <a:rPr lang="ru-RU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М.:Просвещение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1995</a:t>
            </a:r>
            <a:endParaRPr lang="ru-RU" sz="1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Фото 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 сайтов </a:t>
            </a:r>
            <a:r>
              <a:rPr lang="en-US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yandex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ru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rambler</a:t>
            </a:r>
            <a:r>
              <a:rPr lang="ru-RU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 err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ru</a:t>
            </a:r>
            <a:endParaRPr lang="en-US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u="sng" dirty="0" smtClean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www.fizika.ru</a:t>
            </a:r>
            <a:endParaRPr lang="ru-RU" sz="1400" dirty="0">
              <a:solidFill>
                <a:srgbClr val="00206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u="sng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http://www.all-fizika.com/</a:t>
            </a:r>
            <a:endParaRPr lang="ru-RU" sz="1400" dirty="0">
              <a:solidFill>
                <a:srgbClr val="00206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75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841</TotalTime>
  <Words>936</Words>
  <Application>Microsoft Office PowerPoint</Application>
  <PresentationFormat>Широкоэкранный</PresentationFormat>
  <Paragraphs>160</Paragraphs>
  <Slides>24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Georgia</vt:lpstr>
      <vt:lpstr>Times New Roman</vt:lpstr>
      <vt:lpstr>Tw Cen MT</vt:lpstr>
      <vt:lpstr>Капля</vt:lpstr>
      <vt:lpstr>Презентация PowerPoint</vt:lpstr>
      <vt:lpstr>Презентация PowerPoint</vt:lpstr>
      <vt:lpstr>Цели:</vt:lpstr>
      <vt:lpstr>Презентация PowerPoint</vt:lpstr>
      <vt:lpstr>Презентация PowerPoint</vt:lpstr>
      <vt:lpstr>Презентация PowerPoint</vt:lpstr>
      <vt:lpstr>Количественную Характеристику тела или явления (которую можно выразить числом), называют физической величиной.  Физическую величину можно измерить.</vt:lpstr>
      <vt:lpstr>Презентация PowerPoint</vt:lpstr>
      <vt:lpstr>измерить физическую величину –  это значит сравнить её с однородной величиной, принятой за единицу. </vt:lpstr>
      <vt:lpstr>.  </vt:lpstr>
      <vt:lpstr>Презентация PowerPoint</vt:lpstr>
      <vt:lpstr>Презентация PowerPoint</vt:lpstr>
      <vt:lpstr>Презентация PowerPoint</vt:lpstr>
      <vt:lpstr>Презентация PowerPoint</vt:lpstr>
      <vt:lpstr>Числовое значение физической величины  зависит от выбора единицы. Например, ширина учебника может быть записана так:  0,162 м  16,2 см 162 мм  </vt:lpstr>
      <vt:lpstr>Презентация PowerPoint</vt:lpstr>
      <vt:lpstr>ДЛЯ ИЗМЕРЕНИЯ ФИЗИЧЕСКИХ ВЕЛИЧИН ИСПОЛЬЗУЮТ  ПРИБОРЫ – СПЕЦИАЛЬНЫЕ УСТРОЙСТВА.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Валентина</dc:creator>
  <cp:lastModifiedBy>Валентина</cp:lastModifiedBy>
  <cp:revision>74</cp:revision>
  <dcterms:created xsi:type="dcterms:W3CDTF">2022-09-24T14:20:44Z</dcterms:created>
  <dcterms:modified xsi:type="dcterms:W3CDTF">2022-09-27T21:35:30Z</dcterms:modified>
</cp:coreProperties>
</file>