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notesMasterIdLst>
    <p:notesMasterId r:id="rId39"/>
  </p:notesMasterIdLst>
  <p:sldIdLst>
    <p:sldId id="279" r:id="rId2"/>
    <p:sldId id="290" r:id="rId3"/>
    <p:sldId id="291" r:id="rId4"/>
    <p:sldId id="292" r:id="rId5"/>
    <p:sldId id="257" r:id="rId6"/>
    <p:sldId id="293" r:id="rId7"/>
    <p:sldId id="258" r:id="rId8"/>
    <p:sldId id="289" r:id="rId9"/>
    <p:sldId id="259" r:id="rId10"/>
    <p:sldId id="260" r:id="rId11"/>
    <p:sldId id="261" r:id="rId12"/>
    <p:sldId id="262" r:id="rId13"/>
    <p:sldId id="263" r:id="rId14"/>
    <p:sldId id="264" r:id="rId15"/>
    <p:sldId id="288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6" r:id="rId27"/>
    <p:sldId id="277" r:id="rId28"/>
    <p:sldId id="278" r:id="rId29"/>
    <p:sldId id="280" r:id="rId30"/>
    <p:sldId id="286" r:id="rId31"/>
    <p:sldId id="281" r:id="rId32"/>
    <p:sldId id="282" r:id="rId33"/>
    <p:sldId id="283" r:id="rId34"/>
    <p:sldId id="284" r:id="rId35"/>
    <p:sldId id="285" r:id="rId36"/>
    <p:sldId id="287" r:id="rId37"/>
    <p:sldId id="294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7638E8-275B-494C-8875-061B5DC33042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D363C6-8A99-49D9-A0CB-96013BD93B7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D363C6-8A99-49D9-A0CB-96013BD93B72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D363C6-8A99-49D9-A0CB-96013BD93B72}" type="slidenum">
              <a:rPr lang="ru-RU" smtClean="0"/>
              <a:pPr/>
              <a:t>37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A0BA9979-1F77-4E02-B0F7-71A175E5D43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62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54FFC946-9E06-4016-8286-7650E0CC27C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23.01.2021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transition>
    <p:wedge/>
  </p:transition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ultimasutademetri.files.wordpress.com/2008/06/magic-tree-clock.jpg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regmedia.co.uk/2009/06/05/big_ben.jpg" TargetMode="Externa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hyperlink" Target="http://img-fotki.yandex.ru/get/3306/galihali17.26/0_1c895_99cd88bc_XL" TargetMode="Externa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hyperlink" Target="http://tmbonline.mrkostik.ru/gallery/data/media/1/9_16.jpg" TargetMode="Externa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hyperlink" Target="http://opendesign.ru/vimg/work/stuff/image/e35b029a7f0b284b25f4ce819663d789.gif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x.irkhotel.ru/imgdb/ris_allegato_OGNCWLAEJKWO_AWTUXBVH.jpgs.jpg" TargetMode="External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png"/><Relationship Id="rId4" Type="http://schemas.openxmlformats.org/officeDocument/2006/relationships/image" Target="../media/image5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5" name="Picture 5" descr="Картинка 2 из 640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428728" y="1357298"/>
            <a:ext cx="6197876" cy="4000527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14348" y="428604"/>
            <a:ext cx="75724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Часы. История создания. </a:t>
            </a:r>
            <a:endParaRPr lang="ru-RU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43636" y="5429264"/>
            <a:ext cx="253947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smtClean="0">
                <a:solidFill>
                  <a:srgbClr val="C00000"/>
                </a:solidFill>
                <a:latin typeface="Comic Sans MS" pitchFamily="66" charset="0"/>
              </a:rPr>
              <a:t>Воспитатель:</a:t>
            </a:r>
            <a:endParaRPr lang="ru-RU" sz="2800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r>
              <a:rPr lang="ru-RU" sz="2800" dirty="0" smtClean="0">
                <a:solidFill>
                  <a:srgbClr val="C00000"/>
                </a:solidFill>
                <a:latin typeface="Comic Sans MS" pitchFamily="66" charset="0"/>
              </a:rPr>
              <a:t>Вдовина С.Ю.</a:t>
            </a:r>
            <a:endParaRPr lang="ru-RU" sz="2800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/>
          <p:cNvSpPr>
            <a:spLocks noGrp="1" noChangeArrowheads="1"/>
          </p:cNvSpPr>
          <p:nvPr>
            <p:ph type="title"/>
          </p:nvPr>
        </p:nvSpPr>
        <p:spPr>
          <a:xfrm>
            <a:off x="428596" y="0"/>
            <a:ext cx="8229600" cy="2052000"/>
          </a:xfrm>
        </p:spPr>
        <p:txBody>
          <a:bodyPr/>
          <a:lstStyle/>
          <a:p>
            <a:pPr algn="ctr"/>
            <a:r>
              <a:rPr lang="ru-RU" b="0" dirty="0">
                <a:solidFill>
                  <a:srgbClr val="C00000"/>
                </a:solidFill>
                <a:latin typeface="Comic Sans MS" pitchFamily="66" charset="0"/>
              </a:rPr>
              <a:t>Раньше люди узнавали время по солнцу.</a:t>
            </a:r>
            <a:br>
              <a:rPr lang="ru-RU" b="0" dirty="0">
                <a:solidFill>
                  <a:srgbClr val="C00000"/>
                </a:solidFill>
                <a:latin typeface="Comic Sans MS" pitchFamily="66" charset="0"/>
              </a:rPr>
            </a:br>
            <a:r>
              <a:rPr lang="ru-RU" b="0" dirty="0">
                <a:solidFill>
                  <a:srgbClr val="C00000"/>
                </a:solidFill>
                <a:latin typeface="Comic Sans MS" pitchFamily="66" charset="0"/>
              </a:rPr>
              <a:t>Утром солнце ещё низко.</a:t>
            </a:r>
          </a:p>
        </p:txBody>
      </p:sp>
      <p:pic>
        <p:nvPicPr>
          <p:cNvPr id="10246" name="Picture 6" descr="утро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1643042" y="2044512"/>
            <a:ext cx="5786478" cy="3796288"/>
          </a:xfr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4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Grp="1" noChangeArrowheads="1"/>
          </p:cNvSpPr>
          <p:nvPr>
            <p:ph type="title"/>
          </p:nvPr>
        </p:nvSpPr>
        <p:spPr>
          <a:xfrm>
            <a:off x="642910" y="428604"/>
            <a:ext cx="7829576" cy="857256"/>
          </a:xfrm>
        </p:spPr>
        <p:txBody>
          <a:bodyPr>
            <a:normAutofit/>
          </a:bodyPr>
          <a:lstStyle/>
          <a:p>
            <a:pPr algn="ctr"/>
            <a:r>
              <a:rPr lang="ru-RU" b="0" dirty="0">
                <a:solidFill>
                  <a:srgbClr val="C00000"/>
                </a:solidFill>
                <a:latin typeface="Comic Sans MS" pitchFamily="66" charset="0"/>
              </a:rPr>
              <a:t>Днём солнце высоко </a:t>
            </a:r>
            <a:r>
              <a:rPr lang="ru-RU" b="0" dirty="0" smtClean="0">
                <a:solidFill>
                  <a:srgbClr val="C00000"/>
                </a:solidFill>
                <a:latin typeface="Comic Sans MS" pitchFamily="66" charset="0"/>
              </a:rPr>
              <a:t>в небе</a:t>
            </a:r>
            <a:endParaRPr lang="ru-RU" b="0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12294" name="Picture 6" descr="день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1357290" y="1357298"/>
            <a:ext cx="6500859" cy="4429156"/>
          </a:xfr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944000"/>
          </a:xfrm>
        </p:spPr>
        <p:txBody>
          <a:bodyPr>
            <a:normAutofit/>
          </a:bodyPr>
          <a:lstStyle/>
          <a:p>
            <a:pPr algn="ctr"/>
            <a:r>
              <a:rPr lang="ru-RU" b="0" dirty="0" smtClean="0">
                <a:solidFill>
                  <a:srgbClr val="C00000"/>
                </a:solidFill>
                <a:latin typeface="Comic Sans MS" pitchFamily="66" charset="0"/>
              </a:rPr>
              <a:t>А </a:t>
            </a:r>
            <a:r>
              <a:rPr lang="ru-RU" b="0" dirty="0">
                <a:solidFill>
                  <a:srgbClr val="C00000"/>
                </a:solidFill>
                <a:latin typeface="Comic Sans MS" pitchFamily="66" charset="0"/>
              </a:rPr>
              <a:t>вечером солнце снова низко </a:t>
            </a:r>
            <a:br>
              <a:rPr lang="ru-RU" b="0" dirty="0">
                <a:solidFill>
                  <a:srgbClr val="C00000"/>
                </a:solidFill>
                <a:latin typeface="Comic Sans MS" pitchFamily="66" charset="0"/>
              </a:rPr>
            </a:br>
            <a:r>
              <a:rPr lang="ru-RU" b="0" dirty="0">
                <a:solidFill>
                  <a:srgbClr val="C00000"/>
                </a:solidFill>
                <a:latin typeface="Comic Sans MS" pitchFamily="66" charset="0"/>
              </a:rPr>
              <a:t>в небе, </a:t>
            </a:r>
            <a:r>
              <a:rPr lang="ru-RU" b="0" dirty="0" smtClean="0">
                <a:solidFill>
                  <a:srgbClr val="C00000"/>
                </a:solidFill>
                <a:latin typeface="Comic Sans MS" pitchFamily="66" charset="0"/>
              </a:rPr>
              <a:t>но уже с другой стороны.</a:t>
            </a:r>
            <a:endParaRPr lang="ru-RU" b="0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14342" name="Picture 6" descr="вечер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00166" y="2214554"/>
            <a:ext cx="6357010" cy="3479801"/>
          </a:xfr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b030f073dd79.pn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 flipH="1">
            <a:off x="237152" y="4786322"/>
            <a:ext cx="1829736" cy="1766883"/>
          </a:xfrm>
          <a:prstGeom prst="rect">
            <a:avLst/>
          </a:prstGeom>
        </p:spPr>
      </p:pic>
      <p:pic>
        <p:nvPicPr>
          <p:cNvPr id="1026" name="Picture 2" descr="Петухи на заборе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0"/>
            <a:ext cx="7215206" cy="653415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sp>
        <p:nvSpPr>
          <p:cNvPr id="10" name="Выноска-облако 9"/>
          <p:cNvSpPr/>
          <p:nvPr/>
        </p:nvSpPr>
        <p:spPr>
          <a:xfrm>
            <a:off x="285720" y="571480"/>
            <a:ext cx="4143372" cy="3286100"/>
          </a:xfrm>
          <a:prstGeom prst="cloudCallout">
            <a:avLst>
              <a:gd name="adj1" fmla="val -13323"/>
              <a:gd name="adj2" fmla="val 83913"/>
            </a:avLst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Часы – Петух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</a:rPr>
              <a:t>-</a:t>
            </a:r>
            <a:r>
              <a:rPr lang="ru-RU" b="1" dirty="0" err="1" smtClean="0">
                <a:solidFill>
                  <a:srgbClr val="C00000"/>
                </a:solidFill>
                <a:latin typeface="Comic Sans MS" pitchFamily="66" charset="0"/>
              </a:rPr>
              <a:t>Давным</a:t>
            </a:r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 –давно люди узнавали время по живым часам. Эти часы ходят по двору, хлопают крыльями и, взлетев на забор, кричат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 «</a:t>
            </a:r>
            <a:r>
              <a:rPr lang="ru-RU" b="1" dirty="0" err="1" smtClean="0">
                <a:solidFill>
                  <a:srgbClr val="C00000"/>
                </a:solidFill>
                <a:latin typeface="Comic Sans MS" pitchFamily="66" charset="0"/>
              </a:rPr>
              <a:t>Ку</a:t>
            </a:r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 – </a:t>
            </a:r>
            <a:r>
              <a:rPr lang="ru-RU" b="1" dirty="0" err="1" smtClean="0">
                <a:solidFill>
                  <a:srgbClr val="C00000"/>
                </a:solidFill>
                <a:latin typeface="Comic Sans MS" pitchFamily="66" charset="0"/>
              </a:rPr>
              <a:t>ка</a:t>
            </a:r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 – ре –</a:t>
            </a:r>
            <a:r>
              <a:rPr lang="ru-RU" b="1" dirty="0" err="1" smtClean="0">
                <a:solidFill>
                  <a:srgbClr val="C00000"/>
                </a:solidFill>
                <a:latin typeface="Comic Sans MS" pitchFamily="66" charset="0"/>
              </a:rPr>
              <a:t>ку</a:t>
            </a:r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!»</a:t>
            </a:r>
            <a:endParaRPr lang="ru-RU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title"/>
          </p:nvPr>
        </p:nvSpPr>
        <p:spPr>
          <a:xfrm>
            <a:off x="428596" y="0"/>
            <a:ext cx="8229600" cy="1643050"/>
          </a:xfrm>
        </p:spPr>
        <p:txBody>
          <a:bodyPr/>
          <a:lstStyle/>
          <a:p>
            <a:pPr algn="ctr"/>
            <a:r>
              <a:rPr lang="ru-RU" b="0" dirty="0">
                <a:solidFill>
                  <a:srgbClr val="C00000"/>
                </a:solidFill>
                <a:latin typeface="Comic Sans MS" pitchFamily="66" charset="0"/>
              </a:rPr>
              <a:t>И тогда люди придумали солнечные часы.</a:t>
            </a:r>
          </a:p>
        </p:txBody>
      </p:sp>
      <p:pic>
        <p:nvPicPr>
          <p:cNvPr id="16390" name="Picture 6" descr="с часы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500034" y="1643050"/>
            <a:ext cx="3429024" cy="2571768"/>
          </a:xfrm>
        </p:spPr>
      </p:pic>
      <p:pic>
        <p:nvPicPr>
          <p:cNvPr id="16391" name="Picture 7" descr="солн часы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286380" y="1643050"/>
            <a:ext cx="3352800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3" name="Picture 9" descr="сол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000364" y="3214686"/>
            <a:ext cx="31242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b030f073dd79.pn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8010525" y="1285860"/>
            <a:ext cx="1133475" cy="1114425"/>
          </a:xfrm>
          <a:prstGeom prst="rect">
            <a:avLst/>
          </a:prstGeom>
        </p:spPr>
      </p:pic>
      <p:pic>
        <p:nvPicPr>
          <p:cNvPr id="15362" name="Picture 2" descr="http://900igr.net/datai/predmety/CHasy-1.files/0009-016-Drevnie-solnechnye-chas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57166"/>
            <a:ext cx="4081464" cy="62865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5364" name="Picture 4" descr="http://900igr.net/datas/predmety/CHasy-2.files/0027-027-Drevnie-solnechnye-chasy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643438" y="2571744"/>
            <a:ext cx="4357718" cy="407196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9" name="Выноска-облако 8"/>
          <p:cNvSpPr/>
          <p:nvPr/>
        </p:nvSpPr>
        <p:spPr>
          <a:xfrm>
            <a:off x="3500430" y="0"/>
            <a:ext cx="4572032" cy="3571876"/>
          </a:xfrm>
          <a:prstGeom prst="cloudCallout">
            <a:avLst>
              <a:gd name="adj1" fmla="val 55191"/>
              <a:gd name="adj2" fmla="val 1896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>
                <a:solidFill>
                  <a:srgbClr val="C00000"/>
                </a:solidFill>
                <a:latin typeface="Comic Sans MS" pitchFamily="66" charset="0"/>
              </a:rPr>
              <a:t>Давным</a:t>
            </a:r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 – давно, когда часов ещё не было, люди узнавали время по солнцу.  </a:t>
            </a:r>
          </a:p>
          <a:p>
            <a:pPr algn="ctr"/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Вкопал человек в землю столб, а вокруг столба начертил круг, разделил его на части. Каждая часть равнялась одному часу. </a:t>
            </a:r>
            <a:endParaRPr lang="ru-RU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15368" name="Picture 8" descr="http://www.gagarin-fitness.ru/userfiles/image/small_%D1%81%D0%BE%D0%BB%D0%BD%D1%8B%D1%88%D0%BA%D0%BE_png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785918" y="285728"/>
            <a:ext cx="2214578" cy="20002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500034" y="714356"/>
            <a:ext cx="4686304" cy="51840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ru-RU" sz="4400" dirty="0" smtClean="0">
                <a:solidFill>
                  <a:srgbClr val="C00000"/>
                </a:solidFill>
                <a:latin typeface="Comic Sans MS" pitchFamily="66" charset="0"/>
              </a:rPr>
              <a:t>Солнечными </a:t>
            </a:r>
            <a:r>
              <a:rPr lang="ru-RU" sz="4400" dirty="0">
                <a:solidFill>
                  <a:srgbClr val="C00000"/>
                </a:solidFill>
                <a:latin typeface="Comic Sans MS" pitchFamily="66" charset="0"/>
              </a:rPr>
              <a:t>часами люди пользовались до тех пор, пока не изобрели </a:t>
            </a:r>
            <a:endParaRPr lang="ru-RU" sz="4400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pPr algn="ctr">
              <a:buFont typeface="Wingdings" pitchFamily="2" charset="2"/>
              <a:buNone/>
            </a:pPr>
            <a:r>
              <a:rPr lang="ru-RU" sz="4400" dirty="0" smtClean="0">
                <a:solidFill>
                  <a:srgbClr val="C00000"/>
                </a:solidFill>
                <a:latin typeface="Comic Sans MS" pitchFamily="66" charset="0"/>
              </a:rPr>
              <a:t>  часы </a:t>
            </a:r>
            <a:r>
              <a:rPr lang="ru-RU" sz="4400" dirty="0">
                <a:solidFill>
                  <a:srgbClr val="C00000"/>
                </a:solidFill>
                <a:latin typeface="Comic Sans MS" pitchFamily="66" charset="0"/>
              </a:rPr>
              <a:t>– свечу</a:t>
            </a:r>
            <a:r>
              <a:rPr lang="ru-RU" sz="4400" dirty="0" smtClean="0">
                <a:solidFill>
                  <a:srgbClr val="C00000"/>
                </a:solidFill>
                <a:latin typeface="Comic Sans MS" pitchFamily="66" charset="0"/>
              </a:rPr>
              <a:t>. </a:t>
            </a:r>
            <a:endParaRPr lang="ru-RU" sz="4400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55302" name="Rectangle 6"/>
          <p:cNvSpPr>
            <a:spLocks noGrp="1" noChangeArrowheads="1"/>
          </p:cNvSpPr>
          <p:nvPr>
            <p:ph sz="half" idx="2"/>
          </p:nvPr>
        </p:nvSpPr>
        <p:spPr>
          <a:xfrm>
            <a:off x="6629400" y="2897188"/>
            <a:ext cx="228600" cy="2287587"/>
          </a:xfrm>
        </p:spPr>
        <p:txBody>
          <a:bodyPr/>
          <a:lstStyle/>
          <a:p>
            <a:endParaRPr lang="ru-RU" sz="2800"/>
          </a:p>
        </p:txBody>
      </p:sp>
      <p:pic>
        <p:nvPicPr>
          <p:cNvPr id="55300" name="Picture 4" descr="свеча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000760" y="500042"/>
            <a:ext cx="2540244" cy="585789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evolutsia.com/images/stories/vremj/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7686" y="0"/>
            <a:ext cx="4786314" cy="6643710"/>
          </a:xfrm>
          <a:prstGeom prst="rect">
            <a:avLst/>
          </a:prstGeom>
          <a:noFill/>
        </p:spPr>
      </p:pic>
      <p:pic>
        <p:nvPicPr>
          <p:cNvPr id="5" name="Содержимое 5" descr="b030f073dd79.pn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 flipH="1">
            <a:off x="559772" y="4643446"/>
            <a:ext cx="2297715" cy="2052635"/>
          </a:xfrm>
          <a:prstGeom prst="rect">
            <a:avLst/>
          </a:prstGeom>
        </p:spPr>
      </p:pic>
      <p:sp>
        <p:nvSpPr>
          <p:cNvPr id="6" name="Выноска-облако 5"/>
          <p:cNvSpPr/>
          <p:nvPr/>
        </p:nvSpPr>
        <p:spPr>
          <a:xfrm>
            <a:off x="0" y="0"/>
            <a:ext cx="5072066" cy="4643446"/>
          </a:xfrm>
          <a:prstGeom prst="cloudCallout">
            <a:avLst>
              <a:gd name="adj1" fmla="val -292347"/>
              <a:gd name="adj2" fmla="val 136188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На смену солнечным часам пришли </a:t>
            </a:r>
            <a:r>
              <a:rPr lang="ru-RU" sz="2800" b="1" dirty="0" smtClean="0">
                <a:solidFill>
                  <a:srgbClr val="C00000"/>
                </a:solidFill>
                <a:latin typeface="Comic Sans MS" pitchFamily="66" charset="0"/>
              </a:rPr>
              <a:t>водяные</a:t>
            </a:r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. В высокий и узкий сосуд с дырочкой у дна наливали воду. Капля за каплей она сочилась из отверстия. На стенках сосуда были сделаны черточки – отметки, которые показывали, сколько времени прошло с того момента, когда в сосуд налили воду.   </a:t>
            </a:r>
            <a:endParaRPr lang="ru-RU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0.liveinternet.ru/images/attach/b/3/21/438/21438612_sandglas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0"/>
            <a:ext cx="3824294" cy="61197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Содержимое 5" descr="b030f073dd79.pn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 flipH="1">
            <a:off x="0" y="4214818"/>
            <a:ext cx="2495550" cy="2409825"/>
          </a:xfrm>
          <a:prstGeom prst="rect">
            <a:avLst/>
          </a:prstGeom>
        </p:spPr>
      </p:pic>
      <p:sp>
        <p:nvSpPr>
          <p:cNvPr id="6" name="Выноска-облако 5"/>
          <p:cNvSpPr/>
          <p:nvPr/>
        </p:nvSpPr>
        <p:spPr>
          <a:xfrm>
            <a:off x="428596" y="0"/>
            <a:ext cx="4572032" cy="3357562"/>
          </a:xfrm>
          <a:prstGeom prst="cloudCallout">
            <a:avLst>
              <a:gd name="adj1" fmla="val -23153"/>
              <a:gd name="adj2" fmla="val 7186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C00000"/>
                </a:solidFill>
                <a:latin typeface="Comic Sans MS" pitchFamily="66" charset="0"/>
              </a:rPr>
              <a:t>Песочные часы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С тех пор прошло немало лет,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И люди поняли ответ,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Что лишь песок, он есть один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И бог, и царь, и господин! </a:t>
            </a:r>
            <a:endParaRPr lang="ru-RU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1028" name="Picture 4" descr="http://wallpaper.zoda.ru/bd/2007/02/27/6f5007492d8d72179471748881cd3153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285984" y="3786190"/>
            <a:ext cx="2714644" cy="23098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sav-files.narod.ru/watch_mechanic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928662" y="642918"/>
            <a:ext cx="3810000" cy="5648325"/>
          </a:xfrm>
          <a:prstGeom prst="rect">
            <a:avLst/>
          </a:prstGeom>
          <a:noFill/>
        </p:spPr>
      </p:pic>
      <p:pic>
        <p:nvPicPr>
          <p:cNvPr id="5" name="Содержимое 5" descr="b030f073dd79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429520" y="5072074"/>
            <a:ext cx="1714480" cy="1571636"/>
          </a:xfrm>
          <a:prstGeom prst="rect">
            <a:avLst/>
          </a:prstGeom>
        </p:spPr>
      </p:pic>
      <p:pic>
        <p:nvPicPr>
          <p:cNvPr id="18436" name="Picture 4" descr="http://www.asia.ru/images/target/img/product/10/99/79/10997939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20716729">
            <a:off x="4864862" y="3939462"/>
            <a:ext cx="2563481" cy="2636094"/>
          </a:xfrm>
          <a:prstGeom prst="rect">
            <a:avLst/>
          </a:prstGeom>
          <a:noFill/>
        </p:spPr>
      </p:pic>
      <p:sp>
        <p:nvSpPr>
          <p:cNvPr id="7" name="Выноска-облако 6"/>
          <p:cNvSpPr/>
          <p:nvPr/>
        </p:nvSpPr>
        <p:spPr>
          <a:xfrm>
            <a:off x="4500562" y="214289"/>
            <a:ext cx="4643438" cy="4146695"/>
          </a:xfrm>
          <a:prstGeom prst="cloudCallout">
            <a:avLst>
              <a:gd name="adj1" fmla="val 19127"/>
              <a:gd name="adj2" fmla="val 81910"/>
            </a:avLst>
          </a:prstGeom>
          <a:solidFill>
            <a:schemeClr val="bg1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Прошло много времени с тех пор, когда человек придумал часы с механизмом.  Внутрь их поставил пружину, закрутил её, а чтобы она не раскручивалась, прикрепил к ней зубчатое колёсико.  Оно цепляется за другое колёсико и вертит его. Второе же колёсико вертит стрелки.</a:t>
            </a:r>
            <a:endParaRPr lang="ru-RU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elektronika7.ru/images/clocknew3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660" y="500042"/>
            <a:ext cx="4933596" cy="3357586"/>
          </a:xfrm>
          <a:prstGeom prst="rect">
            <a:avLst/>
          </a:prstGeom>
          <a:noFill/>
        </p:spPr>
      </p:pic>
      <p:pic>
        <p:nvPicPr>
          <p:cNvPr id="5" name="Содержимое 5" descr="b030f073dd79.pn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 flipH="1">
            <a:off x="1000100" y="4214818"/>
            <a:ext cx="2495550" cy="2409825"/>
          </a:xfrm>
          <a:prstGeom prst="rect">
            <a:avLst/>
          </a:prstGeom>
        </p:spPr>
      </p:pic>
      <p:sp>
        <p:nvSpPr>
          <p:cNvPr id="6" name="Выноска-облако 5"/>
          <p:cNvSpPr/>
          <p:nvPr/>
        </p:nvSpPr>
        <p:spPr>
          <a:xfrm>
            <a:off x="5429256" y="0"/>
            <a:ext cx="3714744" cy="5715016"/>
          </a:xfrm>
          <a:prstGeom prst="cloudCallout">
            <a:avLst>
              <a:gd name="adj1" fmla="val -101283"/>
              <a:gd name="adj2" fmla="val 4773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Механические часы нужно  каждый день заводить. Забыл завести часы – они встали. А какие часы не надо заводить?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Не нуждаются в заводе электронные часы. Они работают на батарейках. У них даже нет стрелок – на экране светятся цифры. Время показывают точное и не капризничают. </a:t>
            </a:r>
            <a:endParaRPr lang="ru-RU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5" descr="b030f073dd79.pn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028281" y="2066925"/>
            <a:ext cx="1133475" cy="1114425"/>
          </a:xfrm>
          <a:prstGeom prst="rect">
            <a:avLst/>
          </a:prstGeom>
        </p:spPr>
      </p:pic>
      <p:sp>
        <p:nvSpPr>
          <p:cNvPr id="5" name="Выноска-облако 4"/>
          <p:cNvSpPr/>
          <p:nvPr/>
        </p:nvSpPr>
        <p:spPr>
          <a:xfrm flipH="1">
            <a:off x="285720" y="214290"/>
            <a:ext cx="5643602" cy="4786346"/>
          </a:xfrm>
          <a:prstGeom prst="cloudCallout">
            <a:avLst>
              <a:gd name="adj1" fmla="val -49750"/>
              <a:gd name="adj2" fmla="val 5805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Видите, ребята, какой сложный путь прошли часы. И всё это придумал и сделал </a:t>
            </a:r>
            <a:r>
              <a:rPr lang="ru-RU" sz="2800" dirty="0" smtClean="0">
                <a:solidFill>
                  <a:srgbClr val="C00000"/>
                </a:solidFill>
                <a:latin typeface="Comic Sans MS" pitchFamily="66" charset="0"/>
              </a:rPr>
              <a:t>человек. </a:t>
            </a:r>
          </a:p>
          <a:p>
            <a:pPr algn="ctr"/>
            <a:endParaRPr lang="ru-RU" sz="2800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Посмотрите, какие красивые часы разработали люди! </a:t>
            </a:r>
          </a:p>
          <a:p>
            <a:pPr algn="ctr"/>
            <a:endParaRPr lang="ru-RU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6" name="Содержимое 5" descr="b030f073dd79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191873" y="3857628"/>
            <a:ext cx="2513999" cy="2471748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5" descr="b030f073dd79.pn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6072198" y="4162591"/>
            <a:ext cx="2276483" cy="2238223"/>
          </a:xfrm>
          <a:prstGeom prst="rect">
            <a:avLst/>
          </a:prstGeom>
        </p:spPr>
      </p:pic>
      <p:pic>
        <p:nvPicPr>
          <p:cNvPr id="5" name="Picture 7" descr="Спасска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785794"/>
            <a:ext cx="4000528" cy="550072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Выноска-облако 5"/>
          <p:cNvSpPr/>
          <p:nvPr/>
        </p:nvSpPr>
        <p:spPr>
          <a:xfrm>
            <a:off x="4214810" y="500042"/>
            <a:ext cx="3357586" cy="3214710"/>
          </a:xfrm>
          <a:prstGeom prst="cloudCallout">
            <a:avLst>
              <a:gd name="adj1" fmla="val 15184"/>
              <a:gd name="adj2" fmla="val 8355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Может быть вы догадаетесь, как называются часы на башне?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Как называются главные часы нашей Родины? </a:t>
            </a:r>
            <a:endParaRPr lang="ru-RU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9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428596" y="1428736"/>
            <a:ext cx="4038600" cy="4221163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800" dirty="0"/>
              <a:t>   </a:t>
            </a:r>
            <a:r>
              <a:rPr lang="ru-RU" sz="4800" dirty="0">
                <a:solidFill>
                  <a:srgbClr val="C00000"/>
                </a:solidFill>
                <a:latin typeface="Comic Sans MS" pitchFamily="66" charset="0"/>
              </a:rPr>
              <a:t>Башенные часы Лондона – </a:t>
            </a:r>
            <a:r>
              <a:rPr lang="ru-RU" sz="4800" dirty="0" err="1">
                <a:solidFill>
                  <a:srgbClr val="C00000"/>
                </a:solidFill>
                <a:latin typeface="Comic Sans MS" pitchFamily="66" charset="0"/>
              </a:rPr>
              <a:t>Биг</a:t>
            </a:r>
            <a:r>
              <a:rPr lang="ru-RU" sz="4800" dirty="0">
                <a:solidFill>
                  <a:srgbClr val="C00000"/>
                </a:solidFill>
                <a:latin typeface="Comic Sans MS" pitchFamily="66" charset="0"/>
              </a:rPr>
              <a:t> Бен.</a:t>
            </a:r>
          </a:p>
        </p:txBody>
      </p:sp>
      <p:sp>
        <p:nvSpPr>
          <p:cNvPr id="66570" name="Rectangle 10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endParaRPr lang="ru-RU" sz="2800"/>
          </a:p>
        </p:txBody>
      </p:sp>
      <p:pic>
        <p:nvPicPr>
          <p:cNvPr id="66567" name="Picture 7" descr="Картинка 38 из 64000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85575" y="428604"/>
            <a:ext cx="4515288" cy="589599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5" descr="b030f073dd79.png"/>
          <p:cNvPicPr>
            <a:picLocks noGrp="1" noChangeAspect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>
          <a:xfrm>
            <a:off x="4028281" y="2066925"/>
            <a:ext cx="1133475" cy="1114425"/>
          </a:xfrm>
          <a:prstGeom prst="rect">
            <a:avLst/>
          </a:prstGeom>
        </p:spPr>
      </p:pic>
      <p:pic>
        <p:nvPicPr>
          <p:cNvPr id="7" name="Picture 8" descr="400002_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28" y="571480"/>
            <a:ext cx="2160587" cy="216058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Picture 5" descr="детские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43372" y="357167"/>
            <a:ext cx="3857652" cy="321471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Picture 4" descr="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28662" y="2898775"/>
            <a:ext cx="3143272" cy="33877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Выноска-облако 9"/>
          <p:cNvSpPr/>
          <p:nvPr/>
        </p:nvSpPr>
        <p:spPr>
          <a:xfrm>
            <a:off x="4214810" y="3643314"/>
            <a:ext cx="2857520" cy="1643074"/>
          </a:xfrm>
          <a:prstGeom prst="cloudCallout">
            <a:avLst>
              <a:gd name="adj1" fmla="val 61106"/>
              <a:gd name="adj2" fmla="val 6587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Если часы весят на стене. Как называются такие часы? </a:t>
            </a:r>
            <a:endParaRPr lang="ru-RU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11" name="Содержимое 5" descr="b030f073dd79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286644" y="4786322"/>
            <a:ext cx="1704979" cy="1676324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howardmiller.ru/uploaded/MainPageImages/2004/JUL/1414423_610979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357166"/>
            <a:ext cx="4357718" cy="59293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Выноска-облако 5"/>
          <p:cNvSpPr/>
          <p:nvPr/>
        </p:nvSpPr>
        <p:spPr>
          <a:xfrm>
            <a:off x="5214942" y="785794"/>
            <a:ext cx="2714644" cy="2786082"/>
          </a:xfrm>
          <a:prstGeom prst="cloudCallout">
            <a:avLst>
              <a:gd name="adj1" fmla="val 14382"/>
              <a:gd name="adj2" fmla="val 10283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Если  часы стоят на полу.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Comic Sans MS" pitchFamily="66" charset="0"/>
              </a:rPr>
              <a:t>Как называются такие часы? </a:t>
            </a:r>
            <a:endParaRPr lang="ru-RU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8" name="Содержимое 5" descr="b030f073dd79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109543" y="4429132"/>
            <a:ext cx="2034457" cy="2000264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5" descr="b030f073dd79.pn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6643702" y="4429132"/>
            <a:ext cx="2107116" cy="2071702"/>
          </a:xfrm>
          <a:prstGeom prst="rect">
            <a:avLst/>
          </a:prstGeom>
        </p:spPr>
      </p:pic>
      <p:pic>
        <p:nvPicPr>
          <p:cNvPr id="6" name="Picture 7" descr="детские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785794"/>
            <a:ext cx="3786214" cy="532130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Выноска-облако 6"/>
          <p:cNvSpPr/>
          <p:nvPr/>
        </p:nvSpPr>
        <p:spPr>
          <a:xfrm>
            <a:off x="4572000" y="642918"/>
            <a:ext cx="3000396" cy="2714644"/>
          </a:xfrm>
          <a:prstGeom prst="cloudCallout">
            <a:avLst>
              <a:gd name="adj1" fmla="val 17861"/>
              <a:gd name="adj2" fmla="val 10030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Эти часы носят на руке. 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Comic Sans MS" pitchFamily="66" charset="0"/>
              </a:rPr>
              <a:t>Они называются…</a:t>
            </a:r>
            <a:endParaRPr lang="ru-RU" sz="24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5" descr="b030f073dd79.pn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028281" y="2066925"/>
            <a:ext cx="1133475" cy="1114425"/>
          </a:xfrm>
          <a:prstGeom prst="rect">
            <a:avLst/>
          </a:prstGeom>
        </p:spPr>
      </p:pic>
      <p:pic>
        <p:nvPicPr>
          <p:cNvPr id="24578" name="Picture 2" descr="http://german242.com/w/Mole/Mole0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285852" y="357166"/>
            <a:ext cx="6786610" cy="407196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Выноска-облако 5"/>
          <p:cNvSpPr/>
          <p:nvPr/>
        </p:nvSpPr>
        <p:spPr>
          <a:xfrm>
            <a:off x="2285984" y="4071942"/>
            <a:ext cx="2857520" cy="1857388"/>
          </a:xfrm>
          <a:prstGeom prst="cloudCallout">
            <a:avLst>
              <a:gd name="adj1" fmla="val 99260"/>
              <a:gd name="adj2" fmla="val 2818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Если часы носят в кармане. Дайте им название.</a:t>
            </a:r>
            <a:endParaRPr lang="ru-RU" sz="2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5" name="Содержимое 5" descr="b030f073dd79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643702" y="4724490"/>
            <a:ext cx="1704979" cy="1676324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5" descr="b030f073dd79.pn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028281" y="2066925"/>
            <a:ext cx="1133475" cy="1114425"/>
          </a:xfrm>
          <a:prstGeom prst="rect">
            <a:avLst/>
          </a:prstGeom>
        </p:spPr>
      </p:pic>
      <p:pic>
        <p:nvPicPr>
          <p:cNvPr id="26626" name="Picture 2" descr="http://stylemyhouse.ru/wp-content/uploads/2009/09/kami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642918"/>
            <a:ext cx="5072098" cy="508635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Выноска-облако 5"/>
          <p:cNvSpPr/>
          <p:nvPr/>
        </p:nvSpPr>
        <p:spPr>
          <a:xfrm>
            <a:off x="5643570" y="214290"/>
            <a:ext cx="2714644" cy="3357586"/>
          </a:xfrm>
          <a:prstGeom prst="cloudCallout">
            <a:avLst>
              <a:gd name="adj1" fmla="val -1624"/>
              <a:gd name="adj2" fmla="val 7328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Это старинные часы, они обычно стоят на камине.  Попробуйте дать им название.</a:t>
            </a:r>
            <a:endParaRPr lang="ru-RU" sz="2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5" name="Содержимое 5" descr="b030f073dd79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786578" y="4357694"/>
            <a:ext cx="1919293" cy="1887036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5" descr="b030f073dd79.pn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028281" y="2066925"/>
            <a:ext cx="1133475" cy="1114425"/>
          </a:xfrm>
          <a:prstGeom prst="rect">
            <a:avLst/>
          </a:prstGeom>
        </p:spPr>
      </p:pic>
      <p:pic>
        <p:nvPicPr>
          <p:cNvPr id="6" name="Picture 5" descr="часы с орлом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571480"/>
            <a:ext cx="3571900" cy="55721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Выноска-облако 6"/>
          <p:cNvSpPr/>
          <p:nvPr/>
        </p:nvSpPr>
        <p:spPr>
          <a:xfrm>
            <a:off x="4857752" y="1000108"/>
            <a:ext cx="2714644" cy="2500330"/>
          </a:xfrm>
          <a:prstGeom prst="cloudCallout">
            <a:avLst>
              <a:gd name="adj1" fmla="val 6727"/>
              <a:gd name="adj2" fmla="val 7192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Comic Sans MS" pitchFamily="66" charset="0"/>
              </a:rPr>
              <a:t>Часы  стоящие на столе, как называются такие часы?</a:t>
            </a:r>
            <a:endParaRPr lang="ru-RU" sz="2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5" name="Содержимое 5" descr="b030f073dd79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286512" y="4071942"/>
            <a:ext cx="2071702" cy="2036884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0" dirty="0" smtClean="0">
                <a:solidFill>
                  <a:srgbClr val="C00000"/>
                </a:solidFill>
                <a:latin typeface="Comic Sans MS" pitchFamily="66" charset="0"/>
                <a:cs typeface="Times New Roman" pitchFamily="18" charset="0"/>
              </a:rPr>
              <a:t>Необычные настольные часы</a:t>
            </a:r>
            <a:endParaRPr lang="ru-RU" sz="4000" b="0" dirty="0">
              <a:solidFill>
                <a:srgbClr val="C00000"/>
              </a:solidFill>
              <a:latin typeface="Comic Sans MS" pitchFamily="66" charset="0"/>
              <a:cs typeface="Times New Roman" pitchFamily="18" charset="0"/>
            </a:endParaRPr>
          </a:p>
        </p:txBody>
      </p:sp>
      <p:pic>
        <p:nvPicPr>
          <p:cNvPr id="4" name="Содержимое 5" descr="b030f073dd79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7786710" y="5143512"/>
            <a:ext cx="1133475" cy="1114425"/>
          </a:xfrm>
          <a:prstGeom prst="rect">
            <a:avLst/>
          </a:prstGeom>
        </p:spPr>
      </p:pic>
      <p:pic>
        <p:nvPicPr>
          <p:cNvPr id="28674" name="Picture 2" descr="Необычные настольные часы (81 фото)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28596" y="785794"/>
            <a:ext cx="4429156" cy="36433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8676" name="Picture 4" descr="Необычные настольные часы (81 фото)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786314" y="1500174"/>
            <a:ext cx="4167174" cy="35719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Необычные настольные часы (81 фото)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42910" y="1142984"/>
            <a:ext cx="4684292" cy="485778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9700" name="Picture 4" descr="Необычные настольные часы (81 фото)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43438" y="642918"/>
            <a:ext cx="3929058" cy="397192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Содержимое 5" descr="b030f073dd79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715140" y="5000636"/>
            <a:ext cx="1490665" cy="1465612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Необычные настольные часы (81 фото)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14348" y="0"/>
            <a:ext cx="3714776" cy="578647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30724" name="Picture 4" descr="Необычные настольные часы (81 фото)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43438" y="1357298"/>
            <a:ext cx="4310050" cy="35004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Содержимое 5" descr="b030f073dd79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786578" y="5072074"/>
            <a:ext cx="1562103" cy="1535849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Необычные настольные часы (81 фото)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14829" y="1142984"/>
            <a:ext cx="4528609" cy="43577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1748" name="Picture 4" descr="Необычные настольные часы (81 фото)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429124" y="357166"/>
            <a:ext cx="4549620" cy="414340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Содержимое 5" descr="b030f073dd79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572264" y="4881773"/>
            <a:ext cx="1428760" cy="1404747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 smtClean="0">
                <a:latin typeface="Arial Black" pitchFamily="34" charset="0"/>
              </a:rPr>
              <a:t>Часы - кулон </a:t>
            </a:r>
            <a:endParaRPr lang="ru-RU" sz="4800" dirty="0">
              <a:latin typeface="Arial Black" pitchFamily="34" charset="0"/>
            </a:endParaRPr>
          </a:p>
        </p:txBody>
      </p:sp>
      <p:pic>
        <p:nvPicPr>
          <p:cNvPr id="1026" name="Picture 2" descr="http://www.elle.ru/var/elleru/storage/images/shopping/aksessuary/u-samogo-serdtsa/1383264-1-eng-GB/U-samogo-serdca_image_276_3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9044" y="1142984"/>
            <a:ext cx="4011518" cy="521497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30" name="Picture 6" descr="http://www.gems.su/gold/images/02-07-1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43438" y="598472"/>
            <a:ext cx="3857652" cy="547373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Содержимое 5" descr="b030f073dd79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7358082" y="4786322"/>
            <a:ext cx="1642089" cy="1614491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5300" dirty="0" smtClean="0">
                <a:latin typeface="Arial Black" pitchFamily="34" charset="0"/>
              </a:rPr>
              <a:t>Часы-перстень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4820" name="Picture 4" descr="http://pokupki-club.ru/sites/default/files/images/32787_230345_wth-327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857232"/>
            <a:ext cx="5786478" cy="49292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Содержимое 5" descr="b030f073dd79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279186" y="4071942"/>
            <a:ext cx="2223362" cy="2185995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lovelemon.com/l-women/item1/Fwoman54-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64371" y="1155952"/>
            <a:ext cx="4330760" cy="450059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5844" name="Picture 4" descr="http://click-parfum.ru/sites/default/files/imagecache/product_full/chasy_braslet_s_dr_storony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00628" y="642918"/>
            <a:ext cx="3500462" cy="364333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Содержимое 5" descr="b030f073dd79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072198" y="4357694"/>
            <a:ext cx="2133607" cy="2097748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2" name="Rectangle 4"/>
          <p:cNvSpPr>
            <a:spLocks noGrp="1" noChangeArrowheads="1"/>
          </p:cNvSpPr>
          <p:nvPr>
            <p:ph type="title"/>
          </p:nvPr>
        </p:nvSpPr>
        <p:spPr>
          <a:xfrm>
            <a:off x="500034" y="428604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400" b="0" dirty="0">
                <a:solidFill>
                  <a:srgbClr val="C00000"/>
                </a:solidFill>
                <a:latin typeface="Comic Sans MS" pitchFamily="66" charset="0"/>
              </a:rPr>
              <a:t>Вот такие замечательные часы могут появиться в каждом городе.</a:t>
            </a:r>
          </a:p>
        </p:txBody>
      </p:sp>
      <p:sp>
        <p:nvSpPr>
          <p:cNvPr id="94213" name="Rectangle 5"/>
          <p:cNvSpPr>
            <a:spLocks noGrp="1" noChangeArrowheads="1"/>
          </p:cNvSpPr>
          <p:nvPr>
            <p:ph idx="1"/>
          </p:nvPr>
        </p:nvSpPr>
        <p:spPr>
          <a:xfrm>
            <a:off x="2514600" y="2895600"/>
            <a:ext cx="4114800" cy="2667000"/>
          </a:xfrm>
        </p:spPr>
        <p:txBody>
          <a:bodyPr/>
          <a:lstStyle/>
          <a:p>
            <a:endParaRPr lang="ru-RU"/>
          </a:p>
        </p:txBody>
      </p:sp>
      <p:pic>
        <p:nvPicPr>
          <p:cNvPr id="94215" name="Picture 7" descr="clock-webbi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034" y="1500174"/>
            <a:ext cx="8077200" cy="477837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9" name="Picture 5" descr="бол пес"/>
          <p:cNvPicPr>
            <a:picLocks noGrp="1" noChangeAspect="1" noChangeArrowheads="1"/>
          </p:cNvPicPr>
          <p:nvPr>
            <p:ph/>
          </p:nvPr>
        </p:nvPicPr>
        <p:blipFill>
          <a:blip r:embed="rId2"/>
          <a:stretch>
            <a:fillRect/>
          </a:stretch>
        </p:blipFill>
        <p:spPr>
          <a:xfrm>
            <a:off x="1214414" y="642918"/>
            <a:ext cx="6429420" cy="5395671"/>
          </a:xfr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6" name="Rectangle 8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401762"/>
          </a:xfrm>
        </p:spPr>
        <p:txBody>
          <a:bodyPr>
            <a:normAutofit/>
          </a:bodyPr>
          <a:lstStyle/>
          <a:p>
            <a:pPr algn="ctr"/>
            <a:r>
              <a:rPr lang="ru-RU" b="0" dirty="0">
                <a:solidFill>
                  <a:srgbClr val="C00000"/>
                </a:solidFill>
                <a:latin typeface="Comic Sans MS" pitchFamily="66" charset="0"/>
              </a:rPr>
              <a:t> Вот такие часы есть в г.Красноярске.</a:t>
            </a:r>
          </a:p>
        </p:txBody>
      </p:sp>
      <p:sp>
        <p:nvSpPr>
          <p:cNvPr id="99335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642910" y="1428736"/>
            <a:ext cx="3067072" cy="4452934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None/>
            </a:pPr>
            <a:r>
              <a:rPr lang="ru-RU" sz="2400" dirty="0"/>
              <a:t>   </a:t>
            </a:r>
          </a:p>
          <a:p>
            <a:pPr>
              <a:buFont typeface="Wingdings" pitchFamily="2" charset="2"/>
              <a:buNone/>
            </a:pPr>
            <a:r>
              <a:rPr lang="ru-RU" sz="4000" dirty="0">
                <a:latin typeface="Georgia" pitchFamily="18" charset="0"/>
              </a:rPr>
              <a:t>  </a:t>
            </a:r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Эти </a:t>
            </a:r>
            <a:r>
              <a:rPr lang="ru-RU" dirty="0">
                <a:solidFill>
                  <a:srgbClr val="C00000"/>
                </a:solidFill>
                <a:latin typeface="Comic Sans MS" pitchFamily="66" charset="0"/>
              </a:rPr>
              <a:t>часы без </a:t>
            </a:r>
            <a:endParaRPr lang="ru-RU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None/>
            </a:pPr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   5 </a:t>
            </a:r>
            <a:r>
              <a:rPr lang="ru-RU" dirty="0">
                <a:solidFill>
                  <a:srgbClr val="C00000"/>
                </a:solidFill>
                <a:latin typeface="Comic Sans MS" pitchFamily="66" charset="0"/>
              </a:rPr>
              <a:t>минут каждого часа рассказывают историческую справку о городе</a:t>
            </a:r>
          </a:p>
          <a:p>
            <a:pPr>
              <a:buFont typeface="Wingdings" pitchFamily="2" charset="2"/>
              <a:buNone/>
            </a:pPr>
            <a:r>
              <a:rPr lang="ru-RU" dirty="0">
                <a:solidFill>
                  <a:srgbClr val="C00000"/>
                </a:solidFill>
                <a:latin typeface="Comic Sans MS" pitchFamily="66" charset="0"/>
              </a:rPr>
              <a:t>   </a:t>
            </a:r>
            <a:r>
              <a:rPr lang="ru-RU" dirty="0" smtClean="0">
                <a:solidFill>
                  <a:srgbClr val="C00000"/>
                </a:solidFill>
                <a:latin typeface="Comic Sans MS" pitchFamily="66" charset="0"/>
              </a:rPr>
              <a:t>Красноярске</a:t>
            </a:r>
            <a:r>
              <a:rPr lang="ru-RU" dirty="0">
                <a:solidFill>
                  <a:srgbClr val="C00000"/>
                </a:solidFill>
                <a:latin typeface="Comic Sans MS" pitchFamily="66" charset="0"/>
              </a:rPr>
              <a:t>.</a:t>
            </a:r>
          </a:p>
          <a:p>
            <a:pPr>
              <a:buFont typeface="Wingdings" pitchFamily="2" charset="2"/>
              <a:buNone/>
            </a:pPr>
            <a:r>
              <a:rPr lang="ru-RU" sz="4000" dirty="0">
                <a:solidFill>
                  <a:srgbClr val="C00000"/>
                </a:solidFill>
                <a:latin typeface="Comic Sans MS" pitchFamily="66" charset="0"/>
              </a:rPr>
              <a:t> </a:t>
            </a:r>
          </a:p>
        </p:txBody>
      </p:sp>
      <p:pic>
        <p:nvPicPr>
          <p:cNvPr id="99338" name="Picture 10" descr="Картинка 224 из 19446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143372" y="1714488"/>
            <a:ext cx="4357718" cy="43434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71" name="Rectangle 15"/>
          <p:cNvSpPr>
            <a:spLocks noGrp="1" noChangeArrowheads="1"/>
          </p:cNvSpPr>
          <p:nvPr>
            <p:ph type="body" sz="half" idx="1"/>
          </p:nvPr>
        </p:nvSpPr>
        <p:spPr>
          <a:xfrm>
            <a:off x="500034" y="1571612"/>
            <a:ext cx="4038600" cy="36925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800" dirty="0"/>
              <a:t>   </a:t>
            </a:r>
            <a:r>
              <a:rPr lang="ru-RU" sz="4400" dirty="0">
                <a:solidFill>
                  <a:srgbClr val="C00000"/>
                </a:solidFill>
                <a:latin typeface="Comic Sans MS" pitchFamily="66" charset="0"/>
              </a:rPr>
              <a:t>А вот такой памятник часам стоит во Франции.</a:t>
            </a:r>
          </a:p>
        </p:txBody>
      </p:sp>
      <p:sp>
        <p:nvSpPr>
          <p:cNvPr id="96272" name="Rectangle 16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endParaRPr lang="ru-RU" sz="2800" dirty="0"/>
          </a:p>
        </p:txBody>
      </p:sp>
      <p:pic>
        <p:nvPicPr>
          <p:cNvPr id="96269" name="Picture 13" descr="Картинка 144 из 19446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500042"/>
            <a:ext cx="3783192" cy="598172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2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400" b="0" dirty="0" smtClean="0">
                <a:solidFill>
                  <a:srgbClr val="C00000"/>
                </a:solidFill>
                <a:latin typeface="Comic Sans MS" pitchFamily="66" charset="0"/>
              </a:rPr>
              <a:t>Во многих </a:t>
            </a:r>
            <a:r>
              <a:rPr lang="ru-RU" sz="3400" b="0" dirty="0">
                <a:solidFill>
                  <a:srgbClr val="C00000"/>
                </a:solidFill>
                <a:latin typeface="Comic Sans MS" pitchFamily="66" charset="0"/>
              </a:rPr>
              <a:t>странах мира существуют музеи часов</a:t>
            </a:r>
            <a:r>
              <a:rPr lang="ru-RU" sz="3400" b="0" dirty="0" smtClean="0">
                <a:solidFill>
                  <a:srgbClr val="C00000"/>
                </a:solidFill>
                <a:latin typeface="Comic Sans MS" pitchFamily="66" charset="0"/>
              </a:rPr>
              <a:t>.</a:t>
            </a:r>
            <a:endParaRPr lang="ru-RU" sz="3400" b="0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109575" name="Picture 7" descr="Картинка 2 из 64000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428604"/>
            <a:ext cx="6400800" cy="467677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4" name="Rectangle 8"/>
          <p:cNvSpPr>
            <a:spLocks noGrp="1" noChangeArrowheads="1"/>
          </p:cNvSpPr>
          <p:nvPr>
            <p:ph type="title"/>
          </p:nvPr>
        </p:nvSpPr>
        <p:spPr>
          <a:xfrm>
            <a:off x="500034" y="5643578"/>
            <a:ext cx="8183880" cy="820090"/>
          </a:xfrm>
        </p:spPr>
        <p:txBody>
          <a:bodyPr/>
          <a:lstStyle/>
          <a:p>
            <a:pPr algn="ctr"/>
            <a:r>
              <a:rPr lang="ru-RU" b="0" dirty="0">
                <a:solidFill>
                  <a:srgbClr val="C00000"/>
                </a:solidFill>
                <a:latin typeface="Comic Sans MS" pitchFamily="66" charset="0"/>
              </a:rPr>
              <a:t>Экспонаты музеев.</a:t>
            </a:r>
          </a:p>
        </p:txBody>
      </p:sp>
      <p:sp>
        <p:nvSpPr>
          <p:cNvPr id="111621" name="Rectangle 5"/>
          <p:cNvSpPr>
            <a:spLocks noGrp="1" noChangeArrowheads="1"/>
          </p:cNvSpPr>
          <p:nvPr>
            <p:ph idx="1"/>
          </p:nvPr>
        </p:nvSpPr>
        <p:spPr>
          <a:xfrm>
            <a:off x="3886200" y="3124200"/>
            <a:ext cx="1600200" cy="2286000"/>
          </a:xfrm>
        </p:spPr>
        <p:txBody>
          <a:bodyPr/>
          <a:lstStyle/>
          <a:p>
            <a:endParaRPr lang="ru-RU"/>
          </a:p>
        </p:txBody>
      </p:sp>
      <p:pic>
        <p:nvPicPr>
          <p:cNvPr id="111623" name="Picture 7" descr="Фото Музей немецких часов в Фуртванге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500042"/>
            <a:ext cx="7048549" cy="528641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8" name="Picture 6" descr="Фото Музей немецких часов в Фуртванге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42910" y="2786058"/>
            <a:ext cx="4114800" cy="3086100"/>
          </a:xfrm>
          <a:prstGeom prst="rect">
            <a:avLst/>
          </a:prstGeom>
          <a:noFill/>
        </p:spPr>
      </p:pic>
      <p:pic>
        <p:nvPicPr>
          <p:cNvPr id="115719" name="Picture 7" descr="Картинка 95 из 64000">
            <a:hlinkClick r:id="rId3"/>
          </p:cNvPr>
          <p:cNvPicPr>
            <a:picLocks noGrp="1" noChangeAspect="1" noChangeArrowheads="1"/>
          </p:cNvPicPr>
          <p:nvPr>
            <p:ph/>
          </p:nvPr>
        </p:nvPicPr>
        <p:blipFill>
          <a:blip r:embed="rId4" cstate="email"/>
          <a:stretch>
            <a:fillRect/>
          </a:stretch>
        </p:blipFill>
        <p:spPr>
          <a:xfrm>
            <a:off x="4643438" y="785794"/>
            <a:ext cx="3886200" cy="2914650"/>
          </a:xfrm>
          <a:noFill/>
          <a:ln/>
        </p:spPr>
      </p:pic>
      <p:pic>
        <p:nvPicPr>
          <p:cNvPr id="4" name="Содержимое 5" descr="b030f073dd79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5929322" y="3929066"/>
            <a:ext cx="1990731" cy="1957273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011362"/>
          </a:xfrm>
        </p:spPr>
        <p:txBody>
          <a:bodyPr>
            <a:normAutofit/>
          </a:bodyPr>
          <a:lstStyle/>
          <a:p>
            <a:pPr algn="ctr"/>
            <a:r>
              <a:rPr lang="ru-RU" b="0" dirty="0">
                <a:solidFill>
                  <a:srgbClr val="C00000"/>
                </a:solidFill>
                <a:latin typeface="Comic Sans MS" pitchFamily="66" charset="0"/>
              </a:rPr>
              <a:t>Вот какой сложный путь прошли часы, чтобы мы их увидели такими, какими видим сейчас.</a:t>
            </a:r>
          </a:p>
        </p:txBody>
      </p:sp>
      <p:pic>
        <p:nvPicPr>
          <p:cNvPr id="88071" name="Picture 7" descr="s_kc627410[1]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500034" y="2500306"/>
            <a:ext cx="3810000" cy="3810000"/>
          </a:xfrm>
        </p:spPr>
      </p:pic>
      <p:pic>
        <p:nvPicPr>
          <p:cNvPr id="88073" name="Picture 9" descr="ball[1]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>
          <a:xfrm>
            <a:off x="4648200" y="2514600"/>
            <a:ext cx="3995766" cy="3843358"/>
          </a:xfr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Содержимое 5" descr="b030f073dd79.png"/>
          <p:cNvPicPr>
            <a:picLocks noGrp="1" noChangeAspect="1"/>
          </p:cNvPicPr>
          <p:nvPr>
            <p:ph/>
          </p:nvPr>
        </p:nvPicPr>
        <p:blipFill>
          <a:blip r:embed="rId3" cstate="email"/>
          <a:stretch>
            <a:fillRect/>
          </a:stretch>
        </p:blipFill>
        <p:spPr>
          <a:xfrm>
            <a:off x="3500430" y="2714620"/>
            <a:ext cx="2924191" cy="2875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14546" y="1071546"/>
            <a:ext cx="53174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До новых встреч!</a:t>
            </a:r>
            <a:endParaRPr lang="ru-RU" sz="4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2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582</TotalTime>
  <Words>517</Words>
  <PresentationFormat>Экран (4:3)</PresentationFormat>
  <Paragraphs>55</Paragraphs>
  <Slides>37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Аспект</vt:lpstr>
      <vt:lpstr>Слайд 1</vt:lpstr>
      <vt:lpstr>Раньше люди узнавали время по солнцу. Утром солнце ещё низко.</vt:lpstr>
      <vt:lpstr>Днём солнце высоко в небе</vt:lpstr>
      <vt:lpstr>А вечером солнце снова низко  в небе, но уже с другой стороны.</vt:lpstr>
      <vt:lpstr>Слайд 5</vt:lpstr>
      <vt:lpstr>И тогда люди придумали солнечные часы.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Необычные настольные часы</vt:lpstr>
      <vt:lpstr>Слайд 23</vt:lpstr>
      <vt:lpstr>Слайд 24</vt:lpstr>
      <vt:lpstr>Слайд 25</vt:lpstr>
      <vt:lpstr>Часы - кулон </vt:lpstr>
      <vt:lpstr>Часы-перстень </vt:lpstr>
      <vt:lpstr>Слайд 28</vt:lpstr>
      <vt:lpstr>Вот такие замечательные часы могут появиться в каждом городе.</vt:lpstr>
      <vt:lpstr>Слайд 30</vt:lpstr>
      <vt:lpstr> Вот такие часы есть в г.Красноярске.</vt:lpstr>
      <vt:lpstr>Слайд 32</vt:lpstr>
      <vt:lpstr>Во многих странах мира существуют музеи часов.</vt:lpstr>
      <vt:lpstr>Экспонаты музеев.</vt:lpstr>
      <vt:lpstr>Слайд 35</vt:lpstr>
      <vt:lpstr>Вот какой сложный путь прошли часы, чтобы мы их увидели такими, какими видим сейчас.</vt:lpstr>
      <vt:lpstr>Слайд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Этапы развития часов</dc:title>
  <dc:creator>домашний</dc:creator>
  <cp:lastModifiedBy>домашний</cp:lastModifiedBy>
  <cp:revision>70</cp:revision>
  <dcterms:modified xsi:type="dcterms:W3CDTF">2021-01-23T17:09:12Z</dcterms:modified>
</cp:coreProperties>
</file>