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40" r:id="rId1"/>
  </p:sldMasterIdLst>
  <p:sldIdLst>
    <p:sldId id="256" r:id="rId2"/>
    <p:sldId id="257" r:id="rId3"/>
    <p:sldId id="259" r:id="rId4"/>
    <p:sldId id="260" r:id="rId5"/>
    <p:sldId id="261" r:id="rId6"/>
    <p:sldId id="258" r:id="rId7"/>
    <p:sldId id="262" r:id="rId8"/>
    <p:sldId id="263" r:id="rId9"/>
    <p:sldId id="264" r:id="rId10"/>
    <p:sldId id="265" r:id="rId11"/>
    <p:sldId id="267" r:id="rId12"/>
    <p:sldId id="268" r:id="rId13"/>
    <p:sldId id="269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252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43C33C-0DCB-4FFA-965D-30699D28A176}" type="datetimeFigureOut">
              <a:rPr lang="ru-RU" smtClean="0"/>
              <a:pPr/>
              <a:t>13.01.2026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83ABE4-5CD7-4813-9D9C-A25805E3AE9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43C33C-0DCB-4FFA-965D-30699D28A176}" type="datetimeFigureOut">
              <a:rPr lang="ru-RU" smtClean="0"/>
              <a:pPr/>
              <a:t>13.01.2026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83ABE4-5CD7-4813-9D9C-A25805E3AE9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43C33C-0DCB-4FFA-965D-30699D28A176}" type="datetimeFigureOut">
              <a:rPr lang="ru-RU" smtClean="0"/>
              <a:pPr/>
              <a:t>13.01.2026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83ABE4-5CD7-4813-9D9C-A25805E3AE9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43C33C-0DCB-4FFA-965D-30699D28A176}" type="datetimeFigureOut">
              <a:rPr lang="ru-RU" smtClean="0"/>
              <a:pPr/>
              <a:t>13.01.2026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83ABE4-5CD7-4813-9D9C-A25805E3AE9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43C33C-0DCB-4FFA-965D-30699D28A176}" type="datetimeFigureOut">
              <a:rPr lang="ru-RU" smtClean="0"/>
              <a:pPr/>
              <a:t>13.01.2026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83ABE4-5CD7-4813-9D9C-A25805E3AE9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43C33C-0DCB-4FFA-965D-30699D28A176}" type="datetimeFigureOut">
              <a:rPr lang="ru-RU" smtClean="0"/>
              <a:pPr/>
              <a:t>13.01.2026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83ABE4-5CD7-4813-9D9C-A25805E3AE9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43C33C-0DCB-4FFA-965D-30699D28A176}" type="datetimeFigureOut">
              <a:rPr lang="ru-RU" smtClean="0"/>
              <a:pPr/>
              <a:t>13.01.2026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83ABE4-5CD7-4813-9D9C-A25805E3AE9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43C33C-0DCB-4FFA-965D-30699D28A176}" type="datetimeFigureOut">
              <a:rPr lang="ru-RU" smtClean="0"/>
              <a:pPr/>
              <a:t>13.01.2026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83ABE4-5CD7-4813-9D9C-A25805E3AE9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43C33C-0DCB-4FFA-965D-30699D28A176}" type="datetimeFigureOut">
              <a:rPr lang="ru-RU" smtClean="0"/>
              <a:pPr/>
              <a:t>13.01.2026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8D83ABE4-5CD7-4813-9D9C-A25805E3AE9B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43C33C-0DCB-4FFA-965D-30699D28A176}" type="datetimeFigureOut">
              <a:rPr lang="ru-RU" smtClean="0"/>
              <a:pPr/>
              <a:t>13.01.2026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83ABE4-5CD7-4813-9D9C-A25805E3AE9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43C33C-0DCB-4FFA-965D-30699D28A176}" type="datetimeFigureOut">
              <a:rPr lang="ru-RU" smtClean="0"/>
              <a:pPr/>
              <a:t>13.01.2026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83ABE4-5CD7-4813-9D9C-A25805E3AE9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8C43C33C-0DCB-4FFA-965D-30699D28A176}" type="datetimeFigureOut">
              <a:rPr lang="ru-RU" smtClean="0"/>
              <a:pPr/>
              <a:t>13.01.2026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8D83ABE4-5CD7-4813-9D9C-A25805E3AE9B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0" r:id="rId10"/>
    <p:sldLayoutId id="2147483851" r:id="rId11"/>
  </p:sldLayoutIdLst>
  <p:transition>
    <p:dissolve/>
  </p:transition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00034" y="714356"/>
            <a:ext cx="8286808" cy="2700342"/>
          </a:xfrm>
        </p:spPr>
        <p:txBody>
          <a:bodyPr>
            <a:noAutofit/>
          </a:bodyPr>
          <a:lstStyle/>
          <a:p>
            <a:pPr algn="ctr"/>
            <a:r>
              <a:rPr lang="ru-RU" sz="36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Работа по  формированию  и совершенствованию грамматического строя речи  </a:t>
            </a:r>
            <a:r>
              <a:rPr lang="ru-RU" sz="3600" dirty="0" err="1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обучающхся</a:t>
            </a:r>
            <a:r>
              <a:rPr lang="ru-RU" sz="36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с интеллектуальными нарушениями (легкой степенью умственной отсталости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)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929322" y="4857760"/>
            <a:ext cx="2925474" cy="1752600"/>
          </a:xfrm>
        </p:spPr>
        <p:txBody>
          <a:bodyPr/>
          <a:lstStyle/>
          <a:p>
            <a:r>
              <a:rPr lang="ru-RU" b="1" dirty="0" smtClean="0">
                <a:solidFill>
                  <a:schemeClr val="tx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Учитель-логопед</a:t>
            </a:r>
          </a:p>
          <a:p>
            <a:r>
              <a:rPr lang="ru-RU" b="1" dirty="0" smtClean="0">
                <a:solidFill>
                  <a:schemeClr val="tx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МБОУ </a:t>
            </a:r>
            <a:r>
              <a:rPr lang="ru-RU" b="1" dirty="0" smtClean="0">
                <a:solidFill>
                  <a:schemeClr val="tx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СОШ №18</a:t>
            </a:r>
            <a:endParaRPr lang="ru-RU" b="1" dirty="0" smtClean="0">
              <a:solidFill>
                <a:schemeClr val="tx2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 smtClean="0">
                <a:solidFill>
                  <a:schemeClr val="tx2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Омельченко Е.В.</a:t>
            </a:r>
            <a:endParaRPr lang="ru-RU" b="1" dirty="0">
              <a:solidFill>
                <a:schemeClr val="tx2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571480"/>
            <a:ext cx="8229600" cy="1439028"/>
          </a:xfrm>
        </p:spPr>
        <p:txBody>
          <a:bodyPr>
            <a:noAutofit/>
          </a:bodyPr>
          <a:lstStyle/>
          <a:p>
            <a:pPr algn="ctr"/>
            <a:r>
              <a:rPr lang="ru-RU" sz="3600" b="1" u="sng" dirty="0" smtClean="0">
                <a:latin typeface="Times New Roman" pitchFamily="18" charset="0"/>
                <a:cs typeface="Times New Roman" pitchFamily="18" charset="0"/>
              </a:rPr>
              <a:t>Особенности     </a:t>
            </a:r>
            <a:br>
              <a:rPr lang="ru-RU" sz="3600" b="1" u="sng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u="sng" dirty="0" smtClean="0">
                <a:latin typeface="Times New Roman" pitchFamily="18" charset="0"/>
                <a:cs typeface="Times New Roman" pitchFamily="18" charset="0"/>
              </a:rPr>
              <a:t>грамматического    строя речи  </a:t>
            </a:r>
            <a:br>
              <a:rPr lang="ru-RU" sz="3600" b="1" u="sng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u="sng" dirty="0" smtClean="0">
                <a:latin typeface="Times New Roman" pitchFamily="18" charset="0"/>
                <a:cs typeface="Times New Roman" pitchFamily="18" charset="0"/>
              </a:rPr>
              <a:t>    умственно отсталых  обучающихся</a:t>
            </a:r>
            <a:endParaRPr lang="ru-RU" sz="3600" b="1" u="sng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0034" y="2500258"/>
            <a:ext cx="8472518" cy="4357742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2400" b="1" dirty="0" smtClean="0">
                <a:solidFill>
                  <a:schemeClr val="bg2">
                    <a:lumMod val="10000"/>
                  </a:schemeClr>
                </a:solidFill>
              </a:rPr>
              <a:t>а</a:t>
            </a:r>
            <a:r>
              <a:rPr lang="ru-RU" sz="2800" b="1" dirty="0" smtClean="0">
                <a:solidFill>
                  <a:schemeClr val="tx2">
                    <a:lumMod val="50000"/>
                  </a:schemeClr>
                </a:solidFill>
              </a:rPr>
              <a:t>) </a:t>
            </a:r>
            <a:r>
              <a:rPr lang="ru-RU" sz="28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Нарушения словообразования и                                  словоизменения</a:t>
            </a:r>
          </a:p>
          <a:p>
            <a:r>
              <a:rPr lang="ru-RU" sz="24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Ошибки в употреблении падежей (чаще всего – творительного падежа) . Замена творительного падежа  другими падежными формами: именительным , родительным , формой предложного падежа ,  формой винительного падежа. </a:t>
            </a:r>
            <a:r>
              <a:rPr lang="ru-RU" sz="2400" b="1" i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Например: мальчик копает лопата;</a:t>
            </a:r>
            <a:endParaRPr lang="ru-RU" sz="2400" b="1" dirty="0" smtClean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Искажения падежных окончаний имен существительных </a:t>
            </a:r>
            <a:r>
              <a:rPr lang="ru-RU" sz="2400" b="1" i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Например: под </a:t>
            </a:r>
            <a:r>
              <a:rPr lang="ru-RU" sz="2400" b="1" i="1" dirty="0" err="1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стулем</a:t>
            </a:r>
            <a:r>
              <a:rPr lang="ru-RU" sz="2400" b="1" i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, катается на </a:t>
            </a:r>
            <a:r>
              <a:rPr lang="ru-RU" sz="2400" b="1" i="1" dirty="0" err="1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санких</a:t>
            </a:r>
            <a:r>
              <a:rPr lang="ru-RU" sz="2400" b="1" i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ru-RU" sz="2400" b="1" i="1" dirty="0" smtClean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2800" b="1" dirty="0" smtClean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2800" b="1" dirty="0" smtClean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2800" b="1" dirty="0" smtClean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28662" y="928670"/>
            <a:ext cx="7000924" cy="49921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80000"/>
              </a:lnSpc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>
              <a:lnSpc>
                <a:spcPct val="80000"/>
              </a:lnSpc>
            </a:pPr>
            <a:endParaRPr lang="ru-RU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lnSpc>
                <a:spcPct val="80000"/>
              </a:lnSpc>
            </a:pPr>
            <a:r>
              <a:rPr lang="ru-RU" sz="28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б</a:t>
            </a:r>
            <a:r>
              <a:rPr lang="ru-RU" sz="28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)Нарушения в использовании предложно-падежных конструкций:</a:t>
            </a:r>
          </a:p>
          <a:p>
            <a:pPr>
              <a:lnSpc>
                <a:spcPct val="80000"/>
              </a:lnSpc>
            </a:pPr>
            <a:endParaRPr lang="ru-RU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80000"/>
              </a:lnSpc>
              <a:buFont typeface="Arial" pitchFamily="34" charset="0"/>
              <a:buChar char="•"/>
            </a:pPr>
            <a:r>
              <a:rPr lang="ru-RU" sz="24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пропуск, замена предлогов </a:t>
            </a:r>
          </a:p>
          <a:p>
            <a:pPr>
              <a:lnSpc>
                <a:spcPct val="80000"/>
              </a:lnSpc>
            </a:pPr>
            <a:r>
              <a:rPr lang="ru-RU" sz="24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</a:t>
            </a:r>
          </a:p>
          <a:p>
            <a:pPr>
              <a:lnSpc>
                <a:spcPct val="80000"/>
              </a:lnSpc>
              <a:buFont typeface="Arial" pitchFamily="34" charset="0"/>
              <a:buChar char="•"/>
            </a:pPr>
            <a:r>
              <a:rPr lang="ru-RU" sz="24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значительные трудности понимания конструкций с предлогами </a:t>
            </a:r>
            <a:r>
              <a:rPr lang="ru-RU" sz="2400" b="1" i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за, перед, около, между</a:t>
            </a:r>
          </a:p>
          <a:p>
            <a:pPr>
              <a:lnSpc>
                <a:spcPct val="80000"/>
              </a:lnSpc>
            </a:pPr>
            <a:endParaRPr lang="ru-RU" sz="2400" b="1" i="1" dirty="0" smtClean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80000"/>
              </a:lnSpc>
              <a:buFont typeface="Arial" pitchFamily="34" charset="0"/>
              <a:buChar char="•"/>
            </a:pPr>
            <a:r>
              <a:rPr lang="ru-RU" sz="24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смешения и замена предлогов </a:t>
            </a:r>
            <a:r>
              <a:rPr lang="ru-RU" sz="2400" b="1" i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 </a:t>
            </a:r>
            <a:r>
              <a:rPr lang="ru-RU" sz="24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и </a:t>
            </a:r>
            <a:r>
              <a:rPr lang="ru-RU" sz="2400" b="1" i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над</a:t>
            </a:r>
            <a:r>
              <a:rPr lang="ru-RU" sz="24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b="1" i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под </a:t>
            </a:r>
            <a:r>
              <a:rPr lang="ru-RU" sz="24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и </a:t>
            </a:r>
            <a:r>
              <a:rPr lang="ru-RU" sz="2400" b="1" i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в, над и под, под и</a:t>
            </a:r>
            <a:r>
              <a:rPr lang="ru-RU" sz="24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i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по, на </a:t>
            </a:r>
            <a:r>
              <a:rPr lang="ru-RU" sz="24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и</a:t>
            </a:r>
            <a:r>
              <a:rPr lang="ru-RU" sz="2400" b="1" i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в  </a:t>
            </a:r>
          </a:p>
          <a:p>
            <a:pPr>
              <a:lnSpc>
                <a:spcPct val="80000"/>
              </a:lnSpc>
              <a:buFont typeface="Arial" pitchFamily="34" charset="0"/>
              <a:buChar char="•"/>
            </a:pPr>
            <a:r>
              <a:rPr lang="ru-RU" sz="24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опускание предлогов </a:t>
            </a:r>
            <a:r>
              <a:rPr lang="ru-RU" sz="2400" b="1" i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в,</a:t>
            </a:r>
            <a:r>
              <a:rPr lang="ru-RU" sz="24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i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из</a:t>
            </a:r>
          </a:p>
          <a:p>
            <a:pPr>
              <a:lnSpc>
                <a:spcPct val="80000"/>
              </a:lnSpc>
            </a:pPr>
            <a:endParaRPr lang="ru-RU" sz="2400" b="1" i="1" dirty="0" smtClean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80000"/>
              </a:lnSpc>
              <a:buFont typeface="Arial" pitchFamily="34" charset="0"/>
              <a:buChar char="•"/>
            </a:pPr>
            <a:r>
              <a:rPr lang="ru-RU" sz="24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отсутствие предлогов </a:t>
            </a:r>
            <a:r>
              <a:rPr lang="ru-RU" sz="2400" b="1" i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около, перед, за ,между, через</a:t>
            </a:r>
            <a:r>
              <a:rPr lang="ru-RU" sz="24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,  сложных предлогов </a:t>
            </a:r>
            <a:r>
              <a:rPr lang="ru-RU" sz="2400" b="1" i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из-за, из-под</a:t>
            </a:r>
            <a:endParaRPr lang="ru-RU" sz="2400" b="1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2214554"/>
            <a:ext cx="8305800" cy="4857784"/>
          </a:xfrm>
        </p:spPr>
        <p:txBody>
          <a:bodyPr>
            <a:noAutofit/>
          </a:bodyPr>
          <a:lstStyle/>
          <a:p>
            <a:r>
              <a:rPr lang="ru-RU" sz="3600" b="1" u="sng" dirty="0" smtClean="0"/>
              <a:t/>
            </a:r>
            <a:br>
              <a:rPr lang="ru-RU" sz="3600" b="1" u="sng" dirty="0" smtClean="0"/>
            </a:br>
            <a:r>
              <a:rPr lang="ru-RU" sz="3600" b="1" u="sng" dirty="0" smtClean="0"/>
              <a:t/>
            </a:r>
            <a:br>
              <a:rPr lang="ru-RU" sz="3600" b="1" u="sng" dirty="0" smtClean="0"/>
            </a:br>
            <a:r>
              <a:rPr lang="ru-RU" sz="3600" b="1" u="sng" dirty="0" smtClean="0"/>
              <a:t/>
            </a:r>
            <a:br>
              <a:rPr lang="ru-RU" sz="3600" b="1" u="sng" dirty="0" smtClean="0"/>
            </a:br>
            <a:r>
              <a:rPr lang="ru-RU" sz="3200" b="1" u="sng" dirty="0" smtClean="0">
                <a:latin typeface="Times New Roman" pitchFamily="18" charset="0"/>
                <a:cs typeface="Times New Roman" pitchFamily="18" charset="0"/>
              </a:rPr>
              <a:t>Формирование грамматического строя </a:t>
            </a:r>
            <a:r>
              <a:rPr lang="ru-RU" sz="3200" b="1" u="sng" dirty="0" err="1" smtClean="0">
                <a:latin typeface="Times New Roman" pitchFamily="18" charset="0"/>
                <a:cs typeface="Times New Roman" pitchFamily="18" charset="0"/>
              </a:rPr>
              <a:t>импрессивной</a:t>
            </a:r>
            <a:r>
              <a:rPr lang="ru-RU" sz="3200" b="1" u="sng" dirty="0" smtClean="0">
                <a:latin typeface="Times New Roman" pitchFamily="18" charset="0"/>
                <a:cs typeface="Times New Roman" pitchFamily="18" charset="0"/>
              </a:rPr>
              <a:t> и экспрессивной речи в процессе логопедических занятий</a:t>
            </a:r>
            <a:r>
              <a:rPr lang="ru-RU" sz="3200" b="1" u="sng" dirty="0" smtClean="0"/>
              <a:t/>
            </a:r>
            <a:br>
              <a:rPr lang="ru-RU" sz="3200" b="1" u="sng" dirty="0" smtClean="0"/>
            </a:br>
            <a:r>
              <a:rPr lang="ru-RU" sz="3600" b="1" u="sng" dirty="0" smtClean="0"/>
              <a:t/>
            </a:r>
            <a:br>
              <a:rPr lang="ru-RU" sz="3600" b="1" u="sng" dirty="0" smtClean="0"/>
            </a:b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При планировании коррекционной работы по формированию и развитию грамматического строя речи у умственно отсталых учащихся целесообразно учитывать следующие принципы:</a:t>
            </a:r>
            <a:br>
              <a:rPr lang="ru-RU" sz="24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1.онтогенетический принцип </a:t>
            </a:r>
            <a:br>
              <a:rPr lang="ru-RU" sz="24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2. взаимосвязи коррекции речевой деятельности с развитием других психических функций;</a:t>
            </a:r>
            <a:br>
              <a:rPr lang="ru-RU" sz="24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3. взаимосвязи логопедических занятий с программным материалом по русскому языку и предметно-практической деятельностью учащихся; </a:t>
            </a:r>
            <a:br>
              <a:rPr lang="ru-RU" sz="24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4. системного подхода к формированию речевой деятельности.</a:t>
            </a:r>
            <a:br>
              <a:rPr lang="ru-RU" sz="2400" b="1" dirty="0" smtClean="0">
                <a:latin typeface="Times New Roman" pitchFamily="18" charset="0"/>
                <a:cs typeface="Times New Roman" pitchFamily="18" charset="0"/>
              </a:rPr>
            </a:b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5214950"/>
            <a:ext cx="8305800" cy="1143000"/>
          </a:xfrm>
        </p:spPr>
        <p:txBody>
          <a:bodyPr>
            <a:normAutofit fontScale="90000"/>
          </a:bodyPr>
          <a:lstStyle/>
          <a:p>
            <a:r>
              <a:rPr lang="ru-RU" sz="3200" b="1" u="sng" dirty="0" smtClean="0">
                <a:latin typeface="Times New Roman" pitchFamily="18" charset="0"/>
                <a:cs typeface="Times New Roman" pitchFamily="18" charset="0"/>
              </a:rPr>
              <a:t>Последовательность работы над падежными формами: </a:t>
            </a:r>
            <a:br>
              <a:rPr lang="ru-RU" sz="3200" b="1" u="sng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200" b="1" u="sng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200" b="1" u="sng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1. Дифференциация  именительного падежа единственного и множественного числа;</a:t>
            </a:r>
            <a:br>
              <a:rPr lang="ru-RU" sz="3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2.Винительный падеж</a:t>
            </a:r>
            <a:br>
              <a:rPr lang="ru-RU" sz="3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3. Родительный падеж     беспредложные</a:t>
            </a:r>
            <a:br>
              <a:rPr lang="ru-RU" sz="3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4.Дательный падеж</a:t>
            </a:r>
            <a:br>
              <a:rPr lang="ru-RU" sz="3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5.Творительный падеж</a:t>
            </a:r>
            <a:br>
              <a:rPr lang="ru-RU" sz="3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6. Предложно-падежные конструкции</a:t>
            </a:r>
            <a:br>
              <a:rPr lang="ru-RU" sz="3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7. Падежные формы множественного числа</a:t>
            </a:r>
            <a:r>
              <a:rPr lang="ru-RU" sz="3200" b="1" u="sng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200" b="1" u="sng" dirty="0" smtClean="0">
                <a:latin typeface="Times New Roman" pitchFamily="18" charset="0"/>
                <a:cs typeface="Times New Roman" pitchFamily="18" charset="0"/>
              </a:rPr>
            </a:br>
            <a:endParaRPr lang="ru-RU" sz="3200" b="1" u="sng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авая фигурная скобка 3"/>
          <p:cNvSpPr/>
          <p:nvPr/>
        </p:nvSpPr>
        <p:spPr>
          <a:xfrm>
            <a:off x="4286248" y="3214686"/>
            <a:ext cx="71438" cy="1785950"/>
          </a:xfrm>
          <a:prstGeom prst="rightBrace">
            <a:avLst/>
          </a:prstGeom>
          <a:ln w="15875" cmpd="sng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28662" y="1142984"/>
            <a:ext cx="6643718" cy="46228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33400" indent="-533400">
              <a:lnSpc>
                <a:spcPct val="80000"/>
              </a:lnSpc>
            </a:pPr>
            <a:r>
              <a:rPr lang="ru-RU" sz="3200" b="1" u="sng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Работа над предлогами:</a:t>
            </a:r>
          </a:p>
          <a:p>
            <a:pPr marL="533400" indent="-533400">
              <a:lnSpc>
                <a:spcPct val="80000"/>
              </a:lnSpc>
            </a:pPr>
            <a:endParaRPr lang="ru-RU" sz="2800" b="1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533400" indent="-533400">
              <a:lnSpc>
                <a:spcPct val="80000"/>
              </a:lnSpc>
            </a:pPr>
            <a:r>
              <a:rPr lang="ru-RU" sz="28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1. Работа над пониманием роли предлогов в речи</a:t>
            </a:r>
          </a:p>
          <a:p>
            <a:pPr marL="533400" indent="-533400">
              <a:lnSpc>
                <a:spcPct val="80000"/>
              </a:lnSpc>
            </a:pPr>
            <a:r>
              <a:rPr lang="ru-RU" sz="28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marL="533400" indent="-533400">
              <a:lnSpc>
                <a:spcPct val="80000"/>
              </a:lnSpc>
            </a:pPr>
            <a:r>
              <a:rPr lang="ru-RU" sz="28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2.Обучение правильному употреблению предлогов  в   речи</a:t>
            </a:r>
          </a:p>
          <a:p>
            <a:pPr marL="533400" indent="-533400">
              <a:lnSpc>
                <a:spcPct val="80000"/>
              </a:lnSpc>
            </a:pPr>
            <a:endParaRPr lang="ru-RU" sz="2800" b="1" dirty="0" smtClean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533400" indent="-533400">
              <a:lnSpc>
                <a:spcPct val="80000"/>
              </a:lnSpc>
            </a:pPr>
            <a:r>
              <a:rPr lang="ru-RU" sz="2800" b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а). «</a:t>
            </a:r>
            <a:r>
              <a:rPr lang="ru-RU" sz="2800" b="1" i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в», «на», «под»,</a:t>
            </a:r>
            <a:r>
              <a:rPr lang="ru-RU" sz="2800" b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«</a:t>
            </a:r>
            <a:r>
              <a:rPr lang="ru-RU" sz="28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над»</a:t>
            </a:r>
          </a:p>
          <a:p>
            <a:pPr marL="533400" indent="-533400">
              <a:lnSpc>
                <a:spcPct val="80000"/>
              </a:lnSpc>
            </a:pPr>
            <a:endParaRPr lang="ru-RU" sz="2800" b="1" dirty="0" smtClean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533400" indent="-533400">
              <a:lnSpc>
                <a:spcPct val="80000"/>
              </a:lnSpc>
            </a:pPr>
            <a:r>
              <a:rPr lang="ru-RU" sz="28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б</a:t>
            </a:r>
            <a:r>
              <a:rPr lang="ru-RU" sz="2800" b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). «</a:t>
            </a:r>
            <a:r>
              <a:rPr lang="ru-RU" sz="2800" b="1" i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у», «с», «по», «до», «из», «за», «к»  </a:t>
            </a:r>
            <a:endParaRPr lang="ru-RU" sz="2800" b="1" i="1" dirty="0" smtClean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533400" indent="-533400">
              <a:lnSpc>
                <a:spcPct val="80000"/>
              </a:lnSpc>
            </a:pPr>
            <a:endParaRPr lang="ru-RU" sz="2800" b="1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533400" indent="-533400">
              <a:lnSpc>
                <a:spcPct val="80000"/>
              </a:lnSpc>
            </a:pPr>
            <a:r>
              <a:rPr lang="ru-RU" sz="2800" b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</a:t>
            </a:r>
            <a:r>
              <a:rPr lang="ru-RU" sz="2800" b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). «</a:t>
            </a:r>
            <a:r>
              <a:rPr lang="ru-RU" sz="2800" b="1" i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из-за», «из-под», «между»</a:t>
            </a:r>
            <a:r>
              <a:rPr lang="ru-RU" sz="2800" b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71600" y="3286124"/>
            <a:ext cx="7772400" cy="1362456"/>
          </a:xfrm>
        </p:spPr>
        <p:txBody>
          <a:bodyPr/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Дидактические игры,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направленные 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на совершенствование грамматического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строя речи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85786" y="1928802"/>
            <a:ext cx="7772400" cy="1509712"/>
          </a:xfrm>
        </p:spPr>
        <p:txBody>
          <a:bodyPr/>
          <a:lstStyle/>
          <a:p>
            <a:endParaRPr lang="ru-RU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1857356" y="428604"/>
            <a:ext cx="5500694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u="sng" strike="noStrike" cap="none" normalizeH="0" baseline="0" dirty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Игры на словоизменение существительных по падежам: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800" b="1" u="sng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800" b="1" u="none" strike="noStrike" cap="none" normalizeH="0" baseline="0" dirty="0" smtClean="0">
              <a:ln>
                <a:noFill/>
              </a:ln>
              <a:solidFill>
                <a:schemeClr val="accent1">
                  <a:lumMod val="75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285720" y="1785926"/>
            <a:ext cx="3500462" cy="48936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Именительный падеж. Дифференциация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И.п. ед.ч и И.п. мн.ч.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000" b="1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«Обобщения»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accent1">
                  <a:lumMod val="75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Мяч – это игрушка.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accent1">
                  <a:lumMod val="75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000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«Кто как передвигается?»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accent1">
                  <a:lumMod val="75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Прыгает кто?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accent1">
                  <a:lumMod val="75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Ползают кто?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accent1">
                  <a:lumMod val="75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Скачет кто?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accent1">
                  <a:lumMod val="75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«У кого больше?»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accent1">
                  <a:lumMod val="75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 меня красный шар. А у меня красные шары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accent1">
                  <a:lumMod val="75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4572000" y="1857364"/>
            <a:ext cx="4071966" cy="28315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1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Родительный падеж:</a:t>
            </a:r>
          </a:p>
          <a:p>
            <a:r>
              <a:rPr lang="ru-RU" sz="2000" b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«Из чего сделано?»</a:t>
            </a:r>
            <a:endParaRPr lang="ru-RU" sz="2000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Этот мяч сделан из резины.</a:t>
            </a:r>
          </a:p>
          <a:p>
            <a:r>
              <a:rPr lang="ru-RU" sz="2000" b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«Что забыл нарисовать художник?»</a:t>
            </a:r>
            <a:endParaRPr lang="ru-RU" sz="2000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Tx/>
              <a:buChar char="-"/>
            </a:pPr>
            <a:r>
              <a:rPr lang="ru-RU" sz="20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Это </a:t>
            </a:r>
            <a:r>
              <a:rPr lang="ru-RU" sz="2000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диван. У дивана нет </a:t>
            </a:r>
            <a:r>
              <a:rPr lang="ru-RU" sz="20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стенки.</a:t>
            </a:r>
          </a:p>
          <a:p>
            <a:pPr>
              <a:buFontTx/>
              <a:buChar char="-"/>
            </a:pPr>
            <a:endParaRPr lang="ru-RU" sz="2000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Tx/>
              <a:buChar char="-"/>
            </a:pPr>
            <a:endParaRPr lang="ru-RU" sz="2000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1999" y="3912131"/>
            <a:ext cx="4071967" cy="26362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42976" y="285728"/>
            <a:ext cx="7215238" cy="14711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33400" indent="-533400" algn="ctr">
              <a:lnSpc>
                <a:spcPct val="80000"/>
              </a:lnSpc>
            </a:pPr>
            <a:r>
              <a:rPr lang="ru-RU" sz="28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Обучение правильному употреблению      предлогов  в   речи</a:t>
            </a:r>
          </a:p>
          <a:p>
            <a:pPr marL="533400" indent="-533400" algn="ctr">
              <a:lnSpc>
                <a:spcPct val="80000"/>
              </a:lnSpc>
            </a:pPr>
            <a:endParaRPr lang="ru-RU" sz="2800" b="1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533400" indent="-533400" algn="ctr">
              <a:lnSpc>
                <a:spcPct val="80000"/>
              </a:lnSpc>
            </a:pPr>
            <a:endParaRPr lang="ru-RU" sz="2800" b="1" dirty="0" smtClean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1506" name="Picture 2" descr="F:\Формирование грамматического строя речи у уо школьников\172.jpg"/>
          <p:cNvPicPr>
            <a:picLocks noChangeAspect="1" noChangeArrowheads="1"/>
          </p:cNvPicPr>
          <p:nvPr/>
        </p:nvPicPr>
        <p:blipFill>
          <a:blip r:embed="rId2"/>
          <a:srcRect b="5991"/>
          <a:stretch>
            <a:fillRect/>
          </a:stretch>
        </p:blipFill>
        <p:spPr bwMode="auto">
          <a:xfrm>
            <a:off x="2714612" y="1071546"/>
            <a:ext cx="4342177" cy="5524647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F:\Формирование грамматического строя речи у уо школьников\501305b_600x600.jpg"/>
          <p:cNvPicPr>
            <a:picLocks noChangeAspect="1" noChangeArrowheads="1"/>
          </p:cNvPicPr>
          <p:nvPr/>
        </p:nvPicPr>
        <p:blipFill>
          <a:blip r:embed="rId2"/>
          <a:srcRect t="5000" r="5844" b="51249"/>
          <a:stretch>
            <a:fillRect/>
          </a:stretch>
        </p:blipFill>
        <p:spPr bwMode="auto">
          <a:xfrm>
            <a:off x="0" y="642918"/>
            <a:ext cx="5208851" cy="3143272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1214414" y="0"/>
            <a:ext cx="7358114" cy="6832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33400" indent="-533400" algn="ctr">
              <a:lnSpc>
                <a:spcPct val="80000"/>
              </a:lnSpc>
            </a:pPr>
            <a:r>
              <a:rPr lang="ru-RU" sz="24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Обучение правильному употреблению      предлогов  в   речи</a:t>
            </a:r>
          </a:p>
        </p:txBody>
      </p:sp>
      <p:pic>
        <p:nvPicPr>
          <p:cNvPr id="4" name="Рисунок 3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8955" r="8432" b="9231"/>
          <a:stretch>
            <a:fillRect/>
          </a:stretch>
        </p:blipFill>
        <p:spPr bwMode="auto">
          <a:xfrm>
            <a:off x="4000496" y="3643314"/>
            <a:ext cx="5143504" cy="321468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0"/>
            <a:ext cx="8305800" cy="1143000"/>
          </a:xfrm>
        </p:spPr>
        <p:txBody>
          <a:bodyPr>
            <a:normAutofit/>
          </a:bodyPr>
          <a:lstStyle/>
          <a:p>
            <a:pPr algn="ctr"/>
            <a:r>
              <a:rPr lang="ru-RU" sz="4400" b="1" dirty="0" smtClean="0">
                <a:latin typeface="Times New Roman" pitchFamily="18" charset="0"/>
                <a:cs typeface="Times New Roman" pitchFamily="18" charset="0"/>
              </a:rPr>
              <a:t>«Яблочная карусель»</a:t>
            </a:r>
            <a:endParaRPr lang="ru-RU" sz="4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53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22529" name="Picture 1" descr="img422(3)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5400000">
            <a:off x="-176242" y="2033574"/>
            <a:ext cx="4400550" cy="3333750"/>
          </a:xfrm>
          <a:prstGeom prst="rect">
            <a:avLst/>
          </a:prstGeom>
          <a:noFill/>
        </p:spPr>
      </p:pic>
      <p:sp>
        <p:nvSpPr>
          <p:cNvPr id="22532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22531" name="Picture 3" descr="img423(2)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5400000">
            <a:off x="4662490" y="2409816"/>
            <a:ext cx="4506706" cy="3258927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5400" b="1" dirty="0" smtClean="0">
                <a:latin typeface="Times New Roman" pitchFamily="18" charset="0"/>
                <a:cs typeface="Times New Roman" pitchFamily="18" charset="0"/>
              </a:rPr>
              <a:t>«Яблочная карусель»</a:t>
            </a:r>
            <a:endParaRPr lang="ru-RU" dirty="0"/>
          </a:p>
        </p:txBody>
      </p:sp>
      <p:pic>
        <p:nvPicPr>
          <p:cNvPr id="25602" name="Picture 2" descr="img42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-114329" y="2828916"/>
            <a:ext cx="4257675" cy="302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3" name="Picture 3" descr="img426(1)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4595815" y="2833681"/>
            <a:ext cx="4010025" cy="320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1472" y="4929198"/>
            <a:ext cx="8305800" cy="1143000"/>
          </a:xfrm>
        </p:spPr>
        <p:txBody>
          <a:bodyPr>
            <a:normAutofit fontScale="90000"/>
          </a:bodyPr>
          <a:lstStyle/>
          <a:p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Литература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: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>Мазанова Е.В. «Коррекция </a:t>
            </a:r>
            <a:r>
              <a:rPr lang="ru-RU" sz="2200" b="1" dirty="0" err="1" smtClean="0">
                <a:latin typeface="Times New Roman" pitchFamily="18" charset="0"/>
                <a:cs typeface="Times New Roman" pitchFamily="18" charset="0"/>
              </a:rPr>
              <a:t>аграмматической</a:t>
            </a:r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1" dirty="0" err="1" smtClean="0">
                <a:latin typeface="Times New Roman" pitchFamily="18" charset="0"/>
                <a:cs typeface="Times New Roman" pitchFamily="18" charset="0"/>
              </a:rPr>
              <a:t>дисграфии</a:t>
            </a:r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>. Конспекты занятий для логопедов».</a:t>
            </a:r>
            <a:br>
              <a:rPr lang="ru-RU" sz="2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> Мазанова Е.В. «Учусь работать со словом. Альбом упражнений по коррекции </a:t>
            </a:r>
            <a:r>
              <a:rPr lang="ru-RU" sz="2200" b="1" dirty="0" err="1" smtClean="0">
                <a:latin typeface="Times New Roman" pitchFamily="18" charset="0"/>
                <a:cs typeface="Times New Roman" pitchFamily="18" charset="0"/>
              </a:rPr>
              <a:t>аграмматической</a:t>
            </a:r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1" dirty="0" err="1" smtClean="0">
                <a:latin typeface="Times New Roman" pitchFamily="18" charset="0"/>
                <a:cs typeface="Times New Roman" pitchFamily="18" charset="0"/>
              </a:rPr>
              <a:t>дисграфии</a:t>
            </a:r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>». </a:t>
            </a:r>
            <a:br>
              <a:rPr lang="ru-RU" sz="2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>Яворская О.Н. «Дидактические игры для занятий логопеда со школьниками 7 – 11 лет».</a:t>
            </a:r>
            <a:br>
              <a:rPr lang="ru-RU" sz="2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>Яворская О.Н. «Занимательные задания логопеда для школьников 3 – 4 класса»</a:t>
            </a:r>
            <a:br>
              <a:rPr lang="ru-RU" sz="2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200" b="1" dirty="0" err="1" smtClean="0">
                <a:latin typeface="Times New Roman" pitchFamily="18" charset="0"/>
                <a:cs typeface="Times New Roman" pitchFamily="18" charset="0"/>
              </a:rPr>
              <a:t>Яцель</a:t>
            </a:r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> О.С. «Учимся правильно употреблять предлоги в речи»</a:t>
            </a:r>
            <a:br>
              <a:rPr lang="ru-RU" sz="2200" b="1" dirty="0" smtClean="0">
                <a:latin typeface="Times New Roman" pitchFamily="18" charset="0"/>
                <a:cs typeface="Times New Roman" pitchFamily="18" charset="0"/>
              </a:rPr>
            </a:br>
            <a:endParaRPr lang="ru-RU" sz="22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214</TotalTime>
  <Words>349</Words>
  <Application>Microsoft Office PowerPoint</Application>
  <PresentationFormat>Экран (4:3)</PresentationFormat>
  <Paragraphs>62</Paragraphs>
  <Slides>13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9" baseType="lpstr">
      <vt:lpstr>Arial</vt:lpstr>
      <vt:lpstr>Calibri</vt:lpstr>
      <vt:lpstr>Constantia</vt:lpstr>
      <vt:lpstr>Times New Roman</vt:lpstr>
      <vt:lpstr>Wingdings 2</vt:lpstr>
      <vt:lpstr>Поток</vt:lpstr>
      <vt:lpstr>Работа по  формированию  и совершенствованию грамматического строя речи  обучающхся с интеллектуальными нарушениями (легкой степенью умственной отсталости)</vt:lpstr>
      <vt:lpstr>Особенности      грамматического    строя речи       умственно отсталых  обучающихся</vt:lpstr>
      <vt:lpstr>Презентация PowerPoint</vt:lpstr>
      <vt:lpstr>   Формирование грамматического строя импрессивной и экспрессивной речи в процессе логопедических занятий  При планировании коррекционной работы по формированию и развитию грамматического строя речи у умственно отсталых учащихся целесообразно учитывать следующие принципы: 1.онтогенетический принцип  2. взаимосвязи коррекции речевой деятельности с развитием других психических функций; 3. взаимосвязи логопедических занятий с программным материалом по русскому языку и предметно-практической деятельностью учащихся;  4. системного подхода к формированию речевой деятельности. </vt:lpstr>
      <vt:lpstr>Последовательность работы над падежными формами:   1. Дифференциация  именительного падежа единственного и множественного числа; 2.Винительный падеж 3. Родительный падеж     беспредложные 4.Дательный падеж 5.Творительный падеж 6. Предложно-падежные конструкции 7. Падежные формы множественного числа </vt:lpstr>
      <vt:lpstr>Презентация PowerPoint</vt:lpstr>
      <vt:lpstr>Дидактические игры, направленные   на совершенствование грамматического  строя речи</vt:lpstr>
      <vt:lpstr>Презентация PowerPoint</vt:lpstr>
      <vt:lpstr>Презентация PowerPoint</vt:lpstr>
      <vt:lpstr>Презентация PowerPoint</vt:lpstr>
      <vt:lpstr>«Яблочная карусель»</vt:lpstr>
      <vt:lpstr>«Яблочная карусель»</vt:lpstr>
      <vt:lpstr>Литература: Мазанова Е.В. «Коррекция аграмматической дисграфии. Конспекты занятий для логопедов».   Мазанова Е.В. «Учусь работать со словом. Альбом упражнений по коррекции аграмматической дисграфии».   Яворская О.Н. «Дидактические игры для занятий логопеда со школьниками 7 – 11 лет».  Яворская О.Н. «Занимательные задания логопеда для школьников 3 – 4 класса»  Яцель О.С. «Учимся правильно употреблять предлоги в речи»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Работа по  формированию  и совершенствованию грамматического строя речи  обучающхся с интеллектуальными нарушениями (легкой степенью умственной отсталости)</dc:title>
  <dc:creator>Ольга</dc:creator>
  <cp:lastModifiedBy>Логопед</cp:lastModifiedBy>
  <cp:revision>32</cp:revision>
  <dcterms:created xsi:type="dcterms:W3CDTF">2018-04-11T18:06:01Z</dcterms:created>
  <dcterms:modified xsi:type="dcterms:W3CDTF">2026-01-13T04:22:42Z</dcterms:modified>
</cp:coreProperties>
</file>