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65" r:id="rId4"/>
    <p:sldId id="266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7" r:id="rId13"/>
    <p:sldId id="269" r:id="rId14"/>
    <p:sldId id="270" r:id="rId15"/>
    <p:sldId id="268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5" autoAdjust="0"/>
    <p:restoredTop sz="94737" autoAdjust="0"/>
  </p:normalViewPr>
  <p:slideViewPr>
    <p:cSldViewPr>
      <p:cViewPr varScale="1">
        <p:scale>
          <a:sx n="84" d="100"/>
          <a:sy n="84" d="100"/>
        </p:scale>
        <p:origin x="-1402" y="-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2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12.02.2025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12.02.2025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12.02.2025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12.02.2025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ransition spd="slow">
    <p:push dir="u"/>
  </p:transition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slide" Target="slide5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2.xml"/><Relationship Id="rId5" Type="http://schemas.openxmlformats.org/officeDocument/2006/relationships/image" Target="../media/image3.png"/><Relationship Id="rId4" Type="http://schemas.openxmlformats.org/officeDocument/2006/relationships/slide" Target="sl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6" Type="http://schemas.openxmlformats.org/officeDocument/2006/relationships/slide" Target="slide5.xml"/><Relationship Id="rId5" Type="http://schemas.openxmlformats.org/officeDocument/2006/relationships/slide" Target="slide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slide" Target="slide5.xml"/><Relationship Id="rId2" Type="http://schemas.openxmlformats.org/officeDocument/2006/relationships/slide" Target="slide12.xml"/><Relationship Id="rId1" Type="http://schemas.openxmlformats.org/officeDocument/2006/relationships/slideLayout" Target="../slideLayouts/slideLayout2.xml"/><Relationship Id="rId6" Type="http://schemas.openxmlformats.org/officeDocument/2006/relationships/slide" Target="slide2.xml"/><Relationship Id="rId5" Type="http://schemas.openxmlformats.org/officeDocument/2006/relationships/image" Target="../media/image3.png"/><Relationship Id="rId4" Type="http://schemas.openxmlformats.org/officeDocument/2006/relationships/slide" Target="slide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15.xml"/><Relationship Id="rId3" Type="http://schemas.openxmlformats.org/officeDocument/2006/relationships/slide" Target="slide6.xml"/><Relationship Id="rId7" Type="http://schemas.openxmlformats.org/officeDocument/2006/relationships/slide" Target="slide10.xml"/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Relationship Id="rId6" Type="http://schemas.openxmlformats.org/officeDocument/2006/relationships/slide" Target="slide9.xml"/><Relationship Id="rId11" Type="http://schemas.openxmlformats.org/officeDocument/2006/relationships/slide" Target="slide5.xml"/><Relationship Id="rId5" Type="http://schemas.openxmlformats.org/officeDocument/2006/relationships/slide" Target="slide8.xml"/><Relationship Id="rId10" Type="http://schemas.openxmlformats.org/officeDocument/2006/relationships/slide" Target="slide2.xml"/><Relationship Id="rId4" Type="http://schemas.openxmlformats.org/officeDocument/2006/relationships/slide" Target="slide7.xml"/><Relationship Id="rId9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Relationship Id="rId5" Type="http://schemas.openxmlformats.org/officeDocument/2006/relationships/slide" Target="slide2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Relationship Id="rId5" Type="http://schemas.openxmlformats.org/officeDocument/2006/relationships/slide" Target="slide2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Relationship Id="rId5" Type="http://schemas.openxmlformats.org/officeDocument/2006/relationships/slide" Target="slide2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slide" Target="slide2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1.xml"/><Relationship Id="rId1" Type="http://schemas.openxmlformats.org/officeDocument/2006/relationships/slideLayout" Target="../slideLayouts/slideLayout2.xml"/><Relationship Id="rId5" Type="http://schemas.openxmlformats.org/officeDocument/2006/relationships/slide" Target="slide5.xml"/><Relationship Id="rId4" Type="http://schemas.openxmlformats.org/officeDocument/2006/relationships/slide" Target="slide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slide" Target="slide5.xml"/><Relationship Id="rId2" Type="http://schemas.openxmlformats.org/officeDocument/2006/relationships/slide" Target="slide1.xml"/><Relationship Id="rId1" Type="http://schemas.openxmlformats.org/officeDocument/2006/relationships/slideLayout" Target="../slideLayouts/slideLayout2.xml"/><Relationship Id="rId6" Type="http://schemas.openxmlformats.org/officeDocument/2006/relationships/slide" Target="slide2.xml"/><Relationship Id="rId5" Type="http://schemas.openxmlformats.org/officeDocument/2006/relationships/hyperlink" Target="http://ohranatruda.ru/ot_biblio/normativ/data_normativ/4/4651/" TargetMode="External"/><Relationship Id="rId4" Type="http://schemas.openxmlformats.org/officeDocument/2006/relationships/hyperlink" Target="http://www.consultant.ru/document/cons_doc_LAW_1983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99592" y="386661"/>
            <a:ext cx="648072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Организация обучения и проверки знаний по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ОТ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085880" y="5085184"/>
            <a:ext cx="55835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Проведение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инструктажей по ОТ</a:t>
            </a:r>
            <a:endParaRPr lang="ru-RU" sz="2800" b="1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772816"/>
            <a:ext cx="3528392" cy="30463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Выгнутая вверх стрелка 1">
            <a:hlinkClick r:id="rId2" action="ppaction://hlinksldjump"/>
          </p:cNvPr>
          <p:cNvSpPr/>
          <p:nvPr/>
        </p:nvSpPr>
        <p:spPr>
          <a:xfrm>
            <a:off x="7236296" y="5714811"/>
            <a:ext cx="1600945" cy="731520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785737" y="692696"/>
            <a:ext cx="5020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2" action="ppaction://hlinksldjump"/>
              </a:rPr>
              <a:t>1</a:t>
            </a:r>
            <a:r>
              <a:rPr lang="ru-RU" dirty="0" smtClean="0"/>
              <a:t>  </a:t>
            </a:r>
            <a:r>
              <a:rPr lang="ru-RU" dirty="0" smtClean="0">
                <a:hlinkClick r:id="rId3" action="ppaction://hlinksldjump"/>
              </a:rPr>
              <a:t>2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50410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63408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Организация обучения и проверки знаний по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ОТ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8437" y="996287"/>
            <a:ext cx="3981033" cy="25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23528" y="980728"/>
            <a:ext cx="4572000" cy="563231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 соответствии со ст.25 ТК РФ и ст.18 ФЗ «Об основах охраны труда в РФ» все работники организации, в том числе ее руководитель, обязаны проходить обучение по ОТ и проверку знаний требований ОТ. Обучение по ОТ проводится при подготовке работников рабочих профессий, переподготовке и обучении их другим рабочим профессиям. Работодатель обеспечивает обучение лиц, принимаемых на работу с вредными и опасными условиями труда, безопасным методам и приемам выполнения работ со стажировкой на рабочем месте и сдачей экзаменов, в процессе трудовой деятельности – проведение периодического обучения по ОТ и проверки знаний ОТ.</a:t>
            </a:r>
          </a:p>
        </p:txBody>
      </p:sp>
      <p:pic>
        <p:nvPicPr>
          <p:cNvPr id="1026" name="Picture 2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5805264"/>
            <a:ext cx="1219200" cy="74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8492497" y="508030"/>
            <a:ext cx="5020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6" action="ppaction://hlinksldjump"/>
              </a:rPr>
              <a:t>1</a:t>
            </a:r>
            <a:r>
              <a:rPr lang="ru-RU" dirty="0" smtClean="0"/>
              <a:t>  </a:t>
            </a:r>
            <a:r>
              <a:rPr lang="ru-RU" dirty="0" smtClean="0">
                <a:hlinkClick r:id="rId7" action="ppaction://hlinksldjump"/>
              </a:rPr>
              <a:t>2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824007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404664"/>
            <a:ext cx="8568952" cy="5328592"/>
          </a:xfrm>
        </p:spPr>
        <p:txBody>
          <a:bodyPr>
            <a:no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Работники рабочих профессий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впервые поступившие на указанные работы, либо имеющие перерыв в работе более года, проходят обучение требований ОТ в течение первого месяца после назначения на эти работы. Обучение осуществляют по программам, разработанным с учетом отраслевых типовых программ и утвержденным руководителем (главным инженером) предприятия по согласованию с профсоюзным комитетом. Работодатель организует обучение, проверку знаний не реже одного раза в год. Вновь принимаемые на работу проходят обучение не позднее одного месяца после приема на работу. Проверка знаний проводится в комиссии, утвержденной приказом работодателя. Результаты проверки знаний оформляются протоколом и фиксируются в личной карточке работника. Работника, успешно прошедшего проверку знаний, приказом работодателя допускают к самостоятельной работе.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При неудовлетворительной оценке повторная проверка знаний  назначается не позднее месяца. До повторной проверки работник к самостоятельной	 работе не допускается.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733256"/>
            <a:ext cx="1219200" cy="74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277944" y="188640"/>
            <a:ext cx="5020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5" action="ppaction://hlinksldjump"/>
              </a:rPr>
              <a:t>1</a:t>
            </a:r>
            <a:r>
              <a:rPr lang="ru-RU" dirty="0" smtClean="0"/>
              <a:t>  </a:t>
            </a:r>
            <a:r>
              <a:rPr lang="ru-RU" dirty="0" smtClean="0">
                <a:hlinkClick r:id="rId6" action="ppaction://hlinksldjump"/>
              </a:rPr>
              <a:t>2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8216966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476672"/>
            <a:ext cx="8492008" cy="5544616"/>
          </a:xfrm>
        </p:spPr>
        <p:txBody>
          <a:bodyPr>
            <a:normAutofit/>
          </a:bodyPr>
          <a:lstStyle/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Руководители и специалисты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организаций проходят специальное обучение по охране труда в объеме должностных обязанностей при поступлении на работу в течение первого месяца, далее - по мере необходимости, но не реже одного раза в три года.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900562"/>
            <a:ext cx="6480721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5877272"/>
            <a:ext cx="1219200" cy="74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8205936" y="188640"/>
            <a:ext cx="5020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6" action="ppaction://hlinksldjump"/>
              </a:rPr>
              <a:t>1</a:t>
            </a:r>
            <a:r>
              <a:rPr lang="ru-RU" dirty="0" smtClean="0"/>
              <a:t>  </a:t>
            </a:r>
            <a:r>
              <a:rPr lang="ru-RU" dirty="0" smtClean="0">
                <a:hlinkClick r:id="rId7" action="ppaction://hlinksldjump"/>
              </a:rPr>
              <a:t>2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5777361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778098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Проведение инструктажа по охране труда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Autofit/>
          </a:bodyPr>
          <a:lstStyle/>
          <a:p>
            <a:r>
              <a:rPr lang="ru-RU" sz="2000" b="1" dirty="0"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Вводный инструктаж 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  <a:hlinkClick r:id="rId4" action="ppaction://hlinksldjump"/>
              </a:rPr>
              <a:t>Первичный инструктаж</a:t>
            </a:r>
            <a:r>
              <a:rPr lang="ru-RU" sz="2000" dirty="0">
                <a:latin typeface="Times New Roman" pitchFamily="18" charset="0"/>
                <a:cs typeface="Times New Roman" pitchFamily="18" charset="0"/>
                <a:hlinkClick r:id="rId4" action="ppaction://hlinksldjump"/>
              </a:rPr>
              <a:t>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  <a:hlinkClick r:id="rId4" action="ppaction://hlinksldjump"/>
              </a:rPr>
              <a:t>на рабочем месте 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  <a:hlinkClick r:id="rId5" action="ppaction://hlinksldjump"/>
              </a:rPr>
              <a:t>Повторный инструктаж</a:t>
            </a:r>
            <a:r>
              <a:rPr lang="ru-RU" sz="2000" dirty="0">
                <a:latin typeface="Times New Roman" pitchFamily="18" charset="0"/>
                <a:cs typeface="Times New Roman" pitchFamily="18" charset="0"/>
                <a:hlinkClick r:id="rId5" action="ppaction://hlinksldjump"/>
              </a:rPr>
              <a:t>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  <a:hlinkClick r:id="rId6" action="ppaction://hlinksldjump"/>
              </a:rPr>
              <a:t>Внеплановый инструктаж</a:t>
            </a:r>
            <a:r>
              <a:rPr lang="ru-RU" sz="2000" dirty="0">
                <a:latin typeface="Times New Roman" pitchFamily="18" charset="0"/>
                <a:cs typeface="Times New Roman" pitchFamily="18" charset="0"/>
                <a:hlinkClick r:id="rId6" action="ppaction://hlinksldjump"/>
              </a:rPr>
              <a:t>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  <a:hlinkClick r:id="rId7" action="ppaction://hlinksldjump"/>
              </a:rPr>
              <a:t>Целевой инструктаж</a:t>
            </a:r>
            <a:r>
              <a:rPr lang="ru-RU" sz="2000" dirty="0">
                <a:latin typeface="Times New Roman" pitchFamily="18" charset="0"/>
                <a:cs typeface="Times New Roman" pitchFamily="18" charset="0"/>
                <a:hlinkClick r:id="rId7" action="ppaction://hlinksldjump"/>
              </a:rPr>
              <a:t>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877272"/>
            <a:ext cx="1219200" cy="74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8287798" y="318830"/>
            <a:ext cx="5020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10" action="ppaction://hlinksldjump"/>
              </a:rPr>
              <a:t>1</a:t>
            </a:r>
            <a:r>
              <a:rPr lang="ru-RU" dirty="0" smtClean="0"/>
              <a:t>  </a:t>
            </a:r>
            <a:r>
              <a:rPr lang="ru-RU" dirty="0" smtClean="0">
                <a:hlinkClick r:id="rId11" action="ppaction://hlinksldjump"/>
              </a:rPr>
              <a:t>2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457102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63408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Вводный инструктаж 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-108520" y="836712"/>
            <a:ext cx="7924800" cy="5400600"/>
          </a:xfrm>
        </p:spPr>
        <p:txBody>
          <a:bodyPr>
            <a:normAutofit/>
          </a:bodyPr>
          <a:lstStyle/>
          <a:p>
            <a:r>
              <a:rPr lang="ru-RU" sz="2000" dirty="0" smtClean="0"/>
              <a:t>Все принимаемые на работу лица, а также командированные в организацию работники и работники сторонних организаций, выполняющие работы на выделенном участке, обучающиеся образовательных учреждений соответствующих уровней, проходящие в организации производственную практику, и другие лица, участвующие в производственной деятельности организации, проходят в установленном порядке </a:t>
            </a:r>
            <a:r>
              <a:rPr lang="ru-RU" sz="2000" b="1" dirty="0" smtClean="0"/>
              <a:t>вводный инструктаж</a:t>
            </a:r>
            <a:r>
              <a:rPr lang="ru-RU" sz="2000" dirty="0" smtClean="0"/>
              <a:t>, который проводит специалист по охране труда или работник, на которого приказом работодателя (или уполномоченного им лица) возложены эти обязанности.</a:t>
            </a:r>
          </a:p>
          <a:p>
            <a:r>
              <a:rPr lang="ru-RU" sz="2000" dirty="0" smtClean="0"/>
              <a:t>Вводный инструктаж по охране труда проводится по программе, разработанной на основании законодательных и иных нормативных правовых актов Российской Федерации с учетом специфики деятельности организации и утвержденной в установленном порядке работодателем (или уполномоченным им лицом).</a:t>
            </a: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877272"/>
            <a:ext cx="1219200" cy="74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8098921" y="492066"/>
            <a:ext cx="5020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4" action="ppaction://hlinksldjump"/>
              </a:rPr>
              <a:t>1</a:t>
            </a:r>
            <a:r>
              <a:rPr lang="ru-RU" dirty="0" smtClean="0"/>
              <a:t>  </a:t>
            </a:r>
            <a:r>
              <a:rPr lang="ru-RU" dirty="0" smtClean="0">
                <a:hlinkClick r:id="rId2" action="ppaction://hlinksldjump"/>
              </a:rPr>
              <a:t>2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3641013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476672"/>
            <a:ext cx="7924800" cy="70609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Первичный инструктаж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 на рабочем месте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3752" y="1246178"/>
            <a:ext cx="91440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проводится до начала самостоятельной работы:</a:t>
            </a:r>
          </a:p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со всеми вновь принятыми в организацию работниками, включая работников, выполняющих работу на условиях трудового договора, заключенного на срок до двух месяцев или на период выполнения сезонных работ, в свободное от основной работы время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 работниками организации, переведенными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из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другого структурного подразделения, либо работниками, которым поручается выполнение новой для них работы;</a:t>
            </a:r>
          </a:p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 командированными работниками сторонних организаций, обучающимися образовательных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учреждений,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проходящими производственную практику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Работники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не связанные с эксплуатацией, обслуживанием, испытанием, наладкой и ремонтом оборудования, использованием электрифицированного или иного инструмента, хранением и применением сырья и материалов, могут освобождаться от прохождения первичного инструктажа на рабочем месте. Перечень профессий и должностей работников, освобожденных от прохождения первичного инструктажа на рабочем месте, утверждается работодателем.</a:t>
            </a:r>
          </a:p>
        </p:txBody>
      </p:sp>
      <p:pic>
        <p:nvPicPr>
          <p:cNvPr id="3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6021288"/>
            <a:ext cx="1219200" cy="74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8170929" y="503496"/>
            <a:ext cx="5020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4" action="ppaction://hlinksldjump"/>
              </a:rPr>
              <a:t>1</a:t>
            </a:r>
            <a:r>
              <a:rPr lang="ru-RU" dirty="0" smtClean="0"/>
              <a:t>  </a:t>
            </a:r>
            <a:r>
              <a:rPr lang="ru-RU" dirty="0" smtClean="0">
                <a:hlinkClick r:id="rId2" action="ppaction://hlinksldjump"/>
              </a:rPr>
              <a:t>2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3417103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70609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Повторный инструктаж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33840" y="2618039"/>
            <a:ext cx="2554445" cy="3401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95536" y="1340767"/>
            <a:ext cx="4572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Повторный инструктаж проходят все работники, указанные выше, не реже одного раза в шесть месяцев по программам, разработанным для проведения первичного инструктажа на рабочем месте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При  работах, связанных с  особо опасными условиями труда – не реже одного раза в три месяца.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5805264"/>
            <a:ext cx="1219200" cy="74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8241467" y="323364"/>
            <a:ext cx="5020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5" action="ppaction://hlinksldjump"/>
              </a:rPr>
              <a:t>1</a:t>
            </a:r>
            <a:r>
              <a:rPr lang="ru-RU" dirty="0" smtClean="0"/>
              <a:t>  </a:t>
            </a:r>
            <a:r>
              <a:rPr lang="ru-RU" dirty="0" smtClean="0">
                <a:hlinkClick r:id="rId2" action="ppaction://hlinksldjump"/>
              </a:rPr>
              <a:t>2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4108971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63408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Внеплановый инструктаж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81793"/>
            <a:ext cx="2694666" cy="3676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714338" y="917912"/>
            <a:ext cx="5724128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при введении в действие новых или изменении законодательных и иных нормативных правовых актов,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также инструкций по охране труда;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при изменении технологических процессов, замене или модернизации оборудования, приспособлений,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инструмента;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при нарушении работниками требований охраны труда, если эти нарушения создали реальную угрозу наступления тяжких последствий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 требованию должностных лиц органов государственного надзора и контроля;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при перерывах в работе (для работ с вредными и (или) опасными условиями - более 30 календарных дней, а для остальных работ - более двух месяцев);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 решению работодателя (или уполномоченного им лица).</a:t>
            </a:r>
          </a:p>
        </p:txBody>
      </p:sp>
      <p:pic>
        <p:nvPicPr>
          <p:cNvPr id="8194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13829"/>
            <a:ext cx="1219200" cy="74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8264888" y="323364"/>
            <a:ext cx="5020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5" action="ppaction://hlinksldjump"/>
              </a:rPr>
              <a:t>1</a:t>
            </a:r>
            <a:r>
              <a:rPr lang="ru-RU" dirty="0" smtClean="0"/>
              <a:t>  </a:t>
            </a:r>
            <a:r>
              <a:rPr lang="ru-RU" dirty="0" smtClean="0">
                <a:hlinkClick r:id="rId2" action="ppaction://hlinksldjump"/>
              </a:rPr>
              <a:t>2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9372505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63408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Целевой инструктаж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7788" y="1484784"/>
            <a:ext cx="2731245" cy="39383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39552" y="1285980"/>
            <a:ext cx="4572000" cy="501675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проводится при выполнении разовых работ, при ликвидации последствий аварий, стихийных бедствий и работ, на которые оформляются наряд-допуск, разрешение или другие специальные документы, а также при проведении в организации массовых мероприятий.</a:t>
            </a:r>
          </a:p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Конкретный порядок, условия, сроки и периодичность проведения всех видов инструктажей по охране труда работников отдельных отраслей и организаций регулируются соответствующими отраслевыми и межотраслевыми нормативными правовыми актами по безопасности и охране труда.</a:t>
            </a:r>
          </a:p>
        </p:txBody>
      </p:sp>
      <p:pic>
        <p:nvPicPr>
          <p:cNvPr id="9218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877272"/>
            <a:ext cx="1219200" cy="74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8262606" y="330260"/>
            <a:ext cx="5020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5" action="ppaction://hlinksldjump"/>
              </a:rPr>
              <a:t>1</a:t>
            </a:r>
            <a:r>
              <a:rPr lang="ru-RU" dirty="0" smtClean="0"/>
              <a:t>  </a:t>
            </a:r>
            <a:r>
              <a:rPr lang="ru-RU" dirty="0" smtClean="0">
                <a:hlinkClick r:id="rId2" action="ppaction://hlinksldjump"/>
              </a:rPr>
              <a:t>2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6500090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17918" y="980728"/>
            <a:ext cx="3749365" cy="40298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23528" y="130601"/>
            <a:ext cx="540060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Проведение инструктажей по охране труда включает в себя ознакомление работников с имеющимися опасными или вредными производственными факторами, изучение требований охраны труда, содержащихся в локальных нормативных актах организации, инструкциях по охране труда, технической, эксплуатационной документации, а также применение безопасных методов и приемов выполнения работ.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Инструктаж по охране труда завершается устной проверкой приобретенных работником знаний и навыков безопасных приемов работы лицом, проводившим инструктаж.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Проведение всех видов инструктажей регистрируется в соответствующих журналах проведения инструктажей (в установленных случаях - в наряде-допуске на производство работ) с указанием подписи инструктируемого и подписи инструктирующего, а также даты проведения инструктажа.</a:t>
            </a:r>
          </a:p>
        </p:txBody>
      </p:sp>
      <p:pic>
        <p:nvPicPr>
          <p:cNvPr id="10242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941705"/>
            <a:ext cx="1219200" cy="74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8274036" y="330260"/>
            <a:ext cx="5020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5" action="ppaction://hlinksldjump"/>
              </a:rPr>
              <a:t>1</a:t>
            </a:r>
            <a:r>
              <a:rPr lang="ru-RU" dirty="0" smtClean="0"/>
              <a:t>  </a:t>
            </a:r>
            <a:r>
              <a:rPr lang="ru-RU" dirty="0" smtClean="0">
                <a:hlinkClick r:id="rId3" action="ppaction://hlinksldjump"/>
              </a:rPr>
              <a:t>2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3684753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5525" y="332656"/>
            <a:ext cx="9108475" cy="6289152"/>
          </a:xfrm>
        </p:spPr>
        <p:txBody>
          <a:bodyPr>
            <a:noAutofit/>
          </a:bodyPr>
          <a:lstStyle/>
          <a:p>
            <a:pPr algn="just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Внеочередная проверка знаний требований охраны труда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работников организаций независимо от срока проведения предыдущей проверки проводится:</a:t>
            </a:r>
          </a:p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при введении новых или внесении изменений и дополнений в действующие законодательные и иные нормативные правовые акты, содержащие требования охраны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труда;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при вводе в эксплуатацию нового оборудования и изменениях технологических процессов, требующих дополнительных знаний по охране труда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работников;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при назначении или переводе работников на другую работу, если новые обязанности требуют дополнительных знаний по охране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труда;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 требованию должностных лиц федеральной инспекции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труда, а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также работодателя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при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установлении нарушений требований охраны труда и недостаточных знаний требований безопасности и охраны труда;</a:t>
            </a:r>
          </a:p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после происшедших аварий и несчастных случаев, а также при выявлении неоднократных нарушений работниками организации требований нормативных правовых актов по охране труда;</a:t>
            </a:r>
          </a:p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при перерыве в работе в данной должности более одного года.</a:t>
            </a:r>
          </a:p>
          <a:p>
            <a:pPr algn="just"/>
            <a:endParaRPr lang="ru-RU" sz="2000" dirty="0"/>
          </a:p>
        </p:txBody>
      </p:sp>
      <p:pic>
        <p:nvPicPr>
          <p:cNvPr id="1126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877272"/>
            <a:ext cx="1219200" cy="74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394581" y="116632"/>
            <a:ext cx="5020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4" action="ppaction://hlinksldjump"/>
              </a:rPr>
              <a:t>1</a:t>
            </a:r>
            <a:r>
              <a:rPr lang="ru-RU" dirty="0" smtClean="0"/>
              <a:t>  </a:t>
            </a:r>
            <a:r>
              <a:rPr lang="ru-RU" dirty="0" smtClean="0">
                <a:hlinkClick r:id="rId5" action="ppaction://hlinksldjump"/>
              </a:rPr>
              <a:t>2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0725717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925" y="332656"/>
            <a:ext cx="8566150" cy="5976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069264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7504" y="260648"/>
            <a:ext cx="4572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Задача: Гражданка Нечаева Наталья Ивановна (28.10.1970 г) пришла устраиваться на работу сторожем в ООО «Импульс».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Какие виды инструктажей необходимо  провести Нечаевой? Каков допуск к самостоятельной работе? Зарегистрируйте инструктажи в соответствующих журналах (дата проведения инструктажа текущая).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427984" y="2420888"/>
            <a:ext cx="4572000" cy="424731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Задача: При погрузочно-разгрузочных работах каменщик Шульгин А. В. неоднократно нарушал требования охраны труда, за что не раз привлекался к ответственности. Прораб  Иванов П. И. решил провести Шульгину А. В. инструктаж по безопасности труда.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К какому виду ответственности привлекался работник? Какие наказания соответствуют данному виду ответственности? Какой инструктаж должен провести прораб вышеуказанному работнику? Зарегистрируйте его в журнале регистрации инструктажей (дата проведения инструктажа текущая).</a:t>
            </a:r>
          </a:p>
        </p:txBody>
      </p:sp>
    </p:spTree>
    <p:extLst>
      <p:ext uri="{BB962C8B-B14F-4D97-AF65-F5344CB8AC3E}">
        <p14:creationId xmlns:p14="http://schemas.microsoft.com/office/powerpoint/2010/main" val="3520240022"/>
      </p:ext>
    </p:extLst>
  </p:cSld>
  <p:clrMapOvr>
    <a:masterClrMapping/>
  </p:clrMapOvr>
  <p:transition spd="slow">
    <p:push dir="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733256"/>
            <a:ext cx="1219200" cy="74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>
          <a:xfrm>
            <a:off x="609600" y="836712"/>
            <a:ext cx="7924800" cy="4878288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Список используемой литературы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Абрамов, Н.Р. Руководство по охране труда. Учебно-практическое пособие для руководителей, специалистов и работников организаций [Текст] / Н.Р. Абрамов. – М.: «Изд-во «Безопасность труда и жизни», 2005. – 352 с.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Консультант Плюс. Федерального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закона от 17.07.99 № 181-ФЗ «Об основах охраны труда в Российской Федерации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» [Электронный ресурс]. – Режим доступа: </a:t>
            </a:r>
            <a:r>
              <a:rPr lang="en-US" sz="2200" dirty="0">
                <a:latin typeface="Times New Roman" pitchFamily="18" charset="0"/>
                <a:cs typeface="Times New Roman" pitchFamily="18" charset="0"/>
                <a:hlinkClick r:id="rId4"/>
              </a:rPr>
              <a:t>http://www.consultant.ru/document/cons_doc_LAW_1983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  <a:hlinkClick r:id="rId4"/>
              </a:rPr>
              <a:t>/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, свободный.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Загл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экрана.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Библиотека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ГОСТов и нормативов. ГОСТ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12.0.004–90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«Организация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обучения безопасности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труда»[Электронный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ресурс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].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Режим доступа: 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  <a:hlinkClick r:id="rId5"/>
              </a:rPr>
              <a:t>http</a:t>
            </a:r>
            <a:r>
              <a:rPr lang="en-US" sz="2200" dirty="0">
                <a:latin typeface="Times New Roman" pitchFamily="18" charset="0"/>
                <a:cs typeface="Times New Roman" pitchFamily="18" charset="0"/>
                <a:hlinkClick r:id="rId5"/>
              </a:rPr>
              <a:t>://ohranatruda.ru/ot_biblio/normativ/data_normativ/4/4651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  <a:hlinkClick r:id="rId5"/>
              </a:rPr>
              <a:t>/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, свободный.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Загл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экрана.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8277944" y="318830"/>
            <a:ext cx="5020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6" action="ppaction://hlinksldjump"/>
              </a:rPr>
              <a:t>1</a:t>
            </a:r>
            <a:r>
              <a:rPr lang="ru-RU" dirty="0" smtClean="0"/>
              <a:t>  </a:t>
            </a:r>
            <a:r>
              <a:rPr lang="ru-RU" dirty="0" smtClean="0">
                <a:hlinkClick r:id="rId7" action="ppaction://hlinksldjump"/>
              </a:rPr>
              <a:t>2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6500220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207</TotalTime>
  <Words>1295</Words>
  <Application>Microsoft Office PowerPoint</Application>
  <PresentationFormat>Экран (4:3)</PresentationFormat>
  <Paragraphs>64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Воздушный поток</vt:lpstr>
      <vt:lpstr>Презентация PowerPoint</vt:lpstr>
      <vt:lpstr>Организация обучения и проверки знаний по ОТ</vt:lpstr>
      <vt:lpstr>Презентация PowerPoint</vt:lpstr>
      <vt:lpstr>Презентация PowerPoint</vt:lpstr>
      <vt:lpstr>Проведение инструктажа по охране труда</vt:lpstr>
      <vt:lpstr>Вводный инструктаж </vt:lpstr>
      <vt:lpstr>Первичный инструктаж  на рабочем месте</vt:lpstr>
      <vt:lpstr>Повторный инструктаж </vt:lpstr>
      <vt:lpstr>Внеплановый инструктаж </vt:lpstr>
      <vt:lpstr>Целевой инструктаж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Windows 7</dc:creator>
  <cp:lastModifiedBy>Преподаватель</cp:lastModifiedBy>
  <cp:revision>30</cp:revision>
  <dcterms:created xsi:type="dcterms:W3CDTF">2015-09-23T14:13:34Z</dcterms:created>
  <dcterms:modified xsi:type="dcterms:W3CDTF">2025-02-12T09:03:33Z</dcterms:modified>
</cp:coreProperties>
</file>