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9" r:id="rId5"/>
    <p:sldId id="270" r:id="rId6"/>
    <p:sldId id="271" r:id="rId7"/>
    <p:sldId id="272" r:id="rId8"/>
    <p:sldId id="287" r:id="rId9"/>
    <p:sldId id="273" r:id="rId10"/>
    <p:sldId id="282" r:id="rId11"/>
    <p:sldId id="283" r:id="rId12"/>
    <p:sldId id="288" r:id="rId13"/>
    <p:sldId id="281" r:id="rId14"/>
    <p:sldId id="280" r:id="rId15"/>
    <p:sldId id="286" r:id="rId16"/>
    <p:sldId id="285" r:id="rId17"/>
    <p:sldId id="262" r:id="rId18"/>
    <p:sldId id="263" r:id="rId19"/>
    <p:sldId id="266" r:id="rId20"/>
    <p:sldId id="274" r:id="rId21"/>
    <p:sldId id="277" r:id="rId22"/>
    <p:sldId id="279" r:id="rId23"/>
    <p:sldId id="25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6600"/>
    <a:srgbClr val="009900"/>
    <a:srgbClr val="AC52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9BA2E-4B35-46A3-AE2C-CCA9DB7EF515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D2134-4DA0-4DC5-8E7F-AF247AC59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2808-EF93-4D82-8D1D-AF5262933287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3AAE0-53EF-4DD5-BEC9-3A167FBC2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-71462"/>
            <a:ext cx="6139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St. Patrick’s Day </a:t>
            </a:r>
            <a:endParaRPr lang="ru-RU" sz="6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1482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Каждый год десятки тысяч паломников, многие из которых на босую ногу, поднимаются на святую гору "</a:t>
            </a:r>
            <a:r>
              <a:rPr lang="ru-RU" sz="2800" b="1" dirty="0" err="1" smtClean="0">
                <a:solidFill>
                  <a:srgbClr val="002060"/>
                </a:solidFill>
                <a:latin typeface="Georgia" pitchFamily="18" charset="0"/>
              </a:rPr>
              <a:t>Croagh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Georgia" pitchFamily="18" charset="0"/>
              </a:rPr>
              <a:t>Patrick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", высотой 765м.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над уровнем моря. </a:t>
            </a:r>
            <a:endParaRPr lang="en-US" sz="28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5387782" cy="3214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859371"/>
            <a:ext cx="2643206" cy="48557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20784"/>
            <a:ext cx="37886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Croagh</a:t>
            </a:r>
            <a:r>
              <a:rPr lang="en-US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Patrick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405147"/>
            <a:ext cx="87154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Предание гласит, что именно на этой горе Св. Патрик совершил одно из своих чудес - повелел змеям со всей ирландской земли собраться у его ног, а затем изгнал их.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Согласно легенде, </a:t>
            </a:r>
            <a:r>
              <a:rPr lang="ru-RU" b="1" i="1" dirty="0" smtClean="0">
                <a:solidFill>
                  <a:srgbClr val="FFFF00"/>
                </a:solidFill>
                <a:latin typeface="Georgia" pitchFamily="18" charset="0"/>
              </a:rPr>
              <a:t>одна большая и хитрая змея никак не хотела покидать Изумрудный остров. Святому пришлось прибегнуть к хитрости. Он соорудил большой ящик и сказал змее, что она никак не сможет поместиться в нем. Упрямая рептилия поддалась чувству противоречия и стала спорить с миссионером. Как только змея залезла в ящик, святой быстренько прикрыл его и бросил в море.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Возможно предание что-либо преувеличивает. Но существует реальный факт - змей в Ирландии нет (правда, скептики утверждают, что их там и отродясь не было). Благодаря миссии святого, Ирландия стала "Островом Святых", землей монахов и родиной миссионеров, несших свет христианства в другие страны.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0161" y="71414"/>
            <a:ext cx="6637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Constantia" pitchFamily="18" charset="0"/>
              </a:rPr>
              <a:t>Symbols of St Patrick’s Day</a:t>
            </a:r>
            <a:endParaRPr lang="ru-RU" sz="40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3500462" cy="428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928670"/>
            <a:ext cx="3574939" cy="311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71538" y="1000108"/>
            <a:ext cx="26908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</a:rPr>
              <a:t>l</a:t>
            </a:r>
            <a:r>
              <a:rPr lang="en-US" sz="4000" b="1" dirty="0" smtClean="0">
                <a:solidFill>
                  <a:srgbClr val="FFFF00"/>
                </a:solidFill>
              </a:rPr>
              <a:t>eprechaun 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3174" y="1619896"/>
            <a:ext cx="1629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shamrock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Пятно 2 8"/>
          <p:cNvSpPr/>
          <p:nvPr/>
        </p:nvSpPr>
        <p:spPr>
          <a:xfrm>
            <a:off x="5357786" y="4357670"/>
            <a:ext cx="3786214" cy="2500330"/>
          </a:xfrm>
          <a:prstGeom prst="irregularSeal2">
            <a:avLst/>
          </a:prstGeom>
          <a:solidFill>
            <a:srgbClr val="0099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Georgia" pitchFamily="18" charset="0"/>
              </a:rPr>
              <a:t>green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071942"/>
            <a:ext cx="278605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285852" y="5572140"/>
            <a:ext cx="2446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Georgia" pitchFamily="18" charset="0"/>
              </a:rPr>
              <a:t>shillelagh  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222" y="428604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06" y="180402"/>
            <a:ext cx="62865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AC5208"/>
                </a:solidFill>
              </a:rPr>
              <a:t>Лепреконы</a:t>
            </a:r>
            <a:r>
              <a:rPr lang="ru-RU" b="1" dirty="0" smtClean="0">
                <a:solidFill>
                  <a:srgbClr val="AC5208"/>
                </a:solidFill>
              </a:rPr>
              <a:t> имеют вид маленьких (около 2 футов ростом) человечков преклонного возраста, часто бывают навеселе, но</a:t>
            </a:r>
            <a:r>
              <a:rPr lang="en-US" b="1" dirty="0" smtClean="0">
                <a:solidFill>
                  <a:srgbClr val="AC5208"/>
                </a:solidFill>
              </a:rPr>
              <a:t> </a:t>
            </a:r>
            <a:r>
              <a:rPr lang="ru-RU" b="1" dirty="0" smtClean="0">
                <a:solidFill>
                  <a:srgbClr val="AC5208"/>
                </a:solidFill>
              </a:rPr>
              <a:t>это не влияет на их мастерство сапожников.</a:t>
            </a:r>
          </a:p>
          <a:p>
            <a:endParaRPr lang="ru-RU" b="1" dirty="0" smtClean="0">
              <a:solidFill>
                <a:srgbClr val="AC5208"/>
              </a:solidFill>
            </a:endParaRPr>
          </a:p>
          <a:p>
            <a:r>
              <a:rPr lang="ru-RU" b="1" dirty="0" err="1" smtClean="0">
                <a:solidFill>
                  <a:srgbClr val="AC5208"/>
                </a:solidFill>
              </a:rPr>
              <a:t>Лепреконы</a:t>
            </a:r>
            <a:r>
              <a:rPr lang="ru-RU" b="1" dirty="0" smtClean="0">
                <a:solidFill>
                  <a:srgbClr val="AC5208"/>
                </a:solidFill>
              </a:rPr>
              <a:t> носят зелёную одежду (чтобы легче прятаться в траве) и настоящие кожаные передники. Они мастерят обувь для других представителей потусторонних сил — фей— но видят их обычно всегда только с одним левым ботинком.</a:t>
            </a:r>
          </a:p>
          <a:p>
            <a:endParaRPr lang="ru-RU" b="1" dirty="0" smtClean="0">
              <a:solidFill>
                <a:srgbClr val="AC5208"/>
              </a:solidFill>
            </a:endParaRPr>
          </a:p>
          <a:p>
            <a:r>
              <a:rPr lang="ru-RU" b="1" dirty="0" err="1" smtClean="0">
                <a:solidFill>
                  <a:srgbClr val="AC5208"/>
                </a:solidFill>
              </a:rPr>
              <a:t>Лепреконы</a:t>
            </a:r>
            <a:r>
              <a:rPr lang="ru-RU" b="1" dirty="0" smtClean="0">
                <a:solidFill>
                  <a:srgbClr val="AC5208"/>
                </a:solidFill>
              </a:rPr>
              <a:t> хранят древние сокровища. Основу их </a:t>
            </a:r>
          </a:p>
          <a:p>
            <a:r>
              <a:rPr lang="ru-RU" b="1" dirty="0" smtClean="0">
                <a:solidFill>
                  <a:srgbClr val="AC5208"/>
                </a:solidFill>
              </a:rPr>
              <a:t>богатств заложили викинги, теперь сами </a:t>
            </a:r>
            <a:r>
              <a:rPr lang="ru-RU" b="1" dirty="0" err="1" smtClean="0">
                <a:solidFill>
                  <a:srgbClr val="AC5208"/>
                </a:solidFill>
              </a:rPr>
              <a:t>лепреконы</a:t>
            </a:r>
            <a:r>
              <a:rPr lang="ru-RU" b="1" dirty="0" smtClean="0">
                <a:solidFill>
                  <a:srgbClr val="AC5208"/>
                </a:solidFill>
              </a:rPr>
              <a:t> пробираются по ночам в людские жилища и </a:t>
            </a:r>
          </a:p>
          <a:p>
            <a:r>
              <a:rPr lang="ru-RU" b="1" dirty="0" smtClean="0">
                <a:solidFill>
                  <a:srgbClr val="AC5208"/>
                </a:solidFill>
              </a:rPr>
              <a:t>отщипывают маленькие кусочки от монет. Каждый </a:t>
            </a:r>
            <a:r>
              <a:rPr lang="ru-RU" b="1" dirty="0" err="1" smtClean="0">
                <a:solidFill>
                  <a:srgbClr val="AC5208"/>
                </a:solidFill>
              </a:rPr>
              <a:t>лепрекон</a:t>
            </a:r>
            <a:r>
              <a:rPr lang="ru-RU" b="1" dirty="0" smtClean="0">
                <a:solidFill>
                  <a:srgbClr val="AC5208"/>
                </a:solidFill>
              </a:rPr>
              <a:t> или группа </a:t>
            </a:r>
            <a:r>
              <a:rPr lang="ru-RU" b="1" dirty="0" err="1" smtClean="0">
                <a:solidFill>
                  <a:srgbClr val="AC5208"/>
                </a:solidFill>
              </a:rPr>
              <a:t>лепреконов</a:t>
            </a:r>
            <a:r>
              <a:rPr lang="ru-RU" b="1" dirty="0" smtClean="0">
                <a:solidFill>
                  <a:srgbClr val="AC5208"/>
                </a:solidFill>
              </a:rPr>
              <a:t> имеет свой горшочек или кувшинчик с золотом.</a:t>
            </a:r>
          </a:p>
          <a:p>
            <a:endParaRPr lang="ru-RU" b="1" dirty="0" smtClean="0">
              <a:solidFill>
                <a:srgbClr val="AC5208"/>
              </a:solidFill>
            </a:endParaRPr>
          </a:p>
          <a:p>
            <a:r>
              <a:rPr lang="ru-RU" b="1" dirty="0" err="1" smtClean="0">
                <a:solidFill>
                  <a:srgbClr val="AC5208"/>
                </a:solidFill>
              </a:rPr>
              <a:t>Лепрекона</a:t>
            </a:r>
            <a:r>
              <a:rPr lang="ru-RU" b="1" dirty="0" smtClean="0">
                <a:solidFill>
                  <a:srgbClr val="AC5208"/>
                </a:solidFill>
              </a:rPr>
              <a:t> описывают как хитреца и обманщика, которого люди пытаются поймать, чтобы завладеть его горшком с золотом или заставить исполнить три своих желания. Современное описание </a:t>
            </a:r>
            <a:r>
              <a:rPr lang="ru-RU" b="1" dirty="0" err="1" smtClean="0">
                <a:solidFill>
                  <a:srgbClr val="AC5208"/>
                </a:solidFill>
              </a:rPr>
              <a:t>лепрекона</a:t>
            </a:r>
            <a:r>
              <a:rPr lang="ru-RU" b="1" dirty="0" smtClean="0">
                <a:solidFill>
                  <a:srgbClr val="AC5208"/>
                </a:solidFill>
              </a:rPr>
              <a:t> отличается от тех исходных версий, что существовали в ирландском фольклоре.</a:t>
            </a:r>
            <a:endParaRPr lang="ru-RU" b="1" dirty="0">
              <a:solidFill>
                <a:srgbClr val="AC5208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35824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Шиллейла - еще один атрибут дня Св. Патрика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Шиллейла - дубовый посох.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Так называлась дубрава в графстве </a:t>
            </a:r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Уиклоу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Шиллейла использовалась как дорожный посох или клюшка при игре в керлинг (</a:t>
            </a:r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гэльский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род хоккея на траве), а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иногда служила оружием.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Настоящие мастера такого боя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имели сразу два посоха: один,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чтобы отражать удары,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а второй, - чтобы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наносить.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Сейчас их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изготавливают </a:t>
            </a:r>
            <a:endParaRPr lang="en-US" sz="2800" b="1" dirty="0" smtClean="0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из терна.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143116"/>
            <a:ext cx="4524380" cy="452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r="2499" b="10741"/>
          <a:stretch>
            <a:fillRect/>
          </a:stretch>
        </p:blipFill>
        <p:spPr bwMode="auto">
          <a:xfrm>
            <a:off x="6715140" y="3980721"/>
            <a:ext cx="2428892" cy="2877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4282" y="2478844"/>
            <a:ext cx="80010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С ростом национального самосознания трилистник стал символом мятежного духа свободолюбивых ирландцев. В середине XIX века трилистник на столько уже ассоциировался с националистически и революционно настроенными массами, что королева Виктория запретила специальным указом использовать эту эмблему в ирландских полках британских регулярных войск. </a:t>
            </a:r>
          </a:p>
          <a:p>
            <a:endParaRPr lang="ru-RU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Правда, уже в 1900 году та же королева Виктория другим своим специальным указом </a:t>
            </a:r>
            <a:endParaRPr lang="en-US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обязала всех солдат-ирландцев, служащих в </a:t>
            </a:r>
            <a:endParaRPr lang="en-US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британской армии, 17 марта носить трилистник в </a:t>
            </a:r>
            <a:endParaRPr lang="en-US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память о погибших в англо-бурской войне.</a:t>
            </a:r>
            <a:endParaRPr lang="ru-RU" sz="2000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85860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Впервые как официальную эмблему трилистник стали использовать отряды Ирландских Добровольцев</a:t>
            </a:r>
            <a:r>
              <a:rPr lang="en-US" sz="2000" b="1" dirty="0" smtClean="0">
                <a:solidFill>
                  <a:schemeClr val="bg1"/>
                </a:solidFill>
                <a:latin typeface="Century" pitchFamily="18" charset="0"/>
              </a:rPr>
              <a:t>, </a:t>
            </a:r>
            <a:r>
              <a:rPr lang="ru-RU" sz="2000" b="1" dirty="0" smtClean="0">
                <a:solidFill>
                  <a:schemeClr val="bg1"/>
                </a:solidFill>
                <a:latin typeface="Century" pitchFamily="18" charset="0"/>
              </a:rPr>
              <a:t>сформированные в 1778-1779 годах. </a:t>
            </a:r>
            <a:endParaRPr lang="ru-RU" sz="2000" b="1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70935"/>
            <a:ext cx="35719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Georgia" pitchFamily="18" charset="0"/>
              </a:rPr>
              <a:t>Originally, the </a:t>
            </a:r>
            <a:r>
              <a:rPr lang="en-US" sz="2800" b="1" dirty="0" err="1" smtClean="0">
                <a:solidFill>
                  <a:schemeClr val="bg1"/>
                </a:solidFill>
                <a:latin typeface="Georgia" pitchFamily="18" charset="0"/>
              </a:rPr>
              <a:t>colour</a:t>
            </a:r>
            <a:r>
              <a:rPr lang="en-US" sz="2800" b="1" dirty="0" smtClean="0">
                <a:solidFill>
                  <a:schemeClr val="bg1"/>
                </a:solidFill>
                <a:latin typeface="Georgia" pitchFamily="18" charset="0"/>
              </a:rPr>
              <a:t> associated with Saint Patrick was blue. However, over the years the </a:t>
            </a:r>
            <a:r>
              <a:rPr lang="en-US" sz="2800" b="1" dirty="0" err="1" smtClean="0">
                <a:solidFill>
                  <a:schemeClr val="bg1"/>
                </a:solidFill>
                <a:latin typeface="Georgia" pitchFamily="18" charset="0"/>
              </a:rPr>
              <a:t>colour</a:t>
            </a:r>
            <a:r>
              <a:rPr lang="en-US" sz="2800" b="1" dirty="0" smtClean="0">
                <a:solidFill>
                  <a:schemeClr val="bg1"/>
                </a:solidFill>
                <a:latin typeface="Georgia" pitchFamily="18" charset="0"/>
              </a:rPr>
              <a:t> green and its association with Saint Patrick's day grew. </a:t>
            </a:r>
            <a:endParaRPr lang="ru-RU" sz="28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8194" name="Picture 2" descr="C:\Documents and Settings\Admin\Рабочий стол\патрик\traditsii_prazdniki_paradyi_1_1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2324" y="428604"/>
            <a:ext cx="4403080" cy="5812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1414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Georgia" pitchFamily="18" charset="0"/>
              </a:rPr>
              <a:t>Green ribbons and shamrocks were worn in celebration of St Patrick's Day as early as the 17th century.</a:t>
            </a:r>
            <a:endParaRPr lang="ru-RU" sz="28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9218" name="Picture 2" descr="C:\Documents and Settings\Admin\Рабочий стол\патрик\07StPatrik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4759" y="1428736"/>
            <a:ext cx="6954345" cy="5195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14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St Patrick’s day is celebrated in many countries of the world: </a:t>
            </a:r>
            <a:r>
              <a:rPr lang="en-US" sz="2400" b="1" i="1" dirty="0" smtClean="0">
                <a:solidFill>
                  <a:schemeClr val="bg1"/>
                </a:solidFill>
                <a:latin typeface="Georgia" pitchFamily="18" charset="0"/>
              </a:rPr>
              <a:t>Canada, New Zealand, South Korea, United States, and even in Russia, in Moscow. </a:t>
            </a:r>
            <a:endParaRPr lang="ru-RU" sz="24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1266" name="Picture 2" descr="C:\Documents and Settings\Admin\Рабочий стол\патрик\6a00d8341d417153ef01127972882c28a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2562"/>
            <a:ext cx="8202608" cy="52911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1414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      Saint Patrick's Day is a yearly holiday celebrated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           on 17 March.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192510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onstantia" pitchFamily="18" charset="0"/>
              </a:rPr>
              <a:t>Chicago dyes its river green and it has done so since 1962 when sewer workers had the idea to turn the river green for Saint Patrick's Day. Originally </a:t>
            </a:r>
            <a:r>
              <a:rPr lang="en-US" sz="2400" b="1" u="sng" dirty="0" smtClean="0">
                <a:solidFill>
                  <a:schemeClr val="bg1"/>
                </a:solidFill>
                <a:latin typeface="Constantia" pitchFamily="18" charset="0"/>
              </a:rPr>
              <a:t>100 pounds </a:t>
            </a:r>
            <a:r>
              <a:rPr lang="en-US" sz="2400" b="1" dirty="0" smtClean="0">
                <a:solidFill>
                  <a:schemeClr val="bg1"/>
                </a:solidFill>
                <a:latin typeface="Constantia" pitchFamily="18" charset="0"/>
              </a:rPr>
              <a:t>of vegetable dye was used to turn the river green for a whole week but now only </a:t>
            </a:r>
            <a:r>
              <a:rPr lang="en-US" sz="2400" b="1" u="sng" dirty="0" smtClean="0">
                <a:solidFill>
                  <a:schemeClr val="bg1"/>
                </a:solidFill>
                <a:latin typeface="Constantia" pitchFamily="18" charset="0"/>
              </a:rPr>
              <a:t>40 pounds </a:t>
            </a:r>
            <a:r>
              <a:rPr lang="en-US" sz="2400" b="1" dirty="0" smtClean="0">
                <a:solidFill>
                  <a:schemeClr val="bg1"/>
                </a:solidFill>
                <a:latin typeface="Constantia" pitchFamily="18" charset="0"/>
              </a:rPr>
              <a:t>of dye is used and the </a:t>
            </a:r>
            <a:r>
              <a:rPr lang="en-US" sz="2400" b="1" dirty="0" err="1" smtClean="0">
                <a:solidFill>
                  <a:schemeClr val="bg1"/>
                </a:solidFill>
                <a:latin typeface="Constantia" pitchFamily="18" charset="0"/>
              </a:rPr>
              <a:t>colour</a:t>
            </a:r>
            <a:r>
              <a:rPr lang="en-US" sz="2400" b="1" dirty="0" smtClean="0">
                <a:solidFill>
                  <a:schemeClr val="bg1"/>
                </a:solidFill>
                <a:latin typeface="Constantia" pitchFamily="18" charset="0"/>
              </a:rPr>
              <a:t> only lasts for several hours.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-24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onstantia" pitchFamily="18" charset="0"/>
              </a:rPr>
              <a:t>St Patrick's Day was first celebrated in </a:t>
            </a:r>
            <a:r>
              <a:rPr lang="en-US" sz="2800" b="1" u="sng" dirty="0" smtClean="0">
                <a:solidFill>
                  <a:srgbClr val="002060"/>
                </a:solidFill>
                <a:latin typeface="Constantia" pitchFamily="18" charset="0"/>
              </a:rPr>
              <a:t>Moscow</a:t>
            </a:r>
          </a:p>
          <a:p>
            <a:pPr algn="ctr"/>
            <a:r>
              <a:rPr lang="en-US" sz="2800" b="1" u="sng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Constantia" pitchFamily="18" charset="0"/>
              </a:rPr>
              <a:t>in 1992. </a:t>
            </a:r>
            <a:r>
              <a:rPr lang="en-US" sz="2800" b="1" dirty="0">
                <a:solidFill>
                  <a:srgbClr val="002060"/>
                </a:solidFill>
                <a:latin typeface="Constantia" pitchFamily="18" charset="0"/>
              </a:rPr>
              <a:t>E</a:t>
            </a:r>
            <a:r>
              <a:rPr lang="en-US" sz="2800" b="1" dirty="0" smtClean="0">
                <a:solidFill>
                  <a:srgbClr val="002060"/>
                </a:solidFill>
                <a:latin typeface="Constantia" pitchFamily="18" charset="0"/>
              </a:rPr>
              <a:t>very year  a big parade is held  on </a:t>
            </a:r>
          </a:p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onstantia" pitchFamily="18" charset="0"/>
              </a:rPr>
              <a:t>the streets of our capital.</a:t>
            </a:r>
            <a:endParaRPr lang="ru-RU" sz="28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993" y="1347784"/>
            <a:ext cx="7935535" cy="529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55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Georgia" pitchFamily="18" charset="0"/>
              </a:rPr>
              <a:t>Everyone’s Irish on March 17th</a:t>
            </a:r>
            <a:endParaRPr lang="ru-RU" sz="3600" b="1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3966054"/>
            <a:ext cx="4286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Georgia" pitchFamily="18" charset="0"/>
              </a:rPr>
              <a:t>It is named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after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Georgia" pitchFamily="18" charset="0"/>
              </a:rPr>
              <a:t>   Saint Patrick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, the</a:t>
            </a:r>
          </a:p>
          <a:p>
            <a:r>
              <a:rPr lang="en-US" sz="2800" b="1" dirty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  <a:latin typeface="Georgia" pitchFamily="18" charset="0"/>
              </a:rPr>
              <a:t>most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commonly</a:t>
            </a:r>
          </a:p>
          <a:p>
            <a:r>
              <a:rPr lang="en-US" sz="2800" b="1" dirty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        recognized of the</a:t>
            </a:r>
          </a:p>
          <a:p>
            <a:r>
              <a:rPr lang="en-US" sz="2800" b="1" dirty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     patron saints of </a:t>
            </a:r>
          </a:p>
          <a:p>
            <a:r>
              <a:rPr lang="en-US" sz="2800" b="1" dirty="0">
                <a:solidFill>
                  <a:srgbClr val="0066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                      Ireland.</a:t>
            </a:r>
            <a:endParaRPr lang="ru-RU" sz="2800" b="1" dirty="0">
              <a:solidFill>
                <a:srgbClr val="0066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5208">
            <a:alpha val="7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071546"/>
            <a:ext cx="41434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Little is known of Patrick's 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early life, though it is known that he was born in Roman Britain in the fourth century, into a wealthy Romano-British family. His father and grandfather  were deacons in the Church.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3074" name="Picture 2" descr="C:\Documents and Settings\Admin\Рабочий стол\патрик\56570520_126881943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69518"/>
            <a:ext cx="4538671" cy="577412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85794"/>
            <a:ext cx="407196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nstantia" pitchFamily="18" charset="0"/>
              </a:rPr>
              <a:t>At the age of sixteen, he was kidnapped by Irish raiders and taken captive to Ireland as a slave. </a:t>
            </a:r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Constantia" pitchFamily="18" charset="0"/>
              </a:rPr>
              <a:t>It is believed he was held somewhere on the west coast of Ireland, possibly Mayo, but the exact location is unknown.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513" y="285727"/>
            <a:ext cx="4437205" cy="6300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CC"/>
            </a:gs>
            <a:gs pos="64999">
              <a:schemeClr val="accent1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14351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Constantia" pitchFamily="18" charset="0"/>
              </a:rPr>
              <a:t>St Patrick was told by God in a dream to flee from captivity to the coast, where he would board a ship and return to Britain. </a:t>
            </a:r>
            <a:endParaRPr lang="ru-RU" sz="3200" dirty="0">
              <a:solidFill>
                <a:srgbClr val="0066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14289"/>
            <a:ext cx="3595692" cy="4639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299085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06" y="5637930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Upon returning, he quickly joined the Church in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Auxerre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in Gaul and studied to be a priest.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5156"/>
            <a:ext cx="3571900" cy="552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3116" y="102147"/>
            <a:ext cx="4159893" cy="5607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40719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Constantia" pitchFamily="18" charset="0"/>
              </a:rPr>
              <a:t>Irish folklore tells that one of his teaching methods included using the shamrock to explain the Christian doctrine of the Trinity to the Irish people.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Admin\Рабочий стол\патрик\40992958_1237025751_5714bd884f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0448" y="214290"/>
            <a:ext cx="4004956" cy="6238249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32686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After nearly thirty years of evangelism, he died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on 17 March 461, and according to tradition, was buried at </a:t>
            </a:r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Downpatrick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643050"/>
            <a:ext cx="5908909" cy="4809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897</Words>
  <Application>Microsoft Office PowerPoint</Application>
  <PresentationFormat>Экран (4:3)</PresentationFormat>
  <Paragraphs>63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borisova</cp:lastModifiedBy>
  <cp:revision>29</cp:revision>
  <dcterms:created xsi:type="dcterms:W3CDTF">2010-04-29T15:06:04Z</dcterms:created>
  <dcterms:modified xsi:type="dcterms:W3CDTF">2021-04-15T11:15:21Z</dcterms:modified>
</cp:coreProperties>
</file>