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08" r:id="rId3"/>
    <p:sldMasterId id="2147483720" r:id="rId4"/>
    <p:sldMasterId id="2147483732" r:id="rId5"/>
    <p:sldMasterId id="2147483744" r:id="rId6"/>
  </p:sldMasterIdLst>
  <p:notesMasterIdLst>
    <p:notesMasterId r:id="rId15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3" r:id="rId13"/>
    <p:sldId id="26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603C5"/>
    <a:srgbClr val="3C03DB"/>
    <a:srgbClr val="2C03A1"/>
    <a:srgbClr val="290298"/>
    <a:srgbClr val="060694"/>
    <a:srgbClr val="FCB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B65C1-5D89-49EE-A08F-19FFF4C0433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60BBD-C0E5-4A5A-99A3-CB7AEF871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32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60BBD-C0E5-4A5A-99A3-CB7AEF871FE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78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4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20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73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7658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17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524791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17879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1300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82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473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20791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06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041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4842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88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91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806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0556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760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29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940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12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702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808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1857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698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2233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731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7373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96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7596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236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947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382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7178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510284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5202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1804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7231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7730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2233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3295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978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10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3174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8166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0278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6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7925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8071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3740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9192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649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4471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8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613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821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7606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5309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781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5454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7197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989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131304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7510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844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6075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05963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0505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26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20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6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1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450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73024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4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57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A7BE8FE-B2F8-4DD2-8CD4-2095E9C0058D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47C3CB2-D83E-452E-ABC4-4BE1A1546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5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3006" y="237393"/>
            <a:ext cx="6189785" cy="142618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Муниципальная Бюджетная организация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/>
            </a:r>
            <a:b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дополнительного образования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/>
            </a:r>
            <a:b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Дворец творчества детей и молодёжи «Радуга»</a:t>
            </a:r>
            <a:r>
              <a:rPr lang="ru-RU" sz="4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/>
            </a:r>
            <a:br>
              <a:rPr lang="ru-RU" sz="44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800" b="1" dirty="0" smtClean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0523" y="2429911"/>
            <a:ext cx="6860428" cy="1399703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ПАТРИОТИЧЕСКОЕ ВОСПИТАНИЕ</a:t>
            </a:r>
          </a:p>
          <a:p>
            <a:r>
              <a:rPr lang="ru-RU" sz="4000" b="1" i="1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ahnschrift Light Condensed" panose="020B0502040204020203" pitchFamily="34" charset="0"/>
              </a:rPr>
              <a:t>- </a:t>
            </a:r>
            <a:r>
              <a:rPr lang="ru-RU" sz="4000" b="1" i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ahnschrift Light Condensed" panose="020B0502040204020203" pitchFamily="34" charset="0"/>
              </a:rPr>
              <a:t>БУДУЩЕЕ 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ahnschrift Light Condensed" panose="020B0502040204020203" pitchFamily="34" charset="0"/>
              </a:rPr>
              <a:t>СТРАНЫ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4000" b="1" dirty="0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02162" y="4994031"/>
            <a:ext cx="3192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Санина Наталья Ивановна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 дополнительного образования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 ДО ДТДиМ «Радуга»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9440" y="6005147"/>
            <a:ext cx="1696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пгт Таксимо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г.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30274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522" y="4237892"/>
            <a:ext cx="11268076" cy="20661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«Мы должны строить свое будущее на прочном фундаменте. </a:t>
            </a:r>
            <a:r>
              <a:rPr lang="ru-RU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И </a:t>
            </a:r>
            <a:r>
              <a:rPr lang="ru-RU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такой фундамент – это </a:t>
            </a:r>
            <a:r>
              <a:rPr lang="ru-RU" b="1" u="sng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ПАТРИОТИЗМ</a:t>
            </a:r>
            <a:r>
              <a:rPr lang="ru-RU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»</a:t>
            </a:r>
            <a:endParaRPr lang="ru-RU" b="1" dirty="0">
              <a:solidFill>
                <a:srgbClr val="FF0000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3017" y="3119071"/>
            <a:ext cx="92583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 В.В. Путин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083" y="647466"/>
            <a:ext cx="3666168" cy="2262104"/>
          </a:xfrm>
          <a:prstGeom prst="rect">
            <a:avLst/>
          </a:prstGeom>
          <a:ln w="228600" cap="sq" cmpd="thickThin">
            <a:solidFill>
              <a:schemeClr val="tx2">
                <a:lumMod val="50000"/>
                <a:lumOff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0069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8700" y="333375"/>
            <a:ext cx="10839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развития патриотизма в учащихся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молодого поколения высоких чувств патриотизма и гражданской ответственности, создание системы ценностных ориентаций.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8700" y="2362200"/>
            <a:ext cx="10629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воспитать трудолюбие, бережное отношение к результатам труда;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бережному отношению к общественному достоянию;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прививать уважение к культуре и традициям других национальностей;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прививать чувство любви к своему Отечеству.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чувство национального достоинства на основе толерантного отношения к другим народам России.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 детей неприятие агрессии, насилия и войны.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871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659493" y="1485430"/>
            <a:ext cx="7199007" cy="1136491"/>
            <a:chOff x="3659493" y="1485430"/>
            <a:chExt cx="7199007" cy="1136491"/>
          </a:xfrm>
        </p:grpSpPr>
        <p:sp>
          <p:nvSpPr>
            <p:cNvPr id="4" name="TextBox 3"/>
            <p:cNvSpPr txBox="1"/>
            <p:nvPr/>
          </p:nvSpPr>
          <p:spPr>
            <a:xfrm>
              <a:off x="3819525" y="1485430"/>
              <a:ext cx="7038975" cy="52322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00B05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28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00B05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период Первой и Второй мировых </a:t>
              </a:r>
              <a:r>
                <a:rPr lang="ru-RU" sz="2800" b="1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00B05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войн</a:t>
              </a:r>
              <a:endPara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трелка вниз 7"/>
            <p:cNvSpPr/>
            <p:nvPr/>
          </p:nvSpPr>
          <p:spPr>
            <a:xfrm rot="2986899">
              <a:off x="3883148" y="2140726"/>
              <a:ext cx="257540" cy="704850"/>
            </a:xfrm>
            <a:prstGeom prst="downArrow">
              <a:avLst/>
            </a:prstGeom>
            <a:solidFill>
              <a:srgbClr val="FFFF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655613" y="2894554"/>
            <a:ext cx="5497390" cy="1092010"/>
            <a:chOff x="1655613" y="2894554"/>
            <a:chExt cx="5497390" cy="1092010"/>
          </a:xfrm>
        </p:grpSpPr>
        <p:sp>
          <p:nvSpPr>
            <p:cNvPr id="5" name="TextBox 4"/>
            <p:cNvSpPr txBox="1"/>
            <p:nvPr/>
          </p:nvSpPr>
          <p:spPr>
            <a:xfrm>
              <a:off x="1655613" y="2894554"/>
              <a:ext cx="5391150" cy="52322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800" b="1" dirty="0">
                  <a:ln w="12700">
                    <a:solidFill>
                      <a:srgbClr val="00B0F0"/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 Второй мировой </a:t>
              </a:r>
              <a:r>
                <a:rPr lang="ru-RU" sz="2800" b="1" dirty="0" smtClean="0">
                  <a:ln w="12700">
                    <a:solidFill>
                      <a:srgbClr val="00B0F0"/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войны </a:t>
              </a:r>
              <a:endParaRPr lang="ru-RU" sz="28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Стрелка вниз 8"/>
            <p:cNvSpPr/>
            <p:nvPr/>
          </p:nvSpPr>
          <p:spPr>
            <a:xfrm rot="18834886">
              <a:off x="6687398" y="3520959"/>
              <a:ext cx="226360" cy="704850"/>
            </a:xfrm>
            <a:prstGeom prst="downArrow">
              <a:avLst/>
            </a:prstGeom>
            <a:solidFill>
              <a:srgbClr val="FFFF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995878" y="5589911"/>
            <a:ext cx="4543425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последние </a:t>
            </a:r>
            <a:r>
              <a:rPr lang="ru-RU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десятилетия </a:t>
            </a:r>
            <a:endParaRPr lang="ru-RU" sz="2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267591" y="4256676"/>
            <a:ext cx="5267325" cy="1107399"/>
            <a:chOff x="5267591" y="4256676"/>
            <a:chExt cx="5267325" cy="1107399"/>
          </a:xfrm>
        </p:grpSpPr>
        <p:sp>
          <p:nvSpPr>
            <p:cNvPr id="6" name="TextBox 5"/>
            <p:cNvSpPr txBox="1"/>
            <p:nvPr/>
          </p:nvSpPr>
          <p:spPr>
            <a:xfrm>
              <a:off x="5267591" y="4256676"/>
              <a:ext cx="5267325" cy="52322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800" b="1" dirty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 распадом Советского </a:t>
              </a:r>
              <a:r>
                <a:rPr lang="ru-RU" sz="2800" b="1" dirty="0" smtClean="0">
                  <a:ln/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Союза</a:t>
              </a:r>
              <a:endParaRPr lang="ru-RU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Стрелка вниз 9"/>
            <p:cNvSpPr/>
            <p:nvPr/>
          </p:nvSpPr>
          <p:spPr>
            <a:xfrm rot="2731877">
              <a:off x="6312572" y="4891845"/>
              <a:ext cx="239610" cy="704850"/>
            </a:xfrm>
            <a:prstGeom prst="downArrow">
              <a:avLst/>
            </a:prstGeom>
            <a:solidFill>
              <a:srgbClr val="FFFF0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5850" y="28026"/>
            <a:ext cx="9948496" cy="1143000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lvl="0"/>
            <a:r>
              <a:rPr lang="en-US" sz="36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обзор</a:t>
            </a:r>
            <a:r>
              <a:rPr lang="ru-RU" sz="36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патриотического </a:t>
            </a:r>
            <a:r>
              <a:rPr lang="en-US" sz="36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endParaRPr lang="ru-RU" sz="360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154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3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904285" y="5516626"/>
            <a:ext cx="3015860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осмысливать и анализировать события</a:t>
            </a:r>
          </a:p>
        </p:txBody>
      </p:sp>
      <p:grpSp>
        <p:nvGrpSpPr>
          <p:cNvPr id="54" name="Группа 53"/>
          <p:cNvGrpSpPr/>
          <p:nvPr/>
        </p:nvGrpSpPr>
        <p:grpSpPr>
          <a:xfrm>
            <a:off x="8921418" y="3458879"/>
            <a:ext cx="2672861" cy="1993332"/>
            <a:chOff x="8921418" y="3458879"/>
            <a:chExt cx="2672861" cy="1993332"/>
          </a:xfrm>
        </p:grpSpPr>
        <p:sp>
          <p:nvSpPr>
            <p:cNvPr id="14" name="TextBox 13"/>
            <p:cNvSpPr txBox="1"/>
            <p:nvPr/>
          </p:nvSpPr>
          <p:spPr>
            <a:xfrm>
              <a:off x="8921418" y="3458879"/>
              <a:ext cx="2672861" cy="923330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 дошкольного уровня и заканчивая высшими учебными заведениями</a:t>
              </a:r>
            </a:p>
          </p:txBody>
        </p:sp>
        <p:sp>
          <p:nvSpPr>
            <p:cNvPr id="16" name="Стрелка вниз 15"/>
            <p:cNvSpPr/>
            <p:nvPr/>
          </p:nvSpPr>
          <p:spPr>
            <a:xfrm rot="1685908">
              <a:off x="9895076" y="4414675"/>
              <a:ext cx="108686" cy="1037536"/>
            </a:xfrm>
            <a:prstGeom prst="downArrow">
              <a:avLst/>
            </a:prstGeom>
            <a:solidFill>
              <a:srgbClr val="3C03DB"/>
            </a:solidFill>
            <a:ln>
              <a:solidFill>
                <a:srgbClr val="3603C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27318" y="2941790"/>
            <a:ext cx="3045802" cy="9320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укреплению гражданской идентичности и социальной сплоченности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4488414" y="1738201"/>
            <a:ext cx="3323611" cy="1143107"/>
            <a:chOff x="4540251" y="1618848"/>
            <a:chExt cx="3323611" cy="1321709"/>
          </a:xfrm>
        </p:grpSpPr>
        <p:sp>
          <p:nvSpPr>
            <p:cNvPr id="5" name="TextBox 4"/>
            <p:cNvSpPr txBox="1"/>
            <p:nvPr/>
          </p:nvSpPr>
          <p:spPr>
            <a:xfrm>
              <a:off x="4540251" y="1618848"/>
              <a:ext cx="3323611" cy="67614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n w="12700">
                    <a:solidFill>
                      <a:schemeClr val="accent1"/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ОБРАЗОВАНИЕ</a:t>
              </a:r>
              <a:endParaRPr lang="ru-RU" sz="32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Стрелка вниз 16"/>
            <p:cNvSpPr/>
            <p:nvPr/>
          </p:nvSpPr>
          <p:spPr>
            <a:xfrm>
              <a:off x="6059778" y="2419006"/>
              <a:ext cx="153995" cy="521551"/>
            </a:xfrm>
            <a:prstGeom prst="downArrow">
              <a:avLst/>
            </a:prstGeom>
            <a:solidFill>
              <a:srgbClr val="3C03DB"/>
            </a:solidFill>
            <a:ln>
              <a:solidFill>
                <a:srgbClr val="3603C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862717" y="2135723"/>
            <a:ext cx="3455376" cy="2048972"/>
            <a:chOff x="826478" y="2135723"/>
            <a:chExt cx="3455376" cy="2048972"/>
          </a:xfrm>
        </p:grpSpPr>
        <p:grpSp>
          <p:nvGrpSpPr>
            <p:cNvPr id="48" name="Группа 47"/>
            <p:cNvGrpSpPr/>
            <p:nvPr/>
          </p:nvGrpSpPr>
          <p:grpSpPr>
            <a:xfrm>
              <a:off x="826478" y="2135723"/>
              <a:ext cx="3455376" cy="886335"/>
              <a:chOff x="826478" y="2135723"/>
              <a:chExt cx="3455376" cy="886335"/>
            </a:xfrm>
          </p:grpSpPr>
          <p:sp>
            <p:nvSpPr>
              <p:cNvPr id="7" name="Стрелка углом вверх 6"/>
              <p:cNvSpPr/>
              <p:nvPr/>
            </p:nvSpPr>
            <p:spPr>
              <a:xfrm rot="10800000">
                <a:off x="1913024" y="2135723"/>
                <a:ext cx="2368830" cy="254793"/>
              </a:xfrm>
              <a:prstGeom prst="bentUpArrow">
                <a:avLst/>
              </a:prstGeom>
              <a:solidFill>
                <a:srgbClr val="3C03DB"/>
              </a:solidFill>
              <a:ln>
                <a:solidFill>
                  <a:srgbClr val="3603C5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26478" y="2655771"/>
                <a:ext cx="2505304" cy="36628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овременные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подходы </a:t>
                </a:r>
              </a:p>
            </p:txBody>
          </p:sp>
        </p:grpSp>
        <p:sp>
          <p:nvSpPr>
            <p:cNvPr id="21" name="Стрелка вниз 20"/>
            <p:cNvSpPr/>
            <p:nvPr/>
          </p:nvSpPr>
          <p:spPr>
            <a:xfrm rot="1919490">
              <a:off x="1035075" y="3105289"/>
              <a:ext cx="139828" cy="1060885"/>
            </a:xfrm>
            <a:prstGeom prst="downArrow">
              <a:avLst/>
            </a:prstGeom>
            <a:solidFill>
              <a:srgbClr val="3C03DB"/>
            </a:solidFill>
            <a:ln>
              <a:solidFill>
                <a:srgbClr val="3603C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Стрелка вниз 21"/>
            <p:cNvSpPr/>
            <p:nvPr/>
          </p:nvSpPr>
          <p:spPr>
            <a:xfrm rot="19286037">
              <a:off x="3165233" y="3040183"/>
              <a:ext cx="131276" cy="1144512"/>
            </a:xfrm>
            <a:prstGeom prst="downArrow">
              <a:avLst/>
            </a:prstGeom>
            <a:solidFill>
              <a:srgbClr val="3C03DB"/>
            </a:solidFill>
            <a:ln>
              <a:solidFill>
                <a:srgbClr val="3603C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32017" y="6054902"/>
            <a:ext cx="482893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учащихся чувства ответственности за свою страну и её будущее</a:t>
            </a:r>
          </a:p>
        </p:txBody>
      </p:sp>
      <p:grpSp>
        <p:nvGrpSpPr>
          <p:cNvPr id="51" name="Группа 50"/>
          <p:cNvGrpSpPr/>
          <p:nvPr/>
        </p:nvGrpSpPr>
        <p:grpSpPr>
          <a:xfrm>
            <a:off x="73279" y="4131691"/>
            <a:ext cx="2533012" cy="1884500"/>
            <a:chOff x="113473" y="4214746"/>
            <a:chExt cx="2533012" cy="1884500"/>
          </a:xfrm>
        </p:grpSpPr>
        <p:sp>
          <p:nvSpPr>
            <p:cNvPr id="19" name="TextBox 18"/>
            <p:cNvSpPr txBox="1"/>
            <p:nvPr/>
          </p:nvSpPr>
          <p:spPr>
            <a:xfrm>
              <a:off x="113473" y="4214746"/>
              <a:ext cx="2533012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проектные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методы, волонтерство и практическая деятельность</a:t>
              </a:r>
            </a:p>
          </p:txBody>
        </p:sp>
        <p:sp>
          <p:nvSpPr>
            <p:cNvPr id="24" name="Стрелка вниз 23"/>
            <p:cNvSpPr/>
            <p:nvPr/>
          </p:nvSpPr>
          <p:spPr>
            <a:xfrm rot="19516104">
              <a:off x="836843" y="5470838"/>
              <a:ext cx="120093" cy="628408"/>
            </a:xfrm>
            <a:prstGeom prst="downArrow">
              <a:avLst/>
            </a:prstGeom>
            <a:solidFill>
              <a:srgbClr val="3C03DB"/>
            </a:solidFill>
            <a:ln>
              <a:solidFill>
                <a:srgbClr val="3603C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3070038" y="4143261"/>
            <a:ext cx="1980435" cy="1835773"/>
            <a:chOff x="3070038" y="4143261"/>
            <a:chExt cx="1980435" cy="1835773"/>
          </a:xfrm>
        </p:grpSpPr>
        <p:sp>
          <p:nvSpPr>
            <p:cNvPr id="20" name="TextBox 19"/>
            <p:cNvSpPr txBox="1"/>
            <p:nvPr/>
          </p:nvSpPr>
          <p:spPr>
            <a:xfrm>
              <a:off x="3070038" y="4143261"/>
              <a:ext cx="1980435" cy="120070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участие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социальных проектах, акциях и мероприятиях</a:t>
              </a:r>
            </a:p>
          </p:txBody>
        </p:sp>
        <p:sp>
          <p:nvSpPr>
            <p:cNvPr id="25" name="Стрелка вниз 24"/>
            <p:cNvSpPr/>
            <p:nvPr/>
          </p:nvSpPr>
          <p:spPr>
            <a:xfrm rot="1919490">
              <a:off x="4028188" y="5407888"/>
              <a:ext cx="129548" cy="571146"/>
            </a:xfrm>
            <a:prstGeom prst="downArrow">
              <a:avLst/>
            </a:prstGeom>
            <a:solidFill>
              <a:srgbClr val="3C03DB"/>
            </a:solidFill>
            <a:ln>
              <a:solidFill>
                <a:srgbClr val="3603C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9522" y="79131"/>
            <a:ext cx="9683262" cy="1143000"/>
          </a:xfrm>
        </p:spPr>
        <p:txBody>
          <a:bodyPr>
            <a:noAutofit/>
          </a:bodyPr>
          <a:lstStyle/>
          <a:p>
            <a:r>
              <a:rPr lang="en-US" sz="3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подходы</a:t>
            </a:r>
            <a:r>
              <a:rPr lang="ru-RU" sz="3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Роль образования в патриотическом воспитании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7977456" y="1664900"/>
            <a:ext cx="3230972" cy="1700212"/>
            <a:chOff x="8018587" y="1682168"/>
            <a:chExt cx="3230972" cy="1700212"/>
          </a:xfrm>
        </p:grpSpPr>
        <p:grpSp>
          <p:nvGrpSpPr>
            <p:cNvPr id="47" name="Группа 46"/>
            <p:cNvGrpSpPr/>
            <p:nvPr/>
          </p:nvGrpSpPr>
          <p:grpSpPr>
            <a:xfrm>
              <a:off x="8018587" y="1682168"/>
              <a:ext cx="3230972" cy="756817"/>
              <a:chOff x="8018587" y="1710450"/>
              <a:chExt cx="3230972" cy="646331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9614190" y="1710450"/>
                <a:ext cx="1635369" cy="646331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истема образования</a:t>
                </a:r>
                <a:endPara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Стрелка вниз 33"/>
              <p:cNvSpPr/>
              <p:nvPr/>
            </p:nvSpPr>
            <p:spPr>
              <a:xfrm rot="16200000">
                <a:off x="8670649" y="1349039"/>
                <a:ext cx="111437" cy="1415561"/>
              </a:xfrm>
              <a:prstGeom prst="downArrow">
                <a:avLst/>
              </a:prstGeom>
              <a:solidFill>
                <a:srgbClr val="3C03DB"/>
              </a:solidFill>
              <a:ln>
                <a:solidFill>
                  <a:srgbClr val="3603C5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0" name="Стрелка вниз 49"/>
            <p:cNvSpPr/>
            <p:nvPr/>
          </p:nvSpPr>
          <p:spPr>
            <a:xfrm rot="872495">
              <a:off x="10361877" y="2540079"/>
              <a:ext cx="107108" cy="842301"/>
            </a:xfrm>
            <a:prstGeom prst="downArrow">
              <a:avLst/>
            </a:prstGeom>
            <a:solidFill>
              <a:srgbClr val="3C03DB"/>
            </a:solidFill>
            <a:ln>
              <a:solidFill>
                <a:srgbClr val="3603C5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53477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" y="0"/>
            <a:ext cx="12185836" cy="700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007" y="9683"/>
            <a:ext cx="10937632" cy="745270"/>
          </a:xfrm>
        </p:spPr>
        <p:style>
          <a:lnRef idx="1">
            <a:schemeClr val="accent1"/>
          </a:lnRef>
          <a:fillRef idx="1002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3C03DB"/>
                </a:solidFill>
                <a:effectLst/>
                <a:latin typeface="Garamond" panose="02020404030301010803" pitchFamily="18" charset="0"/>
                <a:cs typeface="Courier New" panose="02070309020205020404" pitchFamily="49" charset="0"/>
              </a:rPr>
              <a:t>Влияние средств массовой информации</a:t>
            </a:r>
            <a:endParaRPr lang="ru-RU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3C03DB"/>
              </a:solidFill>
              <a:effectLst/>
              <a:latin typeface="Garamond" panose="02020404030301010803" pitchFamily="18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012" y="2409567"/>
            <a:ext cx="2288241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n w="571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2C03A1"/>
                </a:solidFill>
                <a:latin typeface="Arial Black" panose="020B0A04020102020204" pitchFamily="34" charset="0"/>
              </a:rPr>
              <a:t>СМИ</a:t>
            </a:r>
            <a:endParaRPr lang="ru-RU" sz="6000" dirty="0">
              <a:ln w="57150"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2C03A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3938780" y="990166"/>
            <a:ext cx="4132730" cy="1286278"/>
            <a:chOff x="3813680" y="768656"/>
            <a:chExt cx="4132730" cy="1286278"/>
          </a:xfrm>
        </p:grpSpPr>
        <p:sp>
          <p:nvSpPr>
            <p:cNvPr id="7" name="TextBox 6"/>
            <p:cNvSpPr txBox="1"/>
            <p:nvPr/>
          </p:nvSpPr>
          <p:spPr>
            <a:xfrm>
              <a:off x="3813680" y="768656"/>
              <a:ext cx="4132730" cy="36933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овости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статьи, репортажи и ток-шоу </a:t>
              </a:r>
            </a:p>
          </p:txBody>
        </p:sp>
        <p:sp>
          <p:nvSpPr>
            <p:cNvPr id="15" name="Стрелка вверх 14"/>
            <p:cNvSpPr/>
            <p:nvPr/>
          </p:nvSpPr>
          <p:spPr>
            <a:xfrm>
              <a:off x="5617211" y="1231508"/>
              <a:ext cx="189298" cy="823426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24" name="Группа 1023"/>
          <p:cNvGrpSpPr/>
          <p:nvPr/>
        </p:nvGrpSpPr>
        <p:grpSpPr>
          <a:xfrm>
            <a:off x="1419788" y="3059160"/>
            <a:ext cx="3107243" cy="646331"/>
            <a:chOff x="1419788" y="3059160"/>
            <a:chExt cx="3107243" cy="646331"/>
          </a:xfrm>
        </p:grpSpPr>
        <p:sp>
          <p:nvSpPr>
            <p:cNvPr id="8" name="TextBox 7"/>
            <p:cNvSpPr txBox="1"/>
            <p:nvPr/>
          </p:nvSpPr>
          <p:spPr>
            <a:xfrm>
              <a:off x="1419788" y="3059160"/>
              <a:ext cx="1775012" cy="64633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формирование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идентичности</a:t>
              </a:r>
            </a:p>
          </p:txBody>
        </p:sp>
        <p:sp>
          <p:nvSpPr>
            <p:cNvPr id="17" name="Стрелка вверх 16"/>
            <p:cNvSpPr/>
            <p:nvPr/>
          </p:nvSpPr>
          <p:spPr>
            <a:xfrm rot="15810549">
              <a:off x="3880775" y="2731066"/>
              <a:ext cx="193081" cy="1099430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25" name="Группа 1024"/>
          <p:cNvGrpSpPr/>
          <p:nvPr/>
        </p:nvGrpSpPr>
        <p:grpSpPr>
          <a:xfrm>
            <a:off x="7219008" y="3258778"/>
            <a:ext cx="3655177" cy="646331"/>
            <a:chOff x="7219008" y="3258778"/>
            <a:chExt cx="3655177" cy="646331"/>
          </a:xfrm>
        </p:grpSpPr>
        <p:sp>
          <p:nvSpPr>
            <p:cNvPr id="10" name="TextBox 9"/>
            <p:cNvSpPr txBox="1"/>
            <p:nvPr/>
          </p:nvSpPr>
          <p:spPr>
            <a:xfrm>
              <a:off x="8322749" y="3258778"/>
              <a:ext cx="2551436" cy="64633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оциальные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сети, блоги и видеоплатформы </a:t>
              </a:r>
            </a:p>
          </p:txBody>
        </p:sp>
        <p:sp>
          <p:nvSpPr>
            <p:cNvPr id="18" name="Стрелка вверх 17"/>
            <p:cNvSpPr/>
            <p:nvPr/>
          </p:nvSpPr>
          <p:spPr>
            <a:xfrm rot="6700112">
              <a:off x="7654705" y="2833093"/>
              <a:ext cx="164628" cy="1036022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29" name="Группа 1028"/>
          <p:cNvGrpSpPr/>
          <p:nvPr/>
        </p:nvGrpSpPr>
        <p:grpSpPr>
          <a:xfrm>
            <a:off x="172656" y="3848866"/>
            <a:ext cx="3455894" cy="1873606"/>
            <a:chOff x="172656" y="3848866"/>
            <a:chExt cx="3455894" cy="1873606"/>
          </a:xfrm>
        </p:grpSpPr>
        <p:sp>
          <p:nvSpPr>
            <p:cNvPr id="9" name="TextBox 8"/>
            <p:cNvSpPr txBox="1"/>
            <p:nvPr/>
          </p:nvSpPr>
          <p:spPr>
            <a:xfrm>
              <a:off x="172656" y="4522143"/>
              <a:ext cx="3455894" cy="120032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формирование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критического мышления,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побуждать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людей анализировать и сопоставлять информацию.</a:t>
              </a:r>
            </a:p>
          </p:txBody>
        </p:sp>
        <p:sp>
          <p:nvSpPr>
            <p:cNvPr id="19" name="Стрелка вверх 18"/>
            <p:cNvSpPr/>
            <p:nvPr/>
          </p:nvSpPr>
          <p:spPr>
            <a:xfrm rot="11852364">
              <a:off x="1986366" y="3848866"/>
              <a:ext cx="181693" cy="597208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30" name="Группа 1029"/>
          <p:cNvGrpSpPr/>
          <p:nvPr/>
        </p:nvGrpSpPr>
        <p:grpSpPr>
          <a:xfrm>
            <a:off x="4782670" y="3600220"/>
            <a:ext cx="2368924" cy="1460953"/>
            <a:chOff x="4782670" y="3600220"/>
            <a:chExt cx="2368924" cy="1460953"/>
          </a:xfrm>
        </p:grpSpPr>
        <p:sp>
          <p:nvSpPr>
            <p:cNvPr id="13" name="TextBox 12"/>
            <p:cNvSpPr txBox="1"/>
            <p:nvPr/>
          </p:nvSpPr>
          <p:spPr>
            <a:xfrm>
              <a:off x="4782670" y="4414842"/>
              <a:ext cx="2368924" cy="646331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информационная война </a:t>
              </a:r>
              <a:r>
                <a:rPr lang="ru-RU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</a:t>
              </a:r>
              <a:r>
                <a:rPr lang="ru-RU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пропаганда</a:t>
              </a:r>
              <a:endPara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Стрелка вверх 19"/>
            <p:cNvSpPr/>
            <p:nvPr/>
          </p:nvSpPr>
          <p:spPr>
            <a:xfrm rot="10800000">
              <a:off x="5793861" y="3600220"/>
              <a:ext cx="184907" cy="763979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31" name="Группа 1030"/>
          <p:cNvGrpSpPr/>
          <p:nvPr/>
        </p:nvGrpSpPr>
        <p:grpSpPr>
          <a:xfrm>
            <a:off x="4188601" y="5186839"/>
            <a:ext cx="3720354" cy="1522173"/>
            <a:chOff x="4188601" y="5186839"/>
            <a:chExt cx="3720354" cy="1522173"/>
          </a:xfrm>
        </p:grpSpPr>
        <p:sp>
          <p:nvSpPr>
            <p:cNvPr id="14" name="TextBox 13"/>
            <p:cNvSpPr txBox="1"/>
            <p:nvPr/>
          </p:nvSpPr>
          <p:spPr>
            <a:xfrm>
              <a:off x="4188601" y="6062681"/>
              <a:ext cx="3720354" cy="646331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разжигание </a:t>
              </a:r>
              <a:r>
                <a:rPr lang="ru-RU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ненависти, национализма и ксенофобии</a:t>
              </a:r>
            </a:p>
          </p:txBody>
        </p:sp>
        <p:sp>
          <p:nvSpPr>
            <p:cNvPr id="21" name="Стрелка вверх 20"/>
            <p:cNvSpPr/>
            <p:nvPr/>
          </p:nvSpPr>
          <p:spPr>
            <a:xfrm rot="10800000">
              <a:off x="5778420" y="5186839"/>
              <a:ext cx="188712" cy="765172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28" name="Группа 1027"/>
          <p:cNvGrpSpPr/>
          <p:nvPr/>
        </p:nvGrpSpPr>
        <p:grpSpPr>
          <a:xfrm>
            <a:off x="7821663" y="3460530"/>
            <a:ext cx="3638229" cy="2908171"/>
            <a:chOff x="7821663" y="3460530"/>
            <a:chExt cx="3638229" cy="2908171"/>
          </a:xfrm>
        </p:grpSpPr>
        <p:sp>
          <p:nvSpPr>
            <p:cNvPr id="12" name="TextBox 11"/>
            <p:cNvSpPr txBox="1"/>
            <p:nvPr/>
          </p:nvSpPr>
          <p:spPr>
            <a:xfrm>
              <a:off x="8531714" y="5722472"/>
              <a:ext cx="2928178" cy="64622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интервью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документальные фильмы и программы</a:t>
              </a:r>
            </a:p>
          </p:txBody>
        </p:sp>
        <p:sp>
          <p:nvSpPr>
            <p:cNvPr id="22" name="Стрелка вверх 21"/>
            <p:cNvSpPr/>
            <p:nvPr/>
          </p:nvSpPr>
          <p:spPr>
            <a:xfrm rot="8192534">
              <a:off x="7821663" y="3460530"/>
              <a:ext cx="174585" cy="2307969"/>
            </a:xfrm>
            <a:prstGeom prst="upArrow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27" name="Группа 1026"/>
          <p:cNvGrpSpPr/>
          <p:nvPr/>
        </p:nvGrpSpPr>
        <p:grpSpPr>
          <a:xfrm>
            <a:off x="9908209" y="3597921"/>
            <a:ext cx="2079812" cy="1186253"/>
            <a:chOff x="9923929" y="4094107"/>
            <a:chExt cx="2079812" cy="1186253"/>
          </a:xfrm>
        </p:grpSpPr>
        <p:sp>
          <p:nvSpPr>
            <p:cNvPr id="11" name="TextBox 10"/>
            <p:cNvSpPr txBox="1"/>
            <p:nvPr/>
          </p:nvSpPr>
          <p:spPr>
            <a:xfrm>
              <a:off x="9923929" y="4911028"/>
              <a:ext cx="2079812" cy="36933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медиаграмотность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трелка углом 15"/>
            <p:cNvSpPr/>
            <p:nvPr/>
          </p:nvSpPr>
          <p:spPr>
            <a:xfrm rot="5400000">
              <a:off x="10743211" y="4314731"/>
              <a:ext cx="763978" cy="322730"/>
            </a:xfrm>
            <a:prstGeom prst="bentArrow">
              <a:avLst>
                <a:gd name="adj1" fmla="val 25000"/>
                <a:gd name="adj2" fmla="val 25000"/>
                <a:gd name="adj3" fmla="val 50000"/>
                <a:gd name="adj4" fmla="val 43750"/>
              </a:avLst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650855" y="1769589"/>
            <a:ext cx="4774662" cy="646331"/>
            <a:chOff x="6650855" y="1769589"/>
            <a:chExt cx="4774662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8422340" y="1769589"/>
              <a:ext cx="3003177" cy="64633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мощный механизм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влияния на сознание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людей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Стрелка углом 23"/>
            <p:cNvSpPr/>
            <p:nvPr/>
          </p:nvSpPr>
          <p:spPr>
            <a:xfrm>
              <a:off x="6650855" y="2029272"/>
              <a:ext cx="1671894" cy="286776"/>
            </a:xfrm>
            <a:prstGeom prst="bentArrow">
              <a:avLst>
                <a:gd name="adj1" fmla="val 25000"/>
                <a:gd name="adj2" fmla="val 26881"/>
                <a:gd name="adj3" fmla="val 50000"/>
                <a:gd name="adj4" fmla="val 43750"/>
              </a:avLst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064559" y="2000052"/>
            <a:ext cx="3661770" cy="398552"/>
            <a:chOff x="1064559" y="2000052"/>
            <a:chExt cx="3661770" cy="398552"/>
          </a:xfrm>
        </p:grpSpPr>
        <p:sp>
          <p:nvSpPr>
            <p:cNvPr id="5" name="TextBox 4"/>
            <p:cNvSpPr txBox="1"/>
            <p:nvPr/>
          </p:nvSpPr>
          <p:spPr>
            <a:xfrm>
              <a:off x="1064559" y="2029272"/>
              <a:ext cx="2447366" cy="369332"/>
            </a:xfrm>
            <a:prstGeom prst="rect">
              <a:avLst/>
            </a:prstGeom>
            <a:scene3d>
              <a:camera prst="perspectiveRelaxedModerately"/>
              <a:lightRig rig="threePt" dir="t"/>
            </a:scene3d>
            <a:sp3d>
              <a:bevelT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источник информации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Стрелка углом вверх 27"/>
            <p:cNvSpPr/>
            <p:nvPr/>
          </p:nvSpPr>
          <p:spPr>
            <a:xfrm rot="12002471">
              <a:off x="2950282" y="2000052"/>
              <a:ext cx="1776047" cy="280955"/>
            </a:xfrm>
            <a:prstGeom prst="bentUp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89093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561043" y="2109441"/>
            <a:ext cx="10689819" cy="3964789"/>
            <a:chOff x="807423" y="1939064"/>
            <a:chExt cx="10689819" cy="3771252"/>
          </a:xfrm>
        </p:grpSpPr>
        <p:pic>
          <p:nvPicPr>
            <p:cNvPr id="1026" name="Picture 2" descr="Picture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29" y="2085899"/>
              <a:ext cx="4137640" cy="3624417"/>
            </a:xfrm>
            <a:prstGeom prst="ellipse">
              <a:avLst/>
            </a:prstGeom>
            <a:ln w="63500" cap="rnd">
              <a:solidFill>
                <a:schemeClr val="accent1">
                  <a:lumMod val="20000"/>
                  <a:lumOff val="80000"/>
                </a:schemeClr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6270" y="1939064"/>
              <a:ext cx="1240972" cy="1240972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423" y="1939064"/>
              <a:ext cx="1190731" cy="1050820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2580238" y="199177"/>
            <a:ext cx="7088863" cy="1446550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CC00"/>
                </a:solidFill>
                <a:latin typeface="Gabriola" panose="04040605051002020D02" pitchFamily="82" charset="0"/>
              </a:rPr>
              <a:t>УЧЕНИК</a:t>
            </a:r>
            <a:r>
              <a:rPr lang="ru-RU" sz="4000" b="1" dirty="0" smtClean="0">
                <a:latin typeface="Gabriola" panose="04040605051002020D02" pitchFamily="82" charset="0"/>
              </a:rPr>
              <a:t> </a:t>
            </a:r>
          </a:p>
          <a:p>
            <a:pPr algn="ctr"/>
            <a:r>
              <a:rPr lang="ru-RU" sz="2400" b="1" dirty="0" smtClean="0">
                <a:latin typeface="Gabriola" panose="04040605051002020D02" pitchFamily="82" charset="0"/>
              </a:rPr>
              <a:t>- </a:t>
            </a:r>
            <a:r>
              <a:rPr lang="ru-RU" sz="2400" dirty="0" smtClean="0">
                <a:latin typeface="Times New Romans"/>
                <a:ea typeface="Times New Romans"/>
                <a:cs typeface="Times New Romans"/>
              </a:rPr>
              <a:t>это </a:t>
            </a:r>
            <a:r>
              <a:rPr lang="ru-RU" sz="2400" dirty="0">
                <a:latin typeface="Times New Romans"/>
                <a:ea typeface="Times New Romans"/>
                <a:cs typeface="Times New Romans"/>
              </a:rPr>
              <a:t>не сосуд, который нужно наполнять знаниями, а факел, который нужно зажечь!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618989" y="1728461"/>
            <a:ext cx="10631873" cy="4881118"/>
            <a:chOff x="4087289" y="1826619"/>
            <a:chExt cx="10631873" cy="488111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8480" y="1826619"/>
              <a:ext cx="4616409" cy="488111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7289" y="2210928"/>
              <a:ext cx="1244335" cy="1206524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48517" y="2156709"/>
              <a:ext cx="1970645" cy="13794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881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-85063"/>
            <a:ext cx="12192000" cy="6943063"/>
            <a:chOff x="0" y="-85063"/>
            <a:chExt cx="12192000" cy="694306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2050" name="Picture 2" descr="Picture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5306" y="-85063"/>
              <a:ext cx="2380541" cy="1828801"/>
            </a:xfrm>
            <a:prstGeom prst="rect">
              <a:avLst/>
            </a:prstGeom>
            <a:ln>
              <a:solidFill>
                <a:srgbClr val="2C03A1"/>
              </a:solidFill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299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3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941</TotalTime>
  <Words>275</Words>
  <Application>Microsoft Office PowerPoint</Application>
  <PresentationFormat>Широкоэкранный</PresentationFormat>
  <Paragraphs>49</Paragraphs>
  <Slides>8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8</vt:i4>
      </vt:variant>
    </vt:vector>
  </HeadingPairs>
  <TitlesOfParts>
    <vt:vector size="30" baseType="lpstr">
      <vt:lpstr>Arial</vt:lpstr>
      <vt:lpstr>Arial Black</vt:lpstr>
      <vt:lpstr>Bahnschrift Light Condensed</vt:lpstr>
      <vt:lpstr>Bahnschrift SemiBold SemiConden</vt:lpstr>
      <vt:lpstr>Calibri</vt:lpstr>
      <vt:lpstr>Calibri Light</vt:lpstr>
      <vt:lpstr>Century Gothic</vt:lpstr>
      <vt:lpstr>Corbel</vt:lpstr>
      <vt:lpstr>Courier New</vt:lpstr>
      <vt:lpstr>Gabriola</vt:lpstr>
      <vt:lpstr>Garamond</vt:lpstr>
      <vt:lpstr>Gill Sans MT</vt:lpstr>
      <vt:lpstr>Impact</vt:lpstr>
      <vt:lpstr>Times New Roman</vt:lpstr>
      <vt:lpstr>Times New Romans</vt:lpstr>
      <vt:lpstr>Tw Cen MT</vt:lpstr>
      <vt:lpstr>Базис</vt:lpstr>
      <vt:lpstr>Badge</vt:lpstr>
      <vt:lpstr>La mente</vt:lpstr>
      <vt:lpstr>Савон</vt:lpstr>
      <vt:lpstr>Тема Office</vt:lpstr>
      <vt:lpstr>Капля</vt:lpstr>
      <vt:lpstr>Муниципальная Бюджетная организация дополнительного образования Дворец творчества детей и молодёжи «Радуга»  </vt:lpstr>
      <vt:lpstr>«Мы должны строить свое будущее на прочном фундаменте.  И такой фундамент – это ПАТРИОТИЗМ»</vt:lpstr>
      <vt:lpstr>Презентация PowerPoint</vt:lpstr>
      <vt:lpstr>Исторический обзор Этапы развития патриотического воспитания</vt:lpstr>
      <vt:lpstr>Современные подходы Роль образования в патриотическом воспитании</vt:lpstr>
      <vt:lpstr>Влияние средств массовой информации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Муниципальная Бюджетная организация дополнительного образования Дворец творчества детей и молодёжи «Радуга»  </dc:title>
  <dc:creator>USER</dc:creator>
  <cp:lastModifiedBy>USER</cp:lastModifiedBy>
  <cp:revision>58</cp:revision>
  <dcterms:created xsi:type="dcterms:W3CDTF">2025-02-11T02:27:55Z</dcterms:created>
  <dcterms:modified xsi:type="dcterms:W3CDTF">2025-03-13T08:16:25Z</dcterms:modified>
</cp:coreProperties>
</file>