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27"/>
  </p:notesMasterIdLst>
  <p:sldIdLst>
    <p:sldId id="268" r:id="rId2"/>
    <p:sldId id="269" r:id="rId3"/>
    <p:sldId id="266" r:id="rId4"/>
    <p:sldId id="258" r:id="rId5"/>
    <p:sldId id="272" r:id="rId6"/>
    <p:sldId id="273" r:id="rId7"/>
    <p:sldId id="285" r:id="rId8"/>
    <p:sldId id="267" r:id="rId9"/>
    <p:sldId id="259" r:id="rId10"/>
    <p:sldId id="274" r:id="rId11"/>
    <p:sldId id="282" r:id="rId12"/>
    <p:sldId id="284" r:id="rId13"/>
    <p:sldId id="275" r:id="rId14"/>
    <p:sldId id="286" r:id="rId15"/>
    <p:sldId id="276" r:id="rId16"/>
    <p:sldId id="283" r:id="rId17"/>
    <p:sldId id="292" r:id="rId18"/>
    <p:sldId id="281" r:id="rId19"/>
    <p:sldId id="287" r:id="rId20"/>
    <p:sldId id="290" r:id="rId21"/>
    <p:sldId id="291" r:id="rId22"/>
    <p:sldId id="263" r:id="rId23"/>
    <p:sldId id="262" r:id="rId24"/>
    <p:sldId id="289" r:id="rId25"/>
    <p:sldId id="288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45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7608DB-834F-46CB-82A6-9ABA964E3A67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62C3B3-6376-4A91-A1F3-B9BD7DBAAB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2C3B3-6376-4A91-A1F3-B9BD7DBAAB04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E013-11AA-44AA-A9FC-DE1DF2E5ECE3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8664-E313-44AC-B193-B248BA4C3F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E013-11AA-44AA-A9FC-DE1DF2E5ECE3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8664-E313-44AC-B193-B248BA4C3F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E013-11AA-44AA-A9FC-DE1DF2E5ECE3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8664-E313-44AC-B193-B248BA4C3F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E013-11AA-44AA-A9FC-DE1DF2E5ECE3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8664-E313-44AC-B193-B248BA4C3F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E013-11AA-44AA-A9FC-DE1DF2E5ECE3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8664-E313-44AC-B193-B248BA4C3F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E013-11AA-44AA-A9FC-DE1DF2E5ECE3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8664-E313-44AC-B193-B248BA4C3F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E013-11AA-44AA-A9FC-DE1DF2E5ECE3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8664-E313-44AC-B193-B248BA4C3F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E013-11AA-44AA-A9FC-DE1DF2E5ECE3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8664-E313-44AC-B193-B248BA4C3F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E013-11AA-44AA-A9FC-DE1DF2E5ECE3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8664-E313-44AC-B193-B248BA4C3F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E013-11AA-44AA-A9FC-DE1DF2E5ECE3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8664-E313-44AC-B193-B248BA4C3F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E013-11AA-44AA-A9FC-DE1DF2E5ECE3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8664-E313-44AC-B193-B248BA4C3F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1E013-11AA-44AA-A9FC-DE1DF2E5ECE3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A8664-E313-44AC-B193-B248BA4C3F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http://namonitore.ru/uploads/catalog/towns/pamyatnik_mininu_i_pozharskomu_v_moskve_1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278" y="1285860"/>
            <a:ext cx="5857444" cy="43967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0"/>
            <a:ext cx="9324528" cy="1428736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Патриотизм в </a:t>
            </a:r>
            <a:r>
              <a:rPr lang="ru-RU" sz="4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современном обществе</a:t>
            </a:r>
            <a:r>
              <a:rPr lang="ru-RU" sz="4000" b="1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5857892"/>
            <a:ext cx="85324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                   ТОГАПОУ «Техникум отраслевых технологий» Мастер ПО Селезнева Ю.С.</a:t>
            </a:r>
            <a:endParaRPr lang="ru-RU" sz="2800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5616624" cy="6264696"/>
          </a:xfrm>
        </p:spPr>
        <p:txBody>
          <a:bodyPr>
            <a:noAutofit/>
          </a:bodyPr>
          <a:lstStyle/>
          <a:p>
            <a:pPr algn="l"/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Патриоти́зм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(греч. πα</a:t>
            </a:r>
            <a:r>
              <a:rPr lang="ru-RU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τριώτης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- соотечественник, πα</a:t>
            </a:r>
            <a:r>
              <a:rPr lang="ru-RU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τρίς 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отечество) - нравственный и политический принцип, социальное чувство, содержанием которого является любовь к Отечеству и готовность подчинить его интересам свои частные интересы.</a:t>
            </a:r>
            <a:b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</a:t>
            </a:r>
            <a:endParaRPr lang="ru-RU" sz="3200" b="1" i="1" dirty="0"/>
          </a:p>
        </p:txBody>
      </p:sp>
      <p:pic>
        <p:nvPicPr>
          <p:cNvPr id="41986" name="Picture 2" descr="http://upload.wikimedia.org/wikipedia/ru/thumb/5/5e/Rodina_mat_zovet.jpg/200px-Rodina_mat_zov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404664"/>
            <a:ext cx="2808312" cy="61361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892480" cy="2736304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Представления о патриотизме 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связываются с трепетным отношением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к историческим событиям, памятникам, символике, культурным различиям и великим предкам.                </a:t>
            </a:r>
            <a:r>
              <a:rPr lang="ru-RU" sz="2600" i="1" dirty="0" err="1" smtClean="0"/>
              <a:t>Википедия</a:t>
            </a:r>
            <a:r>
              <a:rPr lang="ru-RU" sz="2600" i="1" dirty="0" smtClean="0"/>
              <a:t>.</a:t>
            </a:r>
            <a:endParaRPr lang="ru-RU" sz="2600" i="1" dirty="0"/>
          </a:p>
        </p:txBody>
      </p:sp>
      <p:pic>
        <p:nvPicPr>
          <p:cNvPr id="4" name="Picture 2" descr="http://fpvestnik.ru/wp-content/uploads/penza32708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425" y="3212976"/>
            <a:ext cx="4463575" cy="3304244"/>
          </a:xfrm>
          <a:prstGeom prst="rect">
            <a:avLst/>
          </a:prstGeom>
          <a:noFill/>
        </p:spPr>
      </p:pic>
      <p:pic>
        <p:nvPicPr>
          <p:cNvPr id="5" name="Рисунок 4" descr="615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212976"/>
            <a:ext cx="4248472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928662" y="2428868"/>
            <a:ext cx="7200800" cy="422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85728"/>
            <a:ext cx="9001156" cy="2357454"/>
          </a:xfrm>
        </p:spPr>
        <p:txBody>
          <a:bodyPr>
            <a:noAutofit/>
          </a:bodyPr>
          <a:lstStyle/>
          <a:p>
            <a:pPr algn="l"/>
            <a:r>
              <a:rPr lang="ru-RU" sz="3200" b="1" i="1" u="sng" dirty="0" smtClean="0">
                <a:latin typeface="Times New Roman" pitchFamily="18" charset="0"/>
                <a:cs typeface="Times New Roman" pitchFamily="18" charset="0"/>
              </a:rPr>
              <a:t>Патриотизм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предполагает   гордость достижениями и культурой своей Родины, желание сохранять её характер и культурные особенности, стремление защищать интересы Родины и своего народа.                                 </a:t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Википедия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507288" cy="6597352"/>
          </a:xfrm>
        </p:spPr>
        <p:txBody>
          <a:bodyPr>
            <a:normAutofit fontScale="90000"/>
          </a:bodyPr>
          <a:lstStyle/>
          <a:p>
            <a:pPr algn="l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Виды патриотизма: 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1) имперский патриотизм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поддерживает чувства лояльности к империи и её правительству. 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5" name="Picture 2" descr="&amp;Pcy;&amp;acy;&amp;tcy;&amp;rcy;&amp;icy;&amp;ocy;&amp;tcy;&amp;icy;&amp;zcy;&amp;mcy;. &amp;Ncy;&amp;acy;&amp;tscy;&amp;icy;&amp;ocy;&amp;ncy;&amp;acy;&amp;lcy;&amp;icy;&amp;zcy;&amp;mcy;. &amp;Ncy;&amp;acy;&amp;tscy;&amp;icy;&amp;zcy;&amp;mcy;.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611560" y="2708920"/>
            <a:ext cx="7920880" cy="39604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sostav.ru/news/03.07.2003/vivat-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2016224"/>
          </a:xfrm>
        </p:spPr>
        <p:txBody>
          <a:bodyPr>
            <a:normAutofit fontScale="90000"/>
          </a:bodyPr>
          <a:lstStyle/>
          <a:p>
            <a:pPr algn="l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ru-RU" sz="4900" b="1" dirty="0" smtClean="0">
                <a:latin typeface="Times New Roman" pitchFamily="18" charset="0"/>
                <a:cs typeface="Times New Roman" pitchFamily="18" charset="0"/>
              </a:rPr>
              <a:t>национальный патриотизм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—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 основании своём имеет </a:t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чувства любви к своей нации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892480" cy="2852936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tx1"/>
                </a:solidFill>
              </a:rPr>
              <a:t>3) Этнический патриотизм </a:t>
            </a:r>
            <a:r>
              <a:rPr lang="ru-RU" sz="4000" b="1" dirty="0" smtClean="0">
                <a:solidFill>
                  <a:schemeClr val="tx1"/>
                </a:solidFill>
              </a:rPr>
              <a:t/>
            </a:r>
            <a:br>
              <a:rPr lang="ru-RU" sz="4000" b="1" dirty="0" smtClean="0">
                <a:solidFill>
                  <a:schemeClr val="tx1"/>
                </a:solidFill>
              </a:rPr>
            </a:br>
            <a:r>
              <a:rPr lang="ru-RU" sz="4000" b="1" dirty="0" smtClean="0">
                <a:solidFill>
                  <a:schemeClr val="tx1"/>
                </a:solidFill>
              </a:rPr>
              <a:t>(национализм) основан только на       </a:t>
            </a:r>
            <a:br>
              <a:rPr lang="ru-RU" sz="4000" b="1" dirty="0" smtClean="0">
                <a:solidFill>
                  <a:schemeClr val="tx1"/>
                </a:solidFill>
              </a:rPr>
            </a:br>
            <a:r>
              <a:rPr lang="ru-RU" sz="4000" b="1" dirty="0"/>
              <a:t> </a:t>
            </a:r>
            <a:r>
              <a:rPr lang="ru-RU" sz="4000" b="1" dirty="0" smtClean="0"/>
              <a:t>                            </a:t>
            </a:r>
            <a:r>
              <a:rPr lang="ru-RU" sz="4000" b="1" dirty="0" smtClean="0">
                <a:solidFill>
                  <a:schemeClr val="tx1"/>
                </a:solidFill>
              </a:rPr>
              <a:t>любви к своему народу </a:t>
            </a:r>
            <a:br>
              <a:rPr lang="ru-RU" sz="4000" b="1" dirty="0" smtClean="0">
                <a:solidFill>
                  <a:schemeClr val="tx1"/>
                </a:solidFill>
              </a:rPr>
            </a:br>
            <a:r>
              <a:rPr lang="ru-RU" sz="4000" b="1" dirty="0" smtClean="0">
                <a:solidFill>
                  <a:schemeClr val="tx1"/>
                </a:solidFill>
              </a:rPr>
              <a:t>                            и презрении к другим.</a:t>
            </a:r>
            <a:endParaRPr lang="ru-RU" sz="4000" b="1" dirty="0">
              <a:solidFill>
                <a:schemeClr val="tx1"/>
              </a:solidFill>
            </a:endParaRPr>
          </a:p>
        </p:txBody>
      </p:sp>
      <p:pic>
        <p:nvPicPr>
          <p:cNvPr id="34820" name="Picture 4" descr="http://www.gol.ge/posters/42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1" y="1700808"/>
            <a:ext cx="3211995" cy="4797152"/>
          </a:xfrm>
          <a:prstGeom prst="rect">
            <a:avLst/>
          </a:prstGeom>
          <a:noFill/>
        </p:spPr>
      </p:pic>
      <p:pic>
        <p:nvPicPr>
          <p:cNvPr id="34822" name="Picture 6" descr="http://cdn1.cnnturk.com/640/480/false/6165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358" y="2996952"/>
            <a:ext cx="4666259" cy="35052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rk.karelia.ru/wp-content/uploads/2011/09/patriotizm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4893185" y="2071678"/>
            <a:ext cx="4250815" cy="417646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14290"/>
            <a:ext cx="8712968" cy="6286544"/>
          </a:xfrm>
        </p:spPr>
        <p:txBody>
          <a:bodyPr>
            <a:normAutofit fontScale="90000"/>
          </a:bodyPr>
          <a:lstStyle/>
          <a:p>
            <a:pPr algn="l">
              <a:spcBef>
                <a:spcPts val="0"/>
              </a:spcBef>
            </a:pPr>
            <a:r>
              <a:rPr lang="ru-RU" sz="4000" b="1" u="sng" dirty="0" smtClean="0">
                <a:latin typeface="+mn-lt"/>
              </a:rPr>
              <a:t>Патриотические </a:t>
            </a:r>
            <a:r>
              <a:rPr lang="ru-RU" sz="4000" u="sng" dirty="0" smtClean="0">
                <a:latin typeface="+mn-lt"/>
              </a:rPr>
              <a:t> </a:t>
            </a:r>
            <a:r>
              <a:rPr lang="ru-RU" sz="4000" b="1" u="sng" dirty="0" smtClean="0">
                <a:latin typeface="+mn-lt"/>
              </a:rPr>
              <a:t>задачи в школах России. </a:t>
            </a:r>
            <a:r>
              <a:rPr lang="ru-RU" sz="3600" b="1" dirty="0" smtClean="0">
                <a:latin typeface="+mn-lt"/>
              </a:rPr>
              <a:t/>
            </a:r>
            <a:br>
              <a:rPr lang="ru-RU" sz="3600" b="1" dirty="0" smtClean="0">
                <a:latin typeface="+mn-lt"/>
              </a:rPr>
            </a:br>
            <a:r>
              <a:rPr lang="ru-RU" sz="3600" b="1" dirty="0" smtClean="0">
                <a:latin typeface="+mn-lt"/>
              </a:rPr>
              <a:t>   </a:t>
            </a:r>
            <a:r>
              <a:rPr lang="ru-RU" sz="3600" dirty="0" smtClean="0">
                <a:latin typeface="+mn-lt"/>
              </a:rPr>
              <a:t>Некоторые   выдержки из воспитательных    </a:t>
            </a:r>
            <a:br>
              <a:rPr lang="ru-RU" sz="3600" dirty="0" smtClean="0">
                <a:latin typeface="+mn-lt"/>
              </a:rPr>
            </a:br>
            <a:r>
              <a:rPr lang="ru-RU" sz="3600" dirty="0" smtClean="0">
                <a:latin typeface="+mn-lt"/>
              </a:rPr>
              <a:t>    планов  школ и классных руководителей: </a:t>
            </a:r>
            <a:br>
              <a:rPr lang="ru-RU" sz="3600" dirty="0" smtClean="0">
                <a:latin typeface="+mn-lt"/>
              </a:rPr>
            </a:br>
            <a:r>
              <a:rPr lang="ru-RU" sz="3600" b="1" i="1" dirty="0" smtClean="0">
                <a:latin typeface="+mn-lt"/>
                <a:cs typeface="Times New Roman" pitchFamily="18" charset="0"/>
              </a:rPr>
              <a:t>1) Пробуждать у детей </a:t>
            </a:r>
            <a:br>
              <a:rPr lang="ru-RU" sz="3600" b="1" i="1" dirty="0" smtClean="0">
                <a:latin typeface="+mn-lt"/>
                <a:cs typeface="Times New Roman" pitchFamily="18" charset="0"/>
              </a:rPr>
            </a:br>
            <a:r>
              <a:rPr lang="ru-RU" sz="3600" b="1" i="1" dirty="0" smtClean="0">
                <a:latin typeface="+mn-lt"/>
                <a:cs typeface="Times New Roman" pitchFamily="18" charset="0"/>
              </a:rPr>
              <a:t>интерес к родному краю,</a:t>
            </a:r>
            <a:br>
              <a:rPr lang="ru-RU" sz="3600" b="1" i="1" dirty="0" smtClean="0">
                <a:latin typeface="+mn-lt"/>
                <a:cs typeface="Times New Roman" pitchFamily="18" charset="0"/>
              </a:rPr>
            </a:br>
            <a:r>
              <a:rPr lang="ru-RU" sz="3600" b="1" i="1" dirty="0" smtClean="0">
                <a:latin typeface="+mn-lt"/>
                <a:cs typeface="Times New Roman" pitchFamily="18" charset="0"/>
              </a:rPr>
              <a:t>своей стране.</a:t>
            </a:r>
            <a:br>
              <a:rPr lang="ru-RU" sz="3600" b="1" i="1" dirty="0" smtClean="0">
                <a:latin typeface="+mn-lt"/>
                <a:cs typeface="Times New Roman" pitchFamily="18" charset="0"/>
              </a:rPr>
            </a:br>
            <a:r>
              <a:rPr lang="ru-RU" sz="3600" b="1" i="1" dirty="0" smtClean="0">
                <a:latin typeface="+mn-lt"/>
                <a:cs typeface="Times New Roman" pitchFamily="18" charset="0"/>
              </a:rPr>
              <a:t>2) Воспитывать в детях </a:t>
            </a:r>
            <a:br>
              <a:rPr lang="ru-RU" sz="3600" b="1" i="1" dirty="0" smtClean="0">
                <a:latin typeface="+mn-lt"/>
                <a:cs typeface="Times New Roman" pitchFamily="18" charset="0"/>
              </a:rPr>
            </a:br>
            <a:r>
              <a:rPr lang="ru-RU" sz="3600" b="1" i="1" dirty="0" smtClean="0">
                <a:latin typeface="+mn-lt"/>
                <a:cs typeface="Times New Roman" pitchFamily="18" charset="0"/>
              </a:rPr>
              <a:t>доброту, человечность и </a:t>
            </a:r>
            <a:br>
              <a:rPr lang="ru-RU" sz="3600" b="1" i="1" dirty="0" smtClean="0">
                <a:latin typeface="+mn-lt"/>
                <a:cs typeface="Times New Roman" pitchFamily="18" charset="0"/>
              </a:rPr>
            </a:br>
            <a:r>
              <a:rPr lang="ru-RU" sz="3600" b="1" i="1" dirty="0" smtClean="0">
                <a:latin typeface="+mn-lt"/>
                <a:cs typeface="Times New Roman" pitchFamily="18" charset="0"/>
              </a:rPr>
              <a:t>милосердие.</a:t>
            </a:r>
            <a:br>
              <a:rPr lang="ru-RU" sz="3600" b="1" i="1" dirty="0" smtClean="0">
                <a:latin typeface="+mn-lt"/>
                <a:cs typeface="Times New Roman" pitchFamily="18" charset="0"/>
              </a:rPr>
            </a:br>
            <a:r>
              <a:rPr lang="ru-RU" sz="3600" b="1" i="1" dirty="0" smtClean="0">
                <a:latin typeface="+mn-lt"/>
                <a:cs typeface="Times New Roman" pitchFamily="18" charset="0"/>
              </a:rPr>
              <a:t>3) Воспитание чувства </a:t>
            </a:r>
            <a:br>
              <a:rPr lang="ru-RU" sz="3600" b="1" i="1" dirty="0" smtClean="0">
                <a:latin typeface="+mn-lt"/>
                <a:cs typeface="Times New Roman" pitchFamily="18" charset="0"/>
              </a:rPr>
            </a:br>
            <a:r>
              <a:rPr lang="ru-RU" sz="3600" b="1" i="1" dirty="0" smtClean="0">
                <a:latin typeface="+mn-lt"/>
                <a:cs typeface="Times New Roman" pitchFamily="18" charset="0"/>
              </a:rPr>
              <a:t>    патриотизма, любви </a:t>
            </a:r>
            <a:br>
              <a:rPr lang="ru-RU" sz="3600" b="1" i="1" dirty="0" smtClean="0">
                <a:latin typeface="+mn-lt"/>
                <a:cs typeface="Times New Roman" pitchFamily="18" charset="0"/>
              </a:rPr>
            </a:br>
            <a:r>
              <a:rPr lang="ru-RU" sz="3600" b="1" i="1" dirty="0" smtClean="0">
                <a:latin typeface="+mn-lt"/>
                <a:cs typeface="Times New Roman" pitchFamily="18" charset="0"/>
              </a:rPr>
              <a:t>    к своей Родине. </a:t>
            </a:r>
            <a:r>
              <a:rPr lang="ru-RU" sz="1000" b="1" dirty="0" smtClean="0"/>
              <a:t/>
            </a:r>
            <a:br>
              <a:rPr lang="ru-RU" sz="1000" b="1" dirty="0" smtClean="0"/>
            </a:br>
            <a:endParaRPr lang="ru-RU" sz="10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288032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     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357166"/>
            <a:ext cx="9001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/>
              <a:t>       </a:t>
            </a:r>
            <a:r>
              <a:rPr lang="ru-RU" sz="4400" b="1" dirty="0" smtClean="0"/>
              <a:t>Известные люди о патриотизме.</a:t>
            </a:r>
            <a:endParaRPr lang="ru-RU" sz="4400" b="1" dirty="0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776"/>
            <a:ext cx="9144000" cy="525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5112568" cy="6669360"/>
          </a:xfrm>
        </p:spPr>
        <p:txBody>
          <a:bodyPr>
            <a:normAutofit/>
          </a:bodyPr>
          <a:lstStyle/>
          <a:p>
            <a:pPr algn="l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«Мы должны строить своё будущее на прочном фундаменте. </a:t>
            </a:r>
            <a:b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И такой фундамент –  патриотизм».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</a:t>
            </a:r>
            <a:br>
              <a:rPr lang="ru-RU" sz="4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                 Путин В.В</a:t>
            </a:r>
            <a:r>
              <a:rPr lang="ru-RU" i="1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7652" name="Picture 4" descr="File:Vladimir Putin 12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836712"/>
            <a:ext cx="3611885" cy="5188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c.pics.livejournal.com/romashka_lazur/24762856/66099/66099_6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476672"/>
            <a:ext cx="9152306" cy="5616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0"/>
            <a:ext cx="6300192" cy="2780928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 smtClean="0"/>
              <a:t>   Только пустые люди не   </a:t>
            </a:r>
            <a:br>
              <a:rPr lang="ru-RU" sz="3200" b="1" dirty="0" smtClean="0"/>
            </a:br>
            <a:r>
              <a:rPr lang="ru-RU" sz="3200" b="1" dirty="0"/>
              <a:t> </a:t>
            </a:r>
            <a:r>
              <a:rPr lang="ru-RU" sz="3200" b="1" dirty="0" smtClean="0"/>
              <a:t>  испытывают прекрасного и  </a:t>
            </a:r>
            <a:br>
              <a:rPr lang="ru-RU" sz="3200" b="1" dirty="0" smtClean="0"/>
            </a:br>
            <a:r>
              <a:rPr lang="ru-RU" sz="3200" b="1" dirty="0"/>
              <a:t> </a:t>
            </a:r>
            <a:r>
              <a:rPr lang="ru-RU" sz="3200" b="1" dirty="0" smtClean="0"/>
              <a:t>  возвышенного патриотического   </a:t>
            </a:r>
            <a:br>
              <a:rPr lang="ru-RU" sz="3200" b="1" dirty="0" smtClean="0"/>
            </a:br>
            <a:r>
              <a:rPr lang="ru-RU" sz="3200" b="1" dirty="0"/>
              <a:t> </a:t>
            </a:r>
            <a:r>
              <a:rPr lang="ru-RU" sz="3200" b="1" dirty="0" smtClean="0"/>
              <a:t>  чувства к Родине.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                                       </a:t>
            </a:r>
            <a:r>
              <a:rPr lang="ru-RU" sz="3200" i="1" dirty="0" smtClean="0"/>
              <a:t>Иван Павлов</a:t>
            </a:r>
            <a:endParaRPr lang="ru-RU" sz="3200" i="1" dirty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809510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4293096"/>
            <a:ext cx="622818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cs typeface="Times New Roman" pitchFamily="18" charset="0"/>
              </a:rPr>
              <a:t>Любовь к Родине, патриотизм - первое достоинство цивилизованного человека.       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                     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Наполеон I 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2" name="Picture 4" descr="http://www.oboznik.ru/wp-content/uploads/2011/11/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852936"/>
            <a:ext cx="3059832" cy="37155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4612" y="404664"/>
            <a:ext cx="6105860" cy="2520280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Патриот – игрушка в руках   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государственных мужей и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орудие в руках завоевателей.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Бернард Шоу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fotki.ykt.ru/albums/userpics/24259/14.jpg"/>
          <p:cNvPicPr/>
          <p:nvPr/>
        </p:nvPicPr>
        <p:blipFill>
          <a:blip r:embed="rId2" cstate="print">
            <a:grayscl/>
            <a:lum contrast="30000"/>
          </a:blip>
          <a:srcRect/>
          <a:stretch>
            <a:fillRect/>
          </a:stretch>
        </p:blipFill>
        <p:spPr bwMode="auto">
          <a:xfrm>
            <a:off x="179512" y="188640"/>
            <a:ext cx="246366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3286124"/>
            <a:ext cx="6660232" cy="4482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Я  ненавижу  весь отвратительный нонсенс того, что объединяется под словом «патриотизм». Те, кто радостно маршируют в строю под музыку, получили головной мозг по ошибке: для них и спинного было бы достаточно.</a:t>
            </a:r>
            <a:r>
              <a:rPr lang="ru-RU" sz="3200" b="1" dirty="0" smtClean="0"/>
              <a:t>     </a:t>
            </a:r>
            <a:r>
              <a:rPr lang="ru-RU" sz="3200" b="1" i="1" dirty="0" smtClean="0"/>
              <a:t>Альберт Эйнштейн</a:t>
            </a:r>
            <a:endParaRPr lang="ru-RU" sz="3200" i="1" dirty="0" smtClean="0"/>
          </a:p>
          <a:p>
            <a:endParaRPr lang="ru-RU" sz="2600" dirty="0" smtClean="0"/>
          </a:p>
          <a:p>
            <a:endParaRPr lang="ru-RU" sz="2600" dirty="0"/>
          </a:p>
        </p:txBody>
      </p:sp>
      <p:pic>
        <p:nvPicPr>
          <p:cNvPr id="8" name="Picture 2" descr="http://vev.ru/uploads/images/00/03/17/2012/10/06/0c90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46572" y="3284984"/>
            <a:ext cx="2418978" cy="33530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lambo.blog.bg/photos/29038/original/ATAKA/Saltikov.jpg"/>
          <p:cNvPicPr>
            <a:picLocks noChangeAspect="1" noChangeArrowheads="1"/>
          </p:cNvPicPr>
          <p:nvPr/>
        </p:nvPicPr>
        <p:blipFill>
          <a:blip r:embed="rId2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1" y="764704"/>
            <a:ext cx="9144000" cy="51456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0"/>
            <a:ext cx="6131024" cy="3068960"/>
          </a:xfrm>
        </p:spPr>
        <p:txBody>
          <a:bodyPr>
            <a:normAutofit/>
          </a:bodyPr>
          <a:lstStyle/>
          <a:p>
            <a:pPr algn="l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Патриотизм — это последнее прибежище негодяя.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Джонсон </a:t>
            </a:r>
            <a:r>
              <a:rPr lang="ru-RU" sz="3600" i="1" dirty="0" err="1" smtClean="0">
                <a:latin typeface="Times New Roman" pitchFamily="18" charset="0"/>
                <a:cs typeface="Times New Roman" pitchFamily="18" charset="0"/>
              </a:rPr>
              <a:t>Сэмюэл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6" name="Содержимое 3" descr="http://fotki.ykt.ru/albums/userpics/24259/10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156176" y="2420888"/>
            <a:ext cx="2776357" cy="4165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" descr="http://www.theanglocatholic.com/wp-content/uploads/2011/04/portrait-739x1024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135932" y="188640"/>
            <a:ext cx="2419844" cy="3358151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79512" y="4149080"/>
            <a:ext cx="60486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«Патриотизм» значит просто - «убей иноверца».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Борис Гребенщиков 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57232"/>
            <a:ext cx="8892480" cy="5812128"/>
          </a:xfrm>
        </p:spPr>
        <p:txBody>
          <a:bodyPr>
            <a:normAutofit fontScale="90000"/>
          </a:bodyPr>
          <a:lstStyle/>
          <a:p>
            <a:r>
              <a:rPr lang="ru-RU" sz="3600" i="1" dirty="0" smtClean="0"/>
              <a:t>                            </a:t>
            </a:r>
            <a:r>
              <a:rPr lang="ru-RU" sz="4000" i="1" dirty="0" smtClean="0"/>
              <a:t>Патриот ли я? </a:t>
            </a:r>
            <a:br>
              <a:rPr lang="ru-RU" sz="4000" i="1" dirty="0" smtClean="0"/>
            </a:br>
            <a:r>
              <a:rPr lang="ru-RU" sz="4000" i="1" dirty="0" smtClean="0"/>
              <a:t>                         А что это вообще  </a:t>
            </a:r>
            <a:br>
              <a:rPr lang="ru-RU" sz="4000" i="1" dirty="0" smtClean="0"/>
            </a:br>
            <a:r>
              <a:rPr lang="ru-RU" sz="4000" i="1" dirty="0" smtClean="0"/>
              <a:t>                                        такое-патриотизм? </a:t>
            </a:r>
            <a:br>
              <a:rPr lang="ru-RU" sz="4000" i="1" dirty="0" smtClean="0"/>
            </a:br>
            <a:r>
              <a:rPr lang="ru-RU" sz="4000" i="1" dirty="0" smtClean="0"/>
              <a:t>                                   Вот раньше был СССР. </a:t>
            </a:r>
            <a:br>
              <a:rPr lang="ru-RU" sz="4000" i="1" dirty="0" smtClean="0"/>
            </a:br>
            <a:r>
              <a:rPr lang="ru-RU" sz="4000" i="1" dirty="0" smtClean="0"/>
              <a:t>                           Вы,  как  патриот, </a:t>
            </a:r>
            <a:br>
              <a:rPr lang="ru-RU" sz="4000" i="1" dirty="0" smtClean="0"/>
            </a:br>
            <a:r>
              <a:rPr lang="ru-RU" sz="4000" i="1" dirty="0" smtClean="0"/>
              <a:t>                                   обязаны были любить </a:t>
            </a:r>
            <a:br>
              <a:rPr lang="ru-RU" sz="4000" i="1" dirty="0" smtClean="0"/>
            </a:br>
            <a:r>
              <a:rPr lang="ru-RU" sz="4000" i="1" dirty="0" smtClean="0"/>
              <a:t>и Украину, и Грузию и Латвию, и Эстонию… </a:t>
            </a:r>
            <a:br>
              <a:rPr lang="ru-RU" sz="4000" i="1" dirty="0" smtClean="0"/>
            </a:br>
            <a:r>
              <a:rPr lang="ru-RU" sz="4000" i="1" dirty="0" smtClean="0"/>
              <a:t>А теперь вы, как патриот, что их обязаны?</a:t>
            </a:r>
            <a:br>
              <a:rPr lang="ru-RU" sz="4000" i="1" dirty="0" smtClean="0"/>
            </a:br>
            <a:r>
              <a:rPr lang="ru-RU" sz="4000" i="1" dirty="0" smtClean="0"/>
              <a:t>Ненавидеть? 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i="1" dirty="0" smtClean="0"/>
              <a:t>                                               </a:t>
            </a:r>
            <a:r>
              <a:rPr lang="ru-RU" sz="3600" b="1" i="1" dirty="0" smtClean="0"/>
              <a:t>Сергей Мавроди 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 </a:t>
            </a:r>
            <a:endParaRPr lang="ru-RU" dirty="0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3600400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3176"/>
            <a:ext cx="8229600" cy="1844824"/>
          </a:xfrm>
        </p:spPr>
        <p:txBody>
          <a:bodyPr>
            <a:normAutofit/>
          </a:bodyPr>
          <a:lstStyle/>
          <a:p>
            <a:r>
              <a:rPr lang="ru-RU" dirty="0" smtClean="0"/>
              <a:t>Последствие патриотизма?</a:t>
            </a:r>
            <a:endParaRPr lang="ru-RU" dirty="0"/>
          </a:p>
        </p:txBody>
      </p:sp>
      <p:pic>
        <p:nvPicPr>
          <p:cNvPr id="4" name="Рисунок 3" descr="http://newzz.in.ua/uploads/posts/2012-12/1354918441_83f25f435d4f.jpg"/>
          <p:cNvPicPr/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1259632" y="188640"/>
            <a:ext cx="6624735" cy="50851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051"/>
            <a:ext cx="9144000" cy="6797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53614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b="1" dirty="0" smtClean="0"/>
              <a:t>      </a:t>
            </a:r>
          </a:p>
          <a:p>
            <a:pPr>
              <a:buNone/>
            </a:pPr>
            <a:r>
              <a:rPr lang="ru-RU" sz="4000" b="1" dirty="0"/>
              <a:t> </a:t>
            </a:r>
            <a:r>
              <a:rPr lang="ru-RU" sz="4000" b="1" dirty="0" smtClean="0"/>
              <a:t>       </a:t>
            </a:r>
            <a:r>
              <a:rPr lang="ru-RU" sz="8000" b="1" dirty="0" smtClean="0"/>
              <a:t>А нужен ли </a:t>
            </a:r>
          </a:p>
          <a:p>
            <a:pPr>
              <a:buNone/>
            </a:pPr>
            <a:r>
              <a:rPr lang="ru-RU" sz="8000" b="1" dirty="0" smtClean="0"/>
              <a:t>    патриотизм </a:t>
            </a:r>
          </a:p>
          <a:p>
            <a:pPr>
              <a:buNone/>
            </a:pPr>
            <a:r>
              <a:rPr lang="ru-RU" sz="6000" b="1" dirty="0" smtClean="0"/>
              <a:t> современному обществу?</a:t>
            </a:r>
            <a:endParaRPr lang="ru-RU" sz="60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97173" y="188640"/>
            <a:ext cx="2581243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2" descr="http://sc20lipetsk.ucoz.ru/NEW1/lenta_georgievskaj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60648"/>
            <a:ext cx="7317432" cy="731743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21429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  Символ патриотизма современной России.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013.radikal.ru/i324/1207/98/42c04b77fb60.jpg"/>
          <p:cNvPicPr>
            <a:picLocks noChangeAspect="1" noChangeArrowheads="1"/>
          </p:cNvPicPr>
          <p:nvPr/>
        </p:nvPicPr>
        <p:blipFill>
          <a:blip r:embed="rId2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323528" y="0"/>
            <a:ext cx="8554527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0"/>
            <a:ext cx="8424936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572000" y="5463808"/>
            <a:ext cx="41044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/>
              <a:t>Илья Эренбург, </a:t>
            </a:r>
          </a:p>
          <a:p>
            <a:r>
              <a:rPr lang="ru-RU" sz="3200" i="1" dirty="0" smtClean="0"/>
              <a:t>советский писатель. </a:t>
            </a:r>
            <a:endParaRPr lang="ru-RU" sz="3200" i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435280" cy="633670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4800" b="1" dirty="0" smtClean="0"/>
              <a:t>     Вывод.</a:t>
            </a:r>
            <a:endParaRPr lang="ru-RU" sz="4800" dirty="0"/>
          </a:p>
          <a:p>
            <a:pPr>
              <a:buNone/>
            </a:pPr>
            <a:r>
              <a:rPr lang="ru-RU" dirty="0" smtClean="0"/>
              <a:t>           </a:t>
            </a:r>
            <a:r>
              <a:rPr lang="ru-RU" u="sng" dirty="0" smtClean="0"/>
              <a:t>Патриотизм в России предполагает:</a:t>
            </a:r>
            <a:endParaRPr lang="ru-RU" u="sng" dirty="0"/>
          </a:p>
          <a:p>
            <a:pPr>
              <a:buNone/>
            </a:pPr>
            <a:r>
              <a:rPr lang="ru-RU" dirty="0" smtClean="0"/>
              <a:t>   1</a:t>
            </a:r>
            <a:r>
              <a:rPr lang="ru-RU" dirty="0"/>
              <a:t>) гордость </a:t>
            </a:r>
            <a:r>
              <a:rPr lang="ru-RU" dirty="0" smtClean="0"/>
              <a:t> за особенности и достижения  </a:t>
            </a:r>
          </a:p>
          <a:p>
            <a:pPr>
              <a:buNone/>
            </a:pPr>
            <a:r>
              <a:rPr lang="ru-RU" dirty="0" smtClean="0"/>
              <a:t>        культуры своего народа, её развитие во   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 взаимосвязи и сотрудничестве с культурой 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 других народов нашего государства ; </a:t>
            </a:r>
            <a:endParaRPr lang="ru-RU" dirty="0"/>
          </a:p>
          <a:p>
            <a:pPr>
              <a:buNone/>
            </a:pPr>
            <a:r>
              <a:rPr lang="ru-RU" dirty="0" smtClean="0"/>
              <a:t>   2</a:t>
            </a:r>
            <a:r>
              <a:rPr lang="ru-RU" dirty="0"/>
              <a:t>) желание сохранять её характер и культурные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       особенности в рамках мировой культуры;</a:t>
            </a:r>
            <a:endParaRPr lang="ru-RU" dirty="0"/>
          </a:p>
          <a:p>
            <a:pPr>
              <a:buNone/>
            </a:pPr>
            <a:r>
              <a:rPr lang="ru-RU" dirty="0" smtClean="0"/>
              <a:t>   3</a:t>
            </a:r>
            <a:r>
              <a:rPr lang="ru-RU" dirty="0"/>
              <a:t>) идентификация себя с другими членами </a:t>
            </a:r>
            <a:endParaRPr lang="ru-RU" dirty="0" smtClean="0"/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народа</a:t>
            </a:r>
            <a:r>
              <a:rPr lang="ru-RU" dirty="0"/>
              <a:t>;</a:t>
            </a:r>
          </a:p>
          <a:p>
            <a:pPr>
              <a:buNone/>
            </a:pPr>
            <a:r>
              <a:rPr lang="ru-RU" dirty="0" smtClean="0"/>
              <a:t>   4</a:t>
            </a:r>
            <a:r>
              <a:rPr lang="ru-RU" dirty="0"/>
              <a:t>) стремление защищать интересы </a:t>
            </a:r>
            <a:r>
              <a:rPr lang="ru-RU" dirty="0" smtClean="0"/>
              <a:t>Отечества </a:t>
            </a:r>
          </a:p>
          <a:p>
            <a:pPr>
              <a:buNone/>
            </a:pPr>
            <a:r>
              <a:rPr lang="ru-RU" dirty="0" smtClean="0"/>
              <a:t>       и своего </a:t>
            </a:r>
            <a:r>
              <a:rPr lang="ru-RU" dirty="0"/>
              <a:t>народа. </a:t>
            </a:r>
          </a:p>
          <a:p>
            <a:pPr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66693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Исторический </a:t>
            </a:r>
            <a:r>
              <a:rPr lang="ru-RU" sz="3600" b="1" u="sng" dirty="0">
                <a:latin typeface="Times New Roman" pitchFamily="18" charset="0"/>
                <a:cs typeface="Times New Roman" pitchFamily="18" charset="0"/>
              </a:rPr>
              <a:t>источник патриотизма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веками закреплённое существование обособленных государств, формирующее привязанность к родной земле, языку, традициям.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Значение патриотизма.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 В </a:t>
            </a:r>
            <a:r>
              <a:rPr lang="ru-RU" sz="3500" dirty="0">
                <a:latin typeface="Times New Roman" pitchFamily="18" charset="0"/>
                <a:cs typeface="Times New Roman" pitchFamily="18" charset="0"/>
              </a:rPr>
              <a:t>условиях образования наций и образования национальных государств патриотизм становится составной 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частью общественного </a:t>
            </a:r>
            <a:r>
              <a:rPr lang="ru-RU" sz="3500" dirty="0">
                <a:latin typeface="Times New Roman" pitchFamily="18" charset="0"/>
                <a:cs typeface="Times New Roman" pitchFamily="18" charset="0"/>
              </a:rPr>
              <a:t>сознания, отражающего общенациональные моменты в его развитии.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storage0.dms.mpinteractiv.ro/media/1/1/1706/7733178/1/tolstoi.jpg?width=6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0"/>
            <a:ext cx="7153656" cy="537708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27584" y="5460326"/>
            <a:ext cx="77768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/>
              <a:t>      Л.Н. Толстой (1828-1910), </a:t>
            </a:r>
          </a:p>
          <a:p>
            <a:r>
              <a:rPr lang="ru-RU" sz="4400" b="1" dirty="0" smtClean="0"/>
              <a:t>  классик русской литературы</a:t>
            </a:r>
            <a:endParaRPr lang="ru-RU" sz="4400" b="1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32656"/>
            <a:ext cx="9144000" cy="633670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4400" b="1" dirty="0" smtClean="0"/>
              <a:t>         Домашнее задание.           </a:t>
            </a:r>
            <a:r>
              <a:rPr lang="ru-RU" sz="4400" b="1" u="sng" dirty="0" smtClean="0"/>
              <a:t>ЭССЕ:</a:t>
            </a:r>
          </a:p>
          <a:p>
            <a:pPr>
              <a:buNone/>
            </a:pPr>
            <a:r>
              <a:rPr lang="ru-RU" sz="4400" dirty="0"/>
              <a:t> </a:t>
            </a:r>
            <a:r>
              <a:rPr lang="ru-RU" sz="4700" dirty="0"/>
              <a:t>«…патриотизм в наше время есть чувство неестественное, неразумное, вредное, причиняющее большую долю тех бедствий, от которых страдает человечество, и что поэтому чувство это не должно быть воспитываемо, как это делается теперь, - а, напротив, подавляемо и уничтожаемо всеми зависящими от разумных людей средствами».</a:t>
            </a:r>
          </a:p>
          <a:p>
            <a:pPr>
              <a:buNone/>
            </a:pPr>
            <a:r>
              <a:rPr lang="ru-RU" sz="4400" dirty="0"/>
              <a:t>                                                      </a:t>
            </a:r>
            <a:r>
              <a:rPr lang="ru-RU" sz="4400" dirty="0" smtClean="0"/>
              <a:t>(</a:t>
            </a:r>
            <a:r>
              <a:rPr lang="ru-RU" sz="4400" dirty="0"/>
              <a:t>Л.Н. Толстой)</a:t>
            </a:r>
            <a:endParaRPr lang="ru-RU" sz="44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467</TotalTime>
  <Words>400</Words>
  <Application>Microsoft Office PowerPoint</Application>
  <PresentationFormat>Экран (4:3)</PresentationFormat>
  <Paragraphs>50</Paragraphs>
  <Slides>25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Arial</vt:lpstr>
      <vt:lpstr>Calibri</vt:lpstr>
      <vt:lpstr>Times New Roman</vt:lpstr>
      <vt:lpstr>Тема Office</vt:lpstr>
      <vt:lpstr>  Патриотизм в современном обществе   </vt:lpstr>
      <vt:lpstr>      Патриоти́зм (греч. πατριώτης - соотечественник, πατρίς - отечество) - нравственный и политический принцип, социальное чувство, содержанием которого является любовь к Отечеству и готовность подчинить его интересам свои частные интересы.                           </vt:lpstr>
      <vt:lpstr>   Представления о патриотизме    связываются с трепетным отношением  к историческим событиям, памятникам, символике, культурным различиям и великим предкам.                Википедия.</vt:lpstr>
      <vt:lpstr>Патриотизм   предполагает   гордость достижениями и культурой своей Родины, желание сохранять её характер и культурные особенности, стремление защищать интересы Родины и своего народа.                                                                           Википедия.</vt:lpstr>
      <vt:lpstr>           Виды патриотизма:  1) имперский патриотизм — поддерживает чувства лояльности к империи и её правительству.          </vt:lpstr>
      <vt:lpstr>     2) национальный патриотизм —            в основании своём имеет            чувства любви к своей нации. </vt:lpstr>
      <vt:lpstr>3) Этнический патриотизм  (национализм) основан только на                                     любви к своему народу                              и презрении к другим.</vt:lpstr>
      <vt:lpstr>Патриотические  задачи в школах России.     Некоторые   выдержки из воспитательных         планов  школ и классных руководителей:  1) Пробуждать у детей  интерес к родному краю, своей стране. 2) Воспитывать в детях  доброту, человечность и  милосердие. 3) Воспитание чувства      патриотизма, любви      к своей Родине.  </vt:lpstr>
      <vt:lpstr>Презентация PowerPoint</vt:lpstr>
      <vt:lpstr>«Мы должны строить своё будущее на прочном фундаменте.  И такой фундамент –  патриотизм».                                                                                                                                       Путин В.В. </vt:lpstr>
      <vt:lpstr>Презентация PowerPoint</vt:lpstr>
      <vt:lpstr>   Только пустые люди не       испытывают прекрасного и      возвышенного патриотического       чувства к Родине.                                         Иван Павлов</vt:lpstr>
      <vt:lpstr>  Патриот – игрушка в руках       государственных мужей и    орудие в руках завоевателей.                                   Бернард Шоу</vt:lpstr>
      <vt:lpstr>Презентация PowerPoint</vt:lpstr>
      <vt:lpstr>Патриотизм — это последнее прибежище негодяя.                        Джонсон Сэмюэл   </vt:lpstr>
      <vt:lpstr>                            Патриот ли я?                           А что это вообще                                           такое-патриотизм?                                     Вот раньше был СССР.                             Вы,  как  патриот,                                     обязаны были любить  и Украину, и Грузию и Латвию, и Эстонию…  А теперь вы, как патриот, что их обязаны? Ненавидеть?                                                 Сергей Мавроди   </vt:lpstr>
      <vt:lpstr>Последствие патриотизма?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MultiDVD Team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Патриоти́зм (греч. πατριώτης — соотечественник, πατρίς — отечество) — нравственный и политический принцип, социальное чувство, содержанием которого является любовь к Отечеству и готовность подчинить его интересам свои частные интересы.</dc:title>
  <dc:creator>XP</dc:creator>
  <cp:lastModifiedBy>Shurik</cp:lastModifiedBy>
  <cp:revision>57</cp:revision>
  <dcterms:created xsi:type="dcterms:W3CDTF">2014-03-02T06:02:26Z</dcterms:created>
  <dcterms:modified xsi:type="dcterms:W3CDTF">2023-03-30T06:54:46Z</dcterms:modified>
</cp:coreProperties>
</file>