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59" r:id="rId5"/>
    <p:sldId id="262" r:id="rId6"/>
    <p:sldId id="264" r:id="rId7"/>
    <p:sldId id="263" r:id="rId8"/>
    <p:sldId id="261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DFF3"/>
    <a:srgbClr val="BADB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F970F-B4F1-4762-ACB4-FE0F7D5AF6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893C-D083-4F6F-BA44-A044A2E05B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0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F970F-B4F1-4762-ACB4-FE0F7D5AF6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893C-D083-4F6F-BA44-A044A2E05B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813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F970F-B4F1-4762-ACB4-FE0F7D5AF6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893C-D083-4F6F-BA44-A044A2E05B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6118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F970F-B4F1-4762-ACB4-FE0F7D5AF6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893C-D083-4F6F-BA44-A044A2E05B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769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F970F-B4F1-4762-ACB4-FE0F7D5AF6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893C-D083-4F6F-BA44-A044A2E05B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798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F970F-B4F1-4762-ACB4-FE0F7D5AF6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893C-D083-4F6F-BA44-A044A2E05B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02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F970F-B4F1-4762-ACB4-FE0F7D5AF6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893C-D083-4F6F-BA44-A044A2E05B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2791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F970F-B4F1-4762-ACB4-FE0F7D5AF6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893C-D083-4F6F-BA44-A044A2E05B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927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F970F-B4F1-4762-ACB4-FE0F7D5AF6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893C-D083-4F6F-BA44-A044A2E05B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255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F970F-B4F1-4762-ACB4-FE0F7D5AF6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893C-D083-4F6F-BA44-A044A2E05B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753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F970F-B4F1-4762-ACB4-FE0F7D5AF6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893C-D083-4F6F-BA44-A044A2E05B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2713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F970F-B4F1-4762-ACB4-FE0F7D5AF6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85893C-D083-4F6F-BA44-A044A2E05B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269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ADBF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046514" y="1428205"/>
            <a:ext cx="738486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/>
              <a:t>МИХАИЛ ЮРЬЕВИЧ ЛЕРМОНТОВ</a:t>
            </a:r>
          </a:p>
          <a:p>
            <a:pPr algn="ctr"/>
            <a:r>
              <a:rPr lang="ru-RU" sz="6600" b="1" dirty="0" smtClean="0"/>
              <a:t>«МЦЫРИ»</a:t>
            </a:r>
            <a:endParaRPr lang="ru-RU" sz="66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5794" y="95794"/>
            <a:ext cx="12026537" cy="966652"/>
          </a:xfrm>
          <a:prstGeom prst="rect">
            <a:avLst/>
          </a:prstGeom>
          <a:solidFill>
            <a:srgbClr val="FDDF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8220891" y="4567526"/>
            <a:ext cx="370114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Составитель:</a:t>
            </a:r>
          </a:p>
          <a:p>
            <a:r>
              <a:rPr lang="ru-RU" b="1" dirty="0" smtClean="0"/>
              <a:t>Семёнова Анастасия Ивановна,</a:t>
            </a:r>
          </a:p>
          <a:p>
            <a:r>
              <a:rPr lang="ru-RU" b="1" dirty="0"/>
              <a:t>у</a:t>
            </a:r>
            <a:r>
              <a:rPr lang="ru-RU" b="1" dirty="0" smtClean="0"/>
              <a:t>читель русского языка и литературы </a:t>
            </a:r>
          </a:p>
          <a:p>
            <a:r>
              <a:rPr lang="ru-RU" b="1" dirty="0" smtClean="0"/>
              <a:t>1 квалификационной категории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542620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ADBF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95794" y="95794"/>
            <a:ext cx="12026537" cy="966652"/>
          </a:xfrm>
          <a:prstGeom prst="rect">
            <a:avLst/>
          </a:prstGeom>
          <a:solidFill>
            <a:srgbClr val="FDDF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566263" y="296091"/>
            <a:ext cx="5007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Лермонтов М.Ю. «Мцыри», 8 класс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5794" y="1410789"/>
            <a:ext cx="1052866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Цели:</a:t>
            </a:r>
          </a:p>
          <a:p>
            <a:pPr marL="285750" indent="-285750">
              <a:buFontTx/>
              <a:buChar char="-"/>
            </a:pPr>
            <a:r>
              <a:rPr lang="ru-RU" sz="4000" b="1" dirty="0" smtClean="0"/>
              <a:t>Раскрыть образ главного героя</a:t>
            </a:r>
          </a:p>
          <a:p>
            <a:pPr marL="285750" indent="-285750">
              <a:buFontTx/>
              <a:buChar char="-"/>
            </a:pPr>
            <a:r>
              <a:rPr lang="ru-RU" sz="4000" b="1" dirty="0" smtClean="0"/>
              <a:t>Дать характеристику героям поэмы</a:t>
            </a:r>
            <a:endParaRPr lang="ru-RU" sz="4000" b="1" dirty="0" smtClean="0"/>
          </a:p>
          <a:p>
            <a:r>
              <a:rPr lang="ru-RU" sz="4000" b="1" dirty="0" smtClean="0"/>
              <a:t>- Определить роль природы в поэме</a:t>
            </a:r>
            <a:endParaRPr lang="ru-RU" sz="4000" b="1" dirty="0" smtClean="0"/>
          </a:p>
          <a:p>
            <a:pPr marL="285750" indent="-285750">
              <a:buFontTx/>
              <a:buChar char="-"/>
            </a:pPr>
            <a:r>
              <a:rPr lang="ru-RU" sz="4000" b="1" dirty="0" smtClean="0"/>
              <a:t>Значение поэмы «Мцыри» в литературе</a:t>
            </a:r>
          </a:p>
        </p:txBody>
      </p:sp>
    </p:spTree>
    <p:extLst>
      <p:ext uri="{BB962C8B-B14F-4D97-AF65-F5344CB8AC3E}">
        <p14:creationId xmlns:p14="http://schemas.microsoft.com/office/powerpoint/2010/main" val="1948090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ADBF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95794" y="95794"/>
            <a:ext cx="12026537" cy="966652"/>
          </a:xfrm>
          <a:prstGeom prst="rect">
            <a:avLst/>
          </a:prstGeom>
          <a:solidFill>
            <a:srgbClr val="FDDF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566263" y="296091"/>
            <a:ext cx="5007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Лермонтов М.Ю. «Мцыри», 8 класс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5795" y="1497875"/>
            <a:ext cx="593924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Цели:</a:t>
            </a:r>
          </a:p>
          <a:p>
            <a:r>
              <a:rPr lang="ru-RU" sz="2000" b="1" dirty="0" smtClean="0"/>
              <a:t>Раскрыть образ главного героя</a:t>
            </a:r>
          </a:p>
          <a:p>
            <a:pPr marL="285750" indent="-285750">
              <a:buFontTx/>
              <a:buChar char="-"/>
            </a:pPr>
            <a:endParaRPr lang="ru-RU" sz="2000" b="1" dirty="0"/>
          </a:p>
          <a:p>
            <a:pPr marL="285750" indent="-285750">
              <a:buFontTx/>
              <a:buChar char="-"/>
            </a:pPr>
            <a:endParaRPr lang="ru-RU" sz="2000" b="1" dirty="0" smtClean="0"/>
          </a:p>
          <a:p>
            <a:r>
              <a:rPr lang="ru-RU" sz="2000" b="1" dirty="0" smtClean="0"/>
              <a:t>Дать характеристику героям поэмы</a:t>
            </a:r>
          </a:p>
          <a:p>
            <a:endParaRPr lang="ru-RU" sz="2000" b="1" dirty="0" smtClean="0"/>
          </a:p>
          <a:p>
            <a:endParaRPr lang="ru-RU" sz="2000" b="1" dirty="0"/>
          </a:p>
          <a:p>
            <a:r>
              <a:rPr lang="ru-RU" sz="2000" b="1" dirty="0" smtClean="0"/>
              <a:t>Определить роль природы в поэме</a:t>
            </a:r>
          </a:p>
          <a:p>
            <a:endParaRPr lang="ru-RU" sz="2000" b="1" dirty="0" smtClean="0"/>
          </a:p>
          <a:p>
            <a:endParaRPr lang="ru-RU" sz="2000" b="1" dirty="0" smtClean="0"/>
          </a:p>
          <a:p>
            <a:r>
              <a:rPr lang="ru-RU" sz="2000" b="1" dirty="0" smtClean="0"/>
              <a:t>Значение поэмы «Мцыри» в литературе</a:t>
            </a:r>
            <a:endParaRPr lang="ru-RU" sz="2000" b="1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7001691" y="1536174"/>
            <a:ext cx="51206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Задачи:</a:t>
            </a:r>
          </a:p>
          <a:p>
            <a:r>
              <a:rPr lang="ru-RU" sz="2000" b="1" dirty="0" smtClean="0"/>
              <a:t>Проанализировать реплики Мцыри, поступки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Проанализировать поведение старца и Барса</a:t>
            </a:r>
          </a:p>
          <a:p>
            <a:endParaRPr lang="ru-RU" sz="2000" b="1" dirty="0"/>
          </a:p>
          <a:p>
            <a:r>
              <a:rPr lang="ru-RU" sz="2000" b="1" dirty="0" smtClean="0"/>
              <a:t>Изучить природные явления в поэме, роль цветовой гаммы</a:t>
            </a:r>
          </a:p>
          <a:p>
            <a:endParaRPr lang="ru-RU" sz="2000" b="1" dirty="0"/>
          </a:p>
          <a:p>
            <a:r>
              <a:rPr lang="ru-RU" sz="2000" b="1" dirty="0" smtClean="0"/>
              <a:t>Как  поэма может повлиять на мировоззрение человека</a:t>
            </a:r>
            <a:endParaRPr lang="ru-RU" sz="2000" b="1" dirty="0"/>
          </a:p>
        </p:txBody>
      </p:sp>
      <p:cxnSp>
        <p:nvCxnSpPr>
          <p:cNvPr id="8" name="Прямая со стрелкой 7"/>
          <p:cNvCxnSpPr/>
          <p:nvPr/>
        </p:nvCxnSpPr>
        <p:spPr>
          <a:xfrm flipV="1">
            <a:off x="4855029" y="2033452"/>
            <a:ext cx="1994262" cy="1058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4855029" y="2914895"/>
            <a:ext cx="1994262" cy="1058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4937760" y="3878391"/>
            <a:ext cx="1994262" cy="1058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4931229" y="4797145"/>
            <a:ext cx="1994262" cy="1058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8348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ADBF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95794" y="95794"/>
            <a:ext cx="12026537" cy="966652"/>
          </a:xfrm>
          <a:prstGeom prst="rect">
            <a:avLst/>
          </a:prstGeom>
          <a:solidFill>
            <a:srgbClr val="FDDF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566263" y="296091"/>
            <a:ext cx="5007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Лермонтов М.Ю. «Мцыри», 8 класс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8674" y="191589"/>
            <a:ext cx="55821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Раскрыть образ главного героя</a:t>
            </a:r>
          </a:p>
          <a:p>
            <a:r>
              <a:rPr lang="ru-RU" b="1" dirty="0">
                <a:solidFill>
                  <a:srgbClr val="FF0000"/>
                </a:solidFill>
              </a:rPr>
              <a:t>Проанализировать реплики Мцыри, поступки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78674" y="1102442"/>
            <a:ext cx="449362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 слаб и гибок, как тростник.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>Но в нем мучительный недуг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>Развил тогда могучий дух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>Его отцов</a:t>
            </a:r>
            <a:r>
              <a:rPr lang="ru-RU" sz="2400" dirty="0" smtClean="0"/>
              <a:t>.</a:t>
            </a:r>
          </a:p>
          <a:p>
            <a:endParaRPr lang="ru-RU" sz="2400" dirty="0"/>
          </a:p>
          <a:p>
            <a:r>
              <a:rPr lang="ru-RU" sz="2400" dirty="0"/>
              <a:t>Бродил безмолвен, одинок,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>Смотрел, вздыхая, на восток,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>Гоним неясною тоской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>По стороне своей родной</a:t>
            </a:r>
            <a:r>
              <a:rPr lang="ru-RU" sz="2400" dirty="0" smtClean="0"/>
              <a:t>.</a:t>
            </a:r>
          </a:p>
          <a:p>
            <a:endParaRPr lang="ru-RU" sz="2400" dirty="0" smtClean="0"/>
          </a:p>
          <a:p>
            <a:r>
              <a:rPr lang="ru-RU" sz="2400" dirty="0"/>
              <a:t>Меня могила не страшит: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>Там, говорят, страданье </a:t>
            </a:r>
            <a:r>
              <a:rPr lang="ru-RU" sz="2400" dirty="0" smtClean="0"/>
              <a:t>спит</a:t>
            </a:r>
          </a:p>
          <a:p>
            <a:endParaRPr lang="ru-RU" sz="2400" dirty="0"/>
          </a:p>
          <a:p>
            <a:r>
              <a:rPr lang="ru-RU" sz="2400" dirty="0"/>
              <a:t>Ты жил, — я также мог бы жить!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9508" y="1225689"/>
            <a:ext cx="459812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Сначала был слаб физически, но силен духом</a:t>
            </a:r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/>
              <a:t>Скучал по родине</a:t>
            </a:r>
          </a:p>
          <a:p>
            <a:endParaRPr lang="ru-RU" sz="2400" dirty="0"/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/>
          </a:p>
          <a:p>
            <a:r>
              <a:rPr lang="ru-RU" sz="2400" dirty="0" smtClean="0"/>
              <a:t>Не боится смерти</a:t>
            </a:r>
          </a:p>
          <a:p>
            <a:endParaRPr lang="ru-RU" sz="2400" dirty="0" smtClean="0"/>
          </a:p>
          <a:p>
            <a:r>
              <a:rPr lang="ru-RU" sz="2400" dirty="0" smtClean="0"/>
              <a:t>Жалеет о невозвратности, о невозможности, об упущенном времени</a:t>
            </a:r>
            <a:endParaRPr lang="ru-RU" sz="2400" dirty="0"/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4881154" y="1689463"/>
            <a:ext cx="1349829" cy="870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V="1">
            <a:off x="4772297" y="3287485"/>
            <a:ext cx="1467395" cy="435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824549" y="5146766"/>
            <a:ext cx="1415143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4828903" y="6065519"/>
            <a:ext cx="1402080" cy="1306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8038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ADBF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95794" y="95794"/>
            <a:ext cx="12026537" cy="966652"/>
          </a:xfrm>
          <a:prstGeom prst="rect">
            <a:avLst/>
          </a:prstGeom>
          <a:solidFill>
            <a:srgbClr val="FDDF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566263" y="296091"/>
            <a:ext cx="5007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Лермонтов М.Ю. «Мцыри», 8 класс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8674" y="191589"/>
            <a:ext cx="55821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Раскрыть образ главного героя</a:t>
            </a:r>
          </a:p>
          <a:p>
            <a:r>
              <a:rPr lang="ru-RU" b="1" dirty="0">
                <a:solidFill>
                  <a:srgbClr val="FF0000"/>
                </a:solidFill>
              </a:rPr>
              <a:t>Проанализировать реплики Мцыри, поступки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48343" y="3979817"/>
            <a:ext cx="8360228" cy="1968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48343" y="1062446"/>
            <a:ext cx="411915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 думы их я </a:t>
            </a:r>
            <a:r>
              <a:rPr lang="ru-RU" sz="2400" dirty="0" smtClean="0"/>
              <a:t>угадал…</a:t>
            </a:r>
          </a:p>
          <a:p>
            <a:r>
              <a:rPr lang="ru-RU" sz="2400" dirty="0"/>
              <a:t>Обняться с бурей был бы рад</a:t>
            </a:r>
            <a:r>
              <a:rPr lang="ru-RU" sz="2400" dirty="0" smtClean="0"/>
              <a:t>!</a:t>
            </a:r>
          </a:p>
          <a:p>
            <a:endParaRPr lang="ru-RU" sz="2400" dirty="0"/>
          </a:p>
          <a:p>
            <a:r>
              <a:rPr lang="ru-RU" sz="2400" dirty="0"/>
              <a:t>И мрак очей был так глубок,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>Так полон тайнами любви,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>Что думы пылкие мои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Смутились…</a:t>
            </a:r>
            <a:r>
              <a:rPr lang="ru-RU" sz="2400" dirty="0"/>
              <a:t> </a:t>
            </a:r>
            <a:endParaRPr lang="ru-RU" sz="2400" dirty="0" smtClean="0"/>
          </a:p>
          <a:p>
            <a:endParaRPr lang="ru-RU" sz="2400" dirty="0"/>
          </a:p>
          <a:p>
            <a:r>
              <a:rPr lang="ru-RU" sz="2400" dirty="0"/>
              <a:t>Я цель одну —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>Пройти в родимую страну —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>Имел в душе </a:t>
            </a:r>
            <a:endParaRPr lang="ru-RU" sz="2400" dirty="0" smtClean="0"/>
          </a:p>
          <a:p>
            <a:endParaRPr lang="ru-RU" sz="2400" dirty="0"/>
          </a:p>
          <a:p>
            <a:r>
              <a:rPr lang="ru-RU" sz="2400" dirty="0" smtClean="0"/>
              <a:t>…сердце </a:t>
            </a:r>
            <a:r>
              <a:rPr lang="ru-RU" sz="2400" dirty="0"/>
              <a:t>вдруг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err="1"/>
              <a:t>Зажглося</a:t>
            </a:r>
            <a:r>
              <a:rPr lang="ru-RU" sz="2400" dirty="0"/>
              <a:t> жаждою борьбы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>И крови…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26926" y="1247111"/>
            <a:ext cx="42410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Един с природой</a:t>
            </a:r>
          </a:p>
          <a:p>
            <a:endParaRPr lang="ru-RU" sz="2400" dirty="0"/>
          </a:p>
          <a:p>
            <a:endParaRPr lang="ru-RU" sz="2400" dirty="0" smtClean="0"/>
          </a:p>
          <a:p>
            <a:r>
              <a:rPr lang="ru-RU" sz="2400" dirty="0" smtClean="0"/>
              <a:t>Впервые влюбился</a:t>
            </a:r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/>
              <a:t>Умеет расставлять приоритеты, достигать цели</a:t>
            </a:r>
          </a:p>
          <a:p>
            <a:endParaRPr lang="ru-RU" sz="2400" dirty="0" smtClean="0"/>
          </a:p>
          <a:p>
            <a:endParaRPr lang="ru-RU" sz="2400" dirty="0"/>
          </a:p>
          <a:p>
            <a:r>
              <a:rPr lang="ru-RU" sz="2400" dirty="0" smtClean="0"/>
              <a:t>Жизнь Мцыри – борьба </a:t>
            </a:r>
          </a:p>
          <a:p>
            <a:endParaRPr lang="ru-RU" sz="2400" dirty="0"/>
          </a:p>
          <a:p>
            <a:endParaRPr lang="ru-RU" sz="2400" dirty="0"/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4713514" y="2754345"/>
            <a:ext cx="1467395" cy="435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V="1">
            <a:off x="4713514" y="5852159"/>
            <a:ext cx="1467395" cy="435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4713513" y="4617977"/>
            <a:ext cx="1467395" cy="435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4713514" y="1528873"/>
            <a:ext cx="1467395" cy="435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6600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ADBF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95794" y="95794"/>
            <a:ext cx="12026537" cy="966652"/>
          </a:xfrm>
          <a:prstGeom prst="rect">
            <a:avLst/>
          </a:prstGeom>
          <a:solidFill>
            <a:srgbClr val="FDDF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566263" y="296091"/>
            <a:ext cx="5007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Лермонтов М.Ю. «Мцыри», 8 класс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8674" y="191589"/>
            <a:ext cx="55821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Определить роль природы в поэме</a:t>
            </a:r>
          </a:p>
          <a:p>
            <a:r>
              <a:rPr lang="ru-RU" b="1" dirty="0">
                <a:solidFill>
                  <a:srgbClr val="FF0000"/>
                </a:solidFill>
              </a:rPr>
              <a:t>Изучить природные явления в поэме, роль цветовой гаммы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48343" y="3979817"/>
            <a:ext cx="8360228" cy="1968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11331" y="1215898"/>
            <a:ext cx="524473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Природа – помощник героя</a:t>
            </a:r>
          </a:p>
          <a:p>
            <a:pPr algn="ctr"/>
            <a:endParaRPr lang="ru-RU" sz="3200" b="1" dirty="0" smtClean="0"/>
          </a:p>
          <a:p>
            <a:r>
              <a:rPr lang="ru-RU" sz="3200" dirty="0" smtClean="0"/>
              <a:t>Гроза противопоставлена монастырю, она помогает сбежать Мцыри;</a:t>
            </a:r>
          </a:p>
          <a:p>
            <a:endParaRPr lang="ru-RU" sz="3200" dirty="0" smtClean="0"/>
          </a:p>
          <a:p>
            <a:r>
              <a:rPr lang="ru-RU" sz="3200" dirty="0" smtClean="0"/>
              <a:t>Мцыри любит природу, он един с ней; </a:t>
            </a:r>
          </a:p>
          <a:p>
            <a:endParaRPr lang="ru-RU" sz="3200" dirty="0" smtClean="0"/>
          </a:p>
          <a:p>
            <a:r>
              <a:rPr lang="ru-RU" sz="3200" dirty="0" smtClean="0"/>
              <a:t>Герой желает умереть в саду;</a:t>
            </a:r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6139543" y="1247111"/>
            <a:ext cx="6052457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Природа – враг героя</a:t>
            </a:r>
          </a:p>
          <a:p>
            <a:endParaRPr lang="ru-RU" sz="3200" dirty="0"/>
          </a:p>
          <a:p>
            <a:r>
              <a:rPr lang="ru-RU" sz="3200" dirty="0" smtClean="0"/>
              <a:t>Солнце не щадит героя, обжигает его;</a:t>
            </a:r>
          </a:p>
          <a:p>
            <a:endParaRPr lang="ru-RU" sz="3200" dirty="0"/>
          </a:p>
          <a:p>
            <a:r>
              <a:rPr lang="ru-RU" sz="3200" dirty="0" smtClean="0"/>
              <a:t>Лес сталкивает героя с барсом и выводит к монастырю, закольцовывая Мцыри</a:t>
            </a:r>
          </a:p>
          <a:p>
            <a:endParaRPr lang="ru-RU" sz="3200" dirty="0"/>
          </a:p>
          <a:p>
            <a:r>
              <a:rPr lang="ru-RU" sz="3200" dirty="0" smtClean="0"/>
              <a:t>Сладкая песенка рыбки гибельна для юноши</a:t>
            </a:r>
          </a:p>
          <a:p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176004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ADBF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95794" y="95794"/>
            <a:ext cx="12026537" cy="966652"/>
          </a:xfrm>
          <a:prstGeom prst="rect">
            <a:avLst/>
          </a:prstGeom>
          <a:solidFill>
            <a:srgbClr val="FDDF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566263" y="296091"/>
            <a:ext cx="5007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Лермонтов М.Ю. «Мцыри», 8 класс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1588" y="208487"/>
            <a:ext cx="55821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Дать характеристику героям поэмы</a:t>
            </a:r>
          </a:p>
          <a:p>
            <a:r>
              <a:rPr lang="ru-RU" b="1" dirty="0">
                <a:solidFill>
                  <a:srgbClr val="FF0000"/>
                </a:solidFill>
              </a:rPr>
              <a:t>Проанализировать поведение старца и Барса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78674" y="4173324"/>
            <a:ext cx="3439886" cy="1968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336870" y="1262743"/>
            <a:ext cx="77506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Барс в поэме Мцыри </a:t>
            </a:r>
            <a:r>
              <a:rPr lang="ru-RU" sz="2800" b="1" dirty="0" smtClean="0"/>
              <a:t>символизирует мощь дикой природы, для которой и он, и Мцыри — равнозначно важные части</a:t>
            </a:r>
            <a:r>
              <a:rPr lang="ru-RU" sz="2800" dirty="0" smtClean="0"/>
              <a:t>. Зверь и человек здесь одинаково прекрасны, одинаково достойны жизни и, самое главное, одинаково свободны</a:t>
            </a:r>
            <a:endParaRPr lang="ru-RU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583475" y="1680754"/>
            <a:ext cx="1767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/>
              <a:t>Барс</a:t>
            </a:r>
            <a:endParaRPr lang="ru-RU" sz="4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26720" y="4700889"/>
            <a:ext cx="23077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/>
              <a:t>Монах</a:t>
            </a:r>
            <a:endParaRPr lang="ru-RU" sz="4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362996" y="4063671"/>
            <a:ext cx="76722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Чернец, который ухаживал за умирающим Мцыри, когда тот вернулся в монастырь. Именно ему юноша поведал о своих скитаниях. Это </a:t>
            </a:r>
            <a:r>
              <a:rPr lang="ru-RU" sz="2800" b="1" dirty="0" smtClean="0"/>
              <a:t>безмолвный слушатель </a:t>
            </a:r>
            <a:r>
              <a:rPr lang="ru-RU" sz="2800" dirty="0" smtClean="0"/>
              <a:t>без характерных черт, последний свидетель угасающей юной жизни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933795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ADBF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5794" y="95794"/>
            <a:ext cx="12026537" cy="966652"/>
          </a:xfrm>
          <a:prstGeom prst="rect">
            <a:avLst/>
          </a:prstGeom>
          <a:solidFill>
            <a:srgbClr val="FDDF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566263" y="296091"/>
            <a:ext cx="5007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Лермонтов М.Ю. «Мцыри», 8 класс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8674" y="191589"/>
            <a:ext cx="55821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Значение поэмы «Мцыри» в литературе</a:t>
            </a:r>
          </a:p>
          <a:p>
            <a:r>
              <a:rPr lang="ru-RU" b="1" dirty="0">
                <a:solidFill>
                  <a:srgbClr val="FF0000"/>
                </a:solidFill>
              </a:rPr>
              <a:t>Как  поэма может повлиять на мировоззрение человека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95795" y="1158240"/>
            <a:ext cx="1193945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В поэме «Мцыри» Лермонтов создал образ </a:t>
            </a:r>
            <a:r>
              <a:rPr lang="ru-RU" sz="3200" b="1" dirty="0"/>
              <a:t>положительного героя</a:t>
            </a:r>
            <a:r>
              <a:rPr lang="ru-RU" sz="3200" dirty="0"/>
              <a:t>. В условиях российской действительности того времени образ Мцыри воспринимался современниками поэта как </a:t>
            </a:r>
            <a:r>
              <a:rPr lang="ru-RU" sz="3200" b="1" dirty="0"/>
              <a:t>революционный призыв к борьбе за свободу</a:t>
            </a:r>
            <a:r>
              <a:rPr lang="ru-RU" sz="3200" dirty="0"/>
              <a:t>.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>Поэма звала </a:t>
            </a:r>
            <a:r>
              <a:rPr lang="ru-RU" sz="3200" b="1" dirty="0"/>
              <a:t>любить родину, народ, продолжать дело декабристов</a:t>
            </a:r>
            <a:r>
              <a:rPr lang="ru-RU" sz="3200" dirty="0"/>
              <a:t>. Недаром у Мцыри и у Наливайко, героя поэмы Рылеева, много общего.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>Продолжая традиции революционного романтизма Пушкина и Рылеева, Лермонтов создал глубоко идейную и высоко художественную поэму, имевшую большое общественное значение.</a:t>
            </a:r>
          </a:p>
        </p:txBody>
      </p:sp>
    </p:spTree>
    <p:extLst>
      <p:ext uri="{BB962C8B-B14F-4D97-AF65-F5344CB8AC3E}">
        <p14:creationId xmlns:p14="http://schemas.microsoft.com/office/powerpoint/2010/main" val="18558848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605</Words>
  <Application>Microsoft Office PowerPoint</Application>
  <PresentationFormat>Широкоэкранный</PresentationFormat>
  <Paragraphs>105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8</cp:revision>
  <dcterms:created xsi:type="dcterms:W3CDTF">2022-10-16T13:42:50Z</dcterms:created>
  <dcterms:modified xsi:type="dcterms:W3CDTF">2022-10-16T14:42:47Z</dcterms:modified>
</cp:coreProperties>
</file>