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3" r:id="rId9"/>
    <p:sldId id="264" r:id="rId10"/>
    <p:sldId id="267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14.11.2021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26642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400" dirty="0" smtClean="0"/>
              <a:t>Муниципальное автономное дошкольное образовательное учреждение «Детский сад общеразвивающего вида № 17 с приоритетным осуществлением деятельности по художественно – эстетическому развитию воспитанников»</a:t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dirty="0" smtClean="0"/>
              <a:t>«Этикет </a:t>
            </a:r>
            <a:r>
              <a:rPr lang="ru-RU" dirty="0" smtClean="0"/>
              <a:t>для малышей»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1904208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                                                            Воспитатель</a:t>
            </a:r>
            <a:r>
              <a:rPr lang="ru-RU" dirty="0" smtClean="0"/>
              <a:t>: </a:t>
            </a:r>
          </a:p>
          <a:p>
            <a:r>
              <a:rPr lang="ru-RU" dirty="0" smtClean="0"/>
              <a:t>Коноплева Л.Н</a:t>
            </a:r>
            <a:r>
              <a:rPr lang="ru-RU" dirty="0" smtClean="0"/>
              <a:t>.</a:t>
            </a:r>
          </a:p>
          <a:p>
            <a:pPr algn="l"/>
            <a:r>
              <a:rPr lang="ru-RU" dirty="0" smtClean="0"/>
              <a:t>                                                             ВКК</a:t>
            </a:r>
          </a:p>
          <a:p>
            <a:endParaRPr lang="ru-RU" dirty="0"/>
          </a:p>
          <a:p>
            <a:pPr algn="ctr"/>
            <a:r>
              <a:rPr lang="ru-RU" dirty="0" smtClean="0"/>
              <a:t>Г. Красноуфимск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3986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60438" y="530225"/>
            <a:ext cx="8183562" cy="4187825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В Концепции духовно – нравственного воспитания Российских граждан говориться о том, что  важнейшей целью современного отечественного образования и одной из приоритетных задач общества и государства является воспитание, социально-педагогическая поддержка становления и развития высоконравственного, ответственного, творческого, инициативного, компетентного гражданина России. </a:t>
            </a:r>
          </a:p>
          <a:p>
            <a:pPr lvl="0"/>
            <a:r>
              <a:rPr lang="ru-RU" dirty="0"/>
              <a:t>В Ф. З. «Об образовании» говорится о том, что содержание образования должно содействовать взаимопониманию и сотрудничеству между людьми. </a:t>
            </a:r>
          </a:p>
          <a:p>
            <a:pPr lvl="0"/>
            <a:r>
              <a:rPr lang="ru-RU" dirty="0"/>
              <a:t>Федеральный государственный образовательный стандарт дошкольного образования нацеливает на решение задач «формирования общей культуры воспитанников, развития их нравственных, эстетических качеств... 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755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14908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Цель программы: </a:t>
            </a:r>
            <a:r>
              <a:rPr lang="ru-RU" dirty="0"/>
              <a:t>формирование  этических основ, а также навыков жизни в социуме </a:t>
            </a:r>
            <a:r>
              <a:rPr lang="ru-RU" dirty="0" smtClean="0"/>
              <a:t> </a:t>
            </a:r>
            <a:r>
              <a:rPr lang="ru-RU" dirty="0"/>
              <a:t>воспитанников.</a:t>
            </a:r>
            <a:endParaRPr lang="ru-RU" b="1" dirty="0"/>
          </a:p>
        </p:txBody>
      </p:sp>
      <p:pic>
        <p:nvPicPr>
          <p:cNvPr id="1026" name="Picture 2" descr="F:\ир\Camera\IMG_20201110_1135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512" y="422718"/>
            <a:ext cx="6228184" cy="350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878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12845"/>
            <a:ext cx="77768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/>
              <a:t>Задачи:</a:t>
            </a:r>
            <a:endParaRPr lang="ru-RU" sz="1600" dirty="0"/>
          </a:p>
          <a:p>
            <a:pPr lvl="0"/>
            <a:r>
              <a:rPr lang="ru-RU" sz="1600" b="1" dirty="0"/>
              <a:t>-</a:t>
            </a:r>
            <a:r>
              <a:rPr lang="ru-RU" sz="1600" dirty="0"/>
              <a:t>Воспитывать доброжелательное отношение к близким и окружающим людям</a:t>
            </a:r>
            <a:r>
              <a:rPr lang="ru-RU" sz="1600" dirty="0" smtClean="0"/>
              <a:t>.</a:t>
            </a:r>
          </a:p>
          <a:p>
            <a:pPr lvl="0"/>
            <a:endParaRPr lang="ru-RU" sz="1600" dirty="0"/>
          </a:p>
          <a:p>
            <a:pPr marL="285750" lvl="0" indent="-285750">
              <a:buFontTx/>
              <a:buChar char="-"/>
            </a:pPr>
            <a:r>
              <a:rPr lang="ru-RU" sz="1600" dirty="0" smtClean="0"/>
              <a:t>Способствовать </a:t>
            </a:r>
            <a:r>
              <a:rPr lang="ru-RU" sz="1600" dirty="0"/>
              <a:t>овладению   этикетными понятиями</a:t>
            </a:r>
            <a:r>
              <a:rPr lang="ru-RU" sz="1600" dirty="0" smtClean="0"/>
              <a:t>.</a:t>
            </a:r>
          </a:p>
          <a:p>
            <a:pPr marL="285750" lvl="0" indent="-285750">
              <a:buFontTx/>
              <a:buChar char="-"/>
            </a:pPr>
            <a:endParaRPr lang="ru-RU" sz="1600" dirty="0"/>
          </a:p>
          <a:p>
            <a:pPr marL="285750" lvl="0" indent="-285750">
              <a:buFontTx/>
              <a:buChar char="-"/>
            </a:pPr>
            <a:r>
              <a:rPr lang="ru-RU" sz="1600" dirty="0" smtClean="0"/>
              <a:t>Показать </a:t>
            </a:r>
            <a:r>
              <a:rPr lang="ru-RU" sz="1600" dirty="0"/>
              <a:t>связь правил поведения, их нравственную и эстетическую сторону</a:t>
            </a:r>
            <a:r>
              <a:rPr lang="ru-RU" sz="1600" dirty="0" smtClean="0"/>
              <a:t>.</a:t>
            </a:r>
          </a:p>
          <a:p>
            <a:pPr marL="285750" lvl="0" indent="-285750">
              <a:buFontTx/>
              <a:buChar char="-"/>
            </a:pPr>
            <a:endParaRPr lang="ru-RU" sz="1600" dirty="0"/>
          </a:p>
          <a:p>
            <a:pPr marL="285750" lvl="0" indent="-285750">
              <a:buFontTx/>
              <a:buChar char="-"/>
            </a:pPr>
            <a:r>
              <a:rPr lang="ru-RU" sz="1600" dirty="0" smtClean="0"/>
              <a:t>Формировать </a:t>
            </a:r>
            <a:r>
              <a:rPr lang="ru-RU" sz="1600" dirty="0"/>
              <a:t>умение применять этикетные правила при взаимодействии с окружающими</a:t>
            </a:r>
            <a:r>
              <a:rPr lang="ru-RU" sz="1600" dirty="0" smtClean="0"/>
              <a:t>.</a:t>
            </a:r>
          </a:p>
          <a:p>
            <a:pPr marL="285750" lvl="0" indent="-285750">
              <a:buFontTx/>
              <a:buChar char="-"/>
            </a:pPr>
            <a:endParaRPr lang="ru-RU" sz="1600" dirty="0"/>
          </a:p>
          <a:p>
            <a:pPr marL="285750" lvl="0" indent="-285750">
              <a:buFontTx/>
              <a:buChar char="-"/>
            </a:pPr>
            <a:r>
              <a:rPr lang="ru-RU" sz="1600" dirty="0" smtClean="0"/>
              <a:t>Развивать </a:t>
            </a:r>
            <a:r>
              <a:rPr lang="ru-RU" sz="1600" dirty="0"/>
              <a:t>наблюдательность в человеческих отношениях: </a:t>
            </a:r>
            <a:endParaRPr lang="ru-RU" sz="1600" dirty="0" smtClean="0"/>
          </a:p>
          <a:p>
            <a:pPr lvl="0"/>
            <a:r>
              <a:rPr lang="ru-RU" sz="1600" dirty="0" smtClean="0"/>
              <a:t>способность </a:t>
            </a:r>
            <a:r>
              <a:rPr lang="ru-RU" sz="1600" dirty="0"/>
              <a:t>заметить эмоциональное состояние близкого взрослого, сверстника, проявить внимание и сочувствие.</a:t>
            </a:r>
          </a:p>
          <a:p>
            <a:pPr lvl="0"/>
            <a:r>
              <a:rPr lang="ru-RU" sz="1600" dirty="0"/>
              <a:t>- </a:t>
            </a:r>
            <a:r>
              <a:rPr lang="ru-RU" sz="1600" dirty="0" smtClean="0"/>
              <a:t>Подвести </a:t>
            </a:r>
            <a:r>
              <a:rPr lang="ru-RU" sz="1600" dirty="0"/>
              <a:t>к эмоциональному переживанию от </a:t>
            </a:r>
            <a:r>
              <a:rPr lang="ru-RU" sz="1600" dirty="0" smtClean="0"/>
              <a:t>выполнения правил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97997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1484784"/>
            <a:ext cx="4410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4. Актуальность программы:</a:t>
            </a:r>
            <a:r>
              <a:rPr lang="ru-RU" dirty="0"/>
              <a:t>  Программа основана на выявленных проблемах в детском коллективе и на нормативно-правовой базе дошкольного образования.</a:t>
            </a:r>
          </a:p>
        </p:txBody>
      </p:sp>
      <p:pic>
        <p:nvPicPr>
          <p:cNvPr id="4" name="Рисунок 3" descr="C:\Users\User\AppData\Local\Microsoft\Windows\Temporary Internet Files\Content.Word\IMG2021040516325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312" y="1484784"/>
            <a:ext cx="3528392" cy="42472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19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53285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В процессе реализации программы использовались  технологии:</a:t>
            </a:r>
          </a:p>
          <a:p>
            <a:pPr lvl="0"/>
            <a:r>
              <a:rPr lang="ru-RU" dirty="0"/>
              <a:t>Технология развивающего обучения,</a:t>
            </a:r>
          </a:p>
          <a:p>
            <a:pPr lvl="0"/>
            <a:r>
              <a:rPr lang="ru-RU" dirty="0"/>
              <a:t> Технология «Детское портфолио»,</a:t>
            </a:r>
          </a:p>
          <a:p>
            <a:pPr lvl="0"/>
            <a:r>
              <a:rPr lang="ru-RU" dirty="0"/>
              <a:t> Технология </a:t>
            </a:r>
            <a:r>
              <a:rPr lang="ru-RU" dirty="0" err="1"/>
              <a:t>Игротерапии</a:t>
            </a:r>
            <a:r>
              <a:rPr lang="ru-RU" dirty="0"/>
              <a:t>  (</a:t>
            </a:r>
            <a:r>
              <a:rPr lang="ru-RU" dirty="0" err="1"/>
              <a:t>куклотерапии</a:t>
            </a:r>
            <a:r>
              <a:rPr lang="ru-RU" dirty="0"/>
              <a:t>)</a:t>
            </a:r>
          </a:p>
          <a:p>
            <a:pPr lvl="0"/>
            <a:endParaRPr lang="ru-RU" dirty="0" smtClean="0"/>
          </a:p>
          <a:p>
            <a:pPr lvl="0"/>
            <a:endParaRPr lang="ru-RU" dirty="0"/>
          </a:p>
          <a:p>
            <a:pPr lvl="0"/>
            <a:endParaRPr lang="ru-RU" dirty="0" smtClean="0"/>
          </a:p>
          <a:p>
            <a:pPr lvl="0"/>
            <a:endParaRPr lang="ru-RU" dirty="0"/>
          </a:p>
        </p:txBody>
      </p:sp>
      <p:pic>
        <p:nvPicPr>
          <p:cNvPr id="3" name="Picture 3" descr="F:\DCIM\101SSCAM\SDC127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539355"/>
            <a:ext cx="2733768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User\AppData\Local\Microsoft\Windows\Temporary Internet Files\Content.Word\IMG2021041209225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94" y="2708920"/>
            <a:ext cx="3151950" cy="30904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7368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DCIM\101SSCAM\SDC127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76" y="2060848"/>
            <a:ext cx="3075806" cy="410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DCIM\101SSCAM\SDC127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3528392" cy="47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260648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/>
              <a:t>Наиболее результативная на младшем возрасте показала технология </a:t>
            </a:r>
            <a:r>
              <a:rPr lang="ru-RU" dirty="0" err="1"/>
              <a:t>игротерапии</a:t>
            </a:r>
            <a:r>
              <a:rPr lang="ru-RU" dirty="0"/>
              <a:t>. </a:t>
            </a:r>
          </a:p>
          <a:p>
            <a:r>
              <a:rPr lang="ru-RU" dirty="0"/>
              <a:t> Игра и занятия с куклой, способные оказывать коррекционное воздействие, в педагогике и психологии  называются  технологией </a:t>
            </a:r>
            <a:r>
              <a:rPr lang="ru-RU" dirty="0" err="1"/>
              <a:t>куклотерапии</a:t>
            </a:r>
            <a:r>
              <a:rPr lang="ru-RU" dirty="0"/>
              <a:t> (</a:t>
            </a:r>
            <a:r>
              <a:rPr lang="ru-RU" dirty="0" err="1"/>
              <a:t>игротерапии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30490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7944" y="88984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Это  занятия, структурным компонентом которых является </a:t>
            </a:r>
            <a:r>
              <a:rPr lang="ru-RU" dirty="0" err="1"/>
              <a:t>куклотерапевтический</a:t>
            </a:r>
            <a:r>
              <a:rPr lang="ru-RU" dirty="0"/>
              <a:t> сюжет с проблемной ситуацией, которая направлена на преодоление различных отрицательных качеств: жадность, обидчивость ( мышонок жадина), нежелание общаться ( медвежонок Бука),  а так же на формирование положительных качеств: доброжелательность ( Кот Леопольд), послушание ( Буратино) и др.</a:t>
            </a:r>
          </a:p>
          <a:p>
            <a:r>
              <a:rPr lang="ru-RU" dirty="0"/>
              <a:t>Кукла становится  промежуточным звеном  взаимодействия педагога с детьми, решая при этом несколько важных задач.</a:t>
            </a:r>
          </a:p>
          <a:p>
            <a:endParaRPr lang="ru-RU" dirty="0"/>
          </a:p>
        </p:txBody>
      </p:sp>
      <p:pic>
        <p:nvPicPr>
          <p:cNvPr id="3" name="Picture 3" descr="F:\DCIM\101SSCAM\SDC127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36104"/>
            <a:ext cx="3323861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18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DCIM\101SSCAM\SDC127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1"/>
            <a:ext cx="3600400" cy="48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11960" y="476672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Активизирует познавательный </a:t>
            </a:r>
            <a:r>
              <a:rPr lang="ru-RU" dirty="0" smtClean="0"/>
              <a:t>интерес.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Уточняет (формирует) новые </a:t>
            </a:r>
            <a:r>
              <a:rPr lang="ru-RU" dirty="0" smtClean="0"/>
              <a:t>знания.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Учит детей  выражать заинтересованность в </a:t>
            </a:r>
            <a:r>
              <a:rPr lang="ru-RU" dirty="0" smtClean="0"/>
              <a:t>общении.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Шутит от имени персонажа, способствуя созданию атмосферы </a:t>
            </a:r>
            <a:r>
              <a:rPr lang="ru-RU" dirty="0" smtClean="0"/>
              <a:t>доброжелательности.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Активизирует безынициативных </a:t>
            </a:r>
            <a:r>
              <a:rPr lang="ru-RU" dirty="0" smtClean="0"/>
              <a:t>детей.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Создает ситуацию </a:t>
            </a:r>
            <a:r>
              <a:rPr lang="ru-RU" dirty="0" smtClean="0"/>
              <a:t>успеха.</a:t>
            </a:r>
            <a:endParaRPr lang="ru-RU" dirty="0"/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/>
              <a:t>Помогает детям оценивать правильность или </a:t>
            </a:r>
            <a:r>
              <a:rPr lang="ru-RU" dirty="0" smtClean="0"/>
              <a:t>неправильность.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442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4248472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 течении учебного года проведено проведены педагогические мероприятия по темам: </a:t>
            </a:r>
          </a:p>
          <a:p>
            <a:r>
              <a:rPr lang="ru-RU" sz="1600" dirty="0"/>
              <a:t>«Буду «</a:t>
            </a:r>
            <a:r>
              <a:rPr lang="ru-RU" sz="1600" dirty="0" err="1"/>
              <a:t>здрасте</a:t>
            </a:r>
            <a:r>
              <a:rPr lang="ru-RU" sz="1600" dirty="0"/>
              <a:t> говорить», «Если добрый ты», «Все мы делим </a:t>
            </a:r>
            <a:r>
              <a:rPr lang="ru-RU" sz="1600" dirty="0" err="1"/>
              <a:t>попалам</a:t>
            </a:r>
            <a:r>
              <a:rPr lang="ru-RU" sz="1600" dirty="0"/>
              <a:t>», «Мы не в ссоре никогда», «Ужасно интересно  все то, что неизвестно» и др.</a:t>
            </a:r>
          </a:p>
          <a:p>
            <a:r>
              <a:rPr lang="ru-RU" sz="1600" dirty="0"/>
              <a:t>Занятия направлены на формирование  доброжелательности, сглаживание агрессивности, формирование этических норм поведения в социуме  через речевые игры, чтение художественных произведений, прослушивание детских музыкальных произведений, рассматривание на </a:t>
            </a:r>
            <a:r>
              <a:rPr lang="ru-RU" sz="1600" dirty="0" err="1"/>
              <a:t>картинкахэмоционально</a:t>
            </a:r>
            <a:r>
              <a:rPr lang="ru-RU" sz="1600" dirty="0"/>
              <a:t> </a:t>
            </a:r>
            <a:r>
              <a:rPr lang="ru-RU" dirty="0"/>
              <a:t>– поведенческих </a:t>
            </a:r>
            <a:r>
              <a:rPr lang="ru-RU" dirty="0" err="1"/>
              <a:t>особенносей</a:t>
            </a:r>
            <a:r>
              <a:rPr lang="ru-RU" dirty="0"/>
              <a:t> персонажей, участие  в </a:t>
            </a:r>
            <a:r>
              <a:rPr lang="ru-RU" dirty="0" err="1"/>
              <a:t>куклотерапевтических</a:t>
            </a:r>
            <a:r>
              <a:rPr lang="ru-RU" dirty="0"/>
              <a:t> сюжетах.</a:t>
            </a:r>
          </a:p>
        </p:txBody>
      </p:sp>
      <p:pic>
        <p:nvPicPr>
          <p:cNvPr id="4098" name="Picture 2" descr="F:\DCIM\101SSCAM\SDC127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288" y="312374"/>
            <a:ext cx="4387416" cy="584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273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DCIM\101SSCAM\SDC126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82" y="1340768"/>
            <a:ext cx="3327834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23928" y="263599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группе создан центр, в котором помещены игры, книги, картинный материал, игровой материал.</a:t>
            </a:r>
          </a:p>
        </p:txBody>
      </p:sp>
    </p:spTree>
    <p:extLst>
      <p:ext uri="{BB962C8B-B14F-4D97-AF65-F5344CB8AC3E}">
        <p14:creationId xmlns:p14="http://schemas.microsoft.com/office/powerpoint/2010/main" val="612093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DCIM\101SSCAM\SDC126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772816"/>
            <a:ext cx="4475989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126876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В результате:   дети умеют различать положительные и отрицательные эмоции на картинках, пиктограммах; у детей формируются положительные эмоции, чувства через улыбку; происходит актуализация чувств радости. А так же формируются коммуникативные навыки: дети здороваются утром, вежливо обращаются с просьбой, произносят слова прощания, уходя из детского сада домой.</a:t>
            </a:r>
          </a:p>
        </p:txBody>
      </p:sp>
    </p:spTree>
    <p:extLst>
      <p:ext uri="{BB962C8B-B14F-4D97-AF65-F5344CB8AC3E}">
        <p14:creationId xmlns:p14="http://schemas.microsoft.com/office/powerpoint/2010/main" val="3167020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3253451"/>
              </p:ext>
            </p:extLst>
          </p:nvPr>
        </p:nvGraphicFramePr>
        <p:xfrm>
          <a:off x="683568" y="692696"/>
          <a:ext cx="7776867" cy="42896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8627"/>
                <a:gridCol w="576663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44920"/>
                <a:gridCol w="350309"/>
                <a:gridCol w="420372"/>
                <a:gridCol w="350309"/>
                <a:gridCol w="350309"/>
                <a:gridCol w="366478"/>
                <a:gridCol w="344920"/>
              </a:tblGrid>
              <a:tr h="102368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итоговые результаты по критерям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в %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15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>
                          <a:effectLst/>
                        </a:rPr>
                        <a:t>Результаты освоения  дополнительной образовательной программы "Этикет для малышей"</a:t>
                      </a:r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66044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7588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№ п/п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Фамилия, имя ребенка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замечает  эмоциональное состояние близкого взрослого, сверстника, проявляет  внимание и сочувствие.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имеют представления о доброжелательности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умеют различать положительные и отрицательные эмоции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умеет различать хорошее и плохое поведение 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обогащение речи лексикой, обозначающей различные состояния, настроения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формируется умение применять этикетные правила при взаимооношении с окружающими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Во время приема пищи сохраняет правильную осанку, умеет пользоваться    столовыми приборами и салфетками; показывает уважение к другим участниками застолья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Владеет коммуникативными умениями: здоровается, прощается, вежливо обращается с просьбой, утешает.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Итоговый показатель по каждому ребенку (среднее значение)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400" u="none" strike="noStrike">
                          <a:effectLst/>
                        </a:rPr>
                        <a:t>уровень 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vert="vert27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400" u="none" strike="noStrike">
                          <a:effectLst/>
                        </a:rPr>
                        <a:t>уровень  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vert="vert270" anchor="ctr"/>
                </a:tc>
              </a:tr>
              <a:tr h="1023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 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 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u="none" strike="noStrike">
                          <a:effectLst/>
                        </a:rPr>
                        <a:t>октябрь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май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 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 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Гумаров Саша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Буньков Саша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0,5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Верзаков Данил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4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Ломакин Вова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0,5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5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Домбровский Данил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2,1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6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Жукова Виктория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0,4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2,4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35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7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Данин Георгий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1,6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8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Кузнецова Даша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2,1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2279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9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Тутынина Маргарита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 dirty="0">
                          <a:effectLst/>
                        </a:rPr>
                        <a:t>0</a:t>
                      </a:r>
                      <a:endParaRPr lang="ru-RU" sz="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0,4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 dirty="0">
                          <a:effectLst/>
                        </a:rPr>
                        <a:t>10</a:t>
                      </a:r>
                      <a:endParaRPr lang="ru-RU" sz="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Быстрых Тимофей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2,1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Митюхляев Степан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0,4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2,6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12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400" u="none" strike="noStrike">
                          <a:effectLst/>
                        </a:rPr>
                        <a:t>Чайникова Даша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3302" marR="3302" marT="3302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1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0,5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3,0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23577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u="none" strike="noStrike">
                          <a:effectLst/>
                        </a:rPr>
                        <a:t>Итоговый показатель по группе (среднее значение)</a:t>
                      </a:r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0,3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2,3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1,0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2,5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0,5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2,1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2,5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1,0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3,0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0,0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2,8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0,3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2,4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н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u="none" strike="noStrike">
                          <a:effectLst/>
                        </a:rPr>
                        <a:t>д</a:t>
                      </a:r>
                      <a:endParaRPr lang="ru-RU" sz="5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ctr"/>
                </a:tc>
              </a:tr>
              <a:tr h="132087">
                <a:tc>
                  <a:txBody>
                    <a:bodyPr/>
                    <a:lstStyle/>
                    <a:p>
                      <a:pPr algn="r" fontAlgn="ctr"/>
                      <a:r>
                        <a:rPr lang="ru-RU" sz="300" u="none" strike="noStrike">
                          <a:effectLst/>
                        </a:rPr>
                        <a:t>0</a:t>
                      </a:r>
                      <a:endParaRPr lang="ru-RU" sz="3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3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3302" marR="3302" marT="3302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244361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45296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0-1,9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н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н.д.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учавств. в мониторинге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12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82554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2,0-3,0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д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д.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ОКТЯБРЬ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МАЙ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82554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3,1-4,0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в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u="none" strike="noStrike">
                          <a:effectLst/>
                        </a:rPr>
                        <a:t>в.д.</a:t>
                      </a:r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кол-во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кол-во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500" u="none" strike="noStrike">
                          <a:effectLst/>
                        </a:rPr>
                        <a:t>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92461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u="none" strike="noStrike">
                          <a:effectLst/>
                        </a:rPr>
                        <a:t>в</a:t>
                      </a:r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0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0%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0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0,0%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92461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в -  уровень развития выше достаточного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u="none" strike="noStrike">
                          <a:effectLst/>
                        </a:rPr>
                        <a:t>д</a:t>
                      </a:r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0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0%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10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83,3%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25483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д - уровень достаточный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u="none" strike="noStrike">
                          <a:effectLst/>
                        </a:rPr>
                        <a:t>н</a:t>
                      </a:r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12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100%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2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500" u="none" strike="noStrike">
                          <a:effectLst/>
                        </a:rPr>
                        <a:t>17%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32087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н -  уровень ниже достаточного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125483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  <a:tr h="82554"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>
                          <a:effectLst/>
                        </a:rPr>
                        <a:t> </a:t>
                      </a:r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5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3302" marR="3302" marT="330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915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75768" y="27809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Мое педагогическое кредо</a:t>
            </a:r>
            <a:r>
              <a:rPr lang="ru-RU"/>
              <a:t>: </a:t>
            </a:r>
            <a:endParaRPr lang="ru-RU" smtClean="0"/>
          </a:p>
          <a:p>
            <a:r>
              <a:rPr lang="ru-RU" smtClean="0"/>
              <a:t>каждую </a:t>
            </a:r>
            <a:r>
              <a:rPr lang="ru-RU" dirty="0"/>
              <a:t>минуту помогать маленькому человеку быть большой личностью </a:t>
            </a:r>
          </a:p>
        </p:txBody>
      </p:sp>
      <p:pic>
        <p:nvPicPr>
          <p:cNvPr id="3" name="Picture 3" descr="G:\скан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508224" cy="514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1406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109</TotalTime>
  <Words>1014</Words>
  <Application>Microsoft Office PowerPoint</Application>
  <PresentationFormat>Экран (4:3)</PresentationFormat>
  <Paragraphs>428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Муниципальное автономное дошкольное образовательное учреждение «Детский сад общеразвивающего вида № 17 с приоритетным осуществлением деятельности по художественно – эстетическому развитию воспитанников»      «Этикет для малышей»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«Этикет для малышей»</dc:title>
  <dc:creator>User</dc:creator>
  <cp:lastModifiedBy>User</cp:lastModifiedBy>
  <cp:revision>14</cp:revision>
  <dcterms:created xsi:type="dcterms:W3CDTF">2021-05-17T11:11:32Z</dcterms:created>
  <dcterms:modified xsi:type="dcterms:W3CDTF">2021-11-14T08:04:00Z</dcterms:modified>
</cp:coreProperties>
</file>