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9" r:id="rId3"/>
    <p:sldId id="256" r:id="rId4"/>
    <p:sldId id="257" r:id="rId5"/>
    <p:sldId id="260" r:id="rId6"/>
    <p:sldId id="259" r:id="rId7"/>
    <p:sldId id="261" r:id="rId8"/>
    <p:sldId id="262" r:id="rId9"/>
    <p:sldId id="268" r:id="rId10"/>
    <p:sldId id="263" r:id="rId11"/>
    <p:sldId id="264" r:id="rId12"/>
    <p:sldId id="265" r:id="rId13"/>
    <p:sldId id="266" r:id="rId14"/>
    <p:sldId id="267" r:id="rId15"/>
    <p:sldId id="272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44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54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905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24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45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04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508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866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003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082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626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933E2-4979-4A0C-A474-90A2C321FB1C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AB0C6-03AA-47B6-8BCA-EF7F3A2FCF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58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k.com/wall-137346862_637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8.png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t.kp.ru/daily/27666/5054144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oboz.info/pravnuk-geroya-sovetskogo-soyuza-ilya-karkavin-stal-samym-molodym-geroem-rossii/" TargetMode="External"/><Relationship Id="rId4" Type="http://schemas.openxmlformats.org/officeDocument/2006/relationships/hyperlink" Target="https://altai.aif.ru/society/prikryl-tovarishcha-na-altae-ustanovyat-byust-v-pamyat-o-samom-molodom-geroe-r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7420" y="2759702"/>
            <a:ext cx="76084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«ГЕРОЙ РОССИИ. КТО ОН?»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6032" y="127243"/>
            <a:ext cx="11750040" cy="105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Краевое государственное бюджетное общеобразовательное учреждение для обучающихся, воспитанников с ограниченными возможностями здоровья "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Завьяловская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общеобразовательная школа - интернат"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8196" y="1646477"/>
            <a:ext cx="4492320" cy="645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Воспитательский 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час: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19416" y="4353601"/>
            <a:ext cx="4486656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Подготовила и провела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Галина Павловна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Бокарева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8104"/>
            <a:ext cx="3457575" cy="316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22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53276" y="1680710"/>
            <a:ext cx="57005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333333"/>
                </a:solidFill>
                <a:latin typeface="YS Text"/>
              </a:rPr>
              <a:t>Цель: </a:t>
            </a:r>
            <a:r>
              <a:rPr lang="ru-RU" dirty="0" smtClean="0"/>
              <a:t>воспитание </a:t>
            </a:r>
            <a:r>
              <a:rPr lang="ru-RU" dirty="0"/>
              <a:t>у </a:t>
            </a:r>
            <a:r>
              <a:rPr lang="ru-RU" dirty="0" smtClean="0"/>
              <a:t>обучающихся </a:t>
            </a:r>
            <a:r>
              <a:rPr lang="ru-RU" dirty="0"/>
              <a:t>чувства </a:t>
            </a:r>
            <a:r>
              <a:rPr lang="ru-RU" dirty="0" smtClean="0"/>
              <a:t>патриотизма</a:t>
            </a:r>
            <a:endParaRPr lang="ru-RU" dirty="0"/>
          </a:p>
          <a:p>
            <a:r>
              <a:rPr lang="ru-RU" b="1" dirty="0" smtClean="0">
                <a:solidFill>
                  <a:srgbClr val="333333"/>
                </a:solidFill>
                <a:latin typeface="YS Text"/>
              </a:rPr>
              <a:t> </a:t>
            </a:r>
            <a:endParaRPr lang="ru-RU" b="1" dirty="0">
              <a:solidFill>
                <a:srgbClr val="333333"/>
              </a:solidFill>
              <a:effectLst/>
              <a:latin typeface="YS Tex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3788" y="2220206"/>
            <a:ext cx="1079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333333"/>
                </a:solidFill>
                <a:latin typeface="YS Text"/>
              </a:rPr>
              <a:t>Задачи:</a:t>
            </a:r>
            <a:endParaRPr lang="ru-RU" b="1" dirty="0">
              <a:solidFill>
                <a:srgbClr val="333333"/>
              </a:solidFill>
              <a:effectLst/>
              <a:latin typeface="YS Tex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3788" y="266736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333333"/>
                </a:solidFill>
                <a:latin typeface="YS Text"/>
              </a:rPr>
              <a:t> Формирование </a:t>
            </a:r>
            <a:r>
              <a:rPr lang="ru-RU" dirty="0">
                <a:solidFill>
                  <a:srgbClr val="333333"/>
                </a:solidFill>
                <a:latin typeface="YS Text"/>
              </a:rPr>
              <a:t>чувства гордости за свой край, свою Отчизну и свой народ, свою малую родину, ответственности за будущее России.</a:t>
            </a:r>
            <a:endParaRPr lang="ru-RU" i="0" dirty="0">
              <a:solidFill>
                <a:srgbClr val="333333"/>
              </a:solidFill>
              <a:effectLst/>
              <a:latin typeface="YS Tex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3788" y="3599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YS Text"/>
              </a:rPr>
              <a:t>Формирование патриотических чувств и сознания через приобщение к истории </a:t>
            </a:r>
            <a:r>
              <a:rPr lang="ru-RU" dirty="0" smtClean="0">
                <a:solidFill>
                  <a:srgbClr val="333333"/>
                </a:solidFill>
                <a:latin typeface="YS Text"/>
              </a:rPr>
              <a:t>Отечества</a:t>
            </a:r>
            <a:r>
              <a:rPr lang="ru-RU" dirty="0">
                <a:solidFill>
                  <a:srgbClr val="333333"/>
                </a:solidFill>
                <a:latin typeface="YS Text"/>
              </a:rPr>
              <a:t>.</a:t>
            </a:r>
            <a:endParaRPr lang="ru-RU" i="0" dirty="0">
              <a:solidFill>
                <a:srgbClr val="333333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381299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un9-29.userapi.com/impg/ISK1Se9OadKwiI-QFdDsEJhVfcOiX79Kbj2JKw/i6U9ajykzBs.jpg?size=1280x1280&amp;quality=96&amp;sign=e136153b8b517e94a804482dd7034a86&amp;c_uniq_tag=RU3IYeotlNONoNJNP_-0NHjeGolyW1seNnLDKJNytGI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7575" cy="696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68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8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2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152" y="0"/>
            <a:ext cx="12265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0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8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1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17965" y="162806"/>
            <a:ext cx="63867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Самый</a:t>
            </a:r>
            <a:r>
              <a:rPr lang="ru-RU" b="1" kern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3600" b="1" kern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молодой Герой России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56" y="1125855"/>
            <a:ext cx="4067175" cy="54292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832349" y="1214366"/>
            <a:ext cx="31579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Илья </a:t>
            </a:r>
            <a:r>
              <a:rPr lang="ru-RU" sz="3600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Каркавин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47475" y="1860697"/>
            <a:ext cx="6096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Bef>
                <a:spcPts val="750"/>
              </a:spcBef>
              <a:spcAft>
                <a:spcPts val="150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родился в селе Завьялово. По словам родителей погибшего, мечта стать военным появилась у Ильи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еще в детстве. После окончания девяти классов в 2019 году молодой человек поступил в Алтайский кадетский корпус в ЗАТО Сибирский. В 2021 году его призвали на срочную службу, спустя год подписал контракт. Служил разведчиком-снайпером глубинной разведки.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47475" y="3642536"/>
            <a:ext cx="609600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Bef>
                <a:spcPts val="750"/>
              </a:spcBef>
              <a:spcAft>
                <a:spcPts val="150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«Даже на детских фото он был в военной форме ― то адмирал, то полицейский… Создавалось впечатление, что он торопился жить. В любой отрасли старался успеть, попробовать», ― рассказывают родители погибшего Виктор Ильич и Татьяна Николаевна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Каркавины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― Конечно, мы не хотели, чтобы он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подписывал.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Ездили в часть, уговаривали, но это было бесполезно. Он твердо стоял на своем желании служить России. Нам оставалось только принять и уважать его решение».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36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486144" y="499283"/>
            <a:ext cx="5632704" cy="2926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Bef>
                <a:spcPts val="750"/>
              </a:spcBef>
              <a:spcAft>
                <a:spcPts val="150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ноября пришла трагическая новость: воин погиб от осколочных ранений, прикрыв собой боевого товарища. Разведывательная группа, в которую входил Илья, была небольшая: всего три человека. Тем не менее, ребята выполнили десятки боевых задач.</a:t>
            </a:r>
            <a:endParaRPr lang="ru-RU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800"/>
              </a:lnSpc>
              <a:spcBef>
                <a:spcPts val="750"/>
              </a:spcBef>
              <a:spcAft>
                <a:spcPts val="150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«За нашими плечами десятки единиц сбитой техники противника, много передано целей, тем самым мы обеспечивали продвижение наших штурмовых групп и сохраняли жизни наших парней»,―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рассказал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сослуживец Ильи, в подчинении которого он находился.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71" y="122491"/>
            <a:ext cx="6143625" cy="56473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024" y="3681757"/>
            <a:ext cx="3602736" cy="262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1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115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116568" y="1745826"/>
            <a:ext cx="23774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Илья был награжден орденом Мужества посмертно за проявленное мужество и героизм во время выполнения своего воинского долга. 14 февраля 2023 года ему было присвоено звание «Герой Российской Федерации». Илья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Каркавин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стал самым молодым Героем России.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" y="594360"/>
            <a:ext cx="9043416" cy="576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6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" y="1113283"/>
            <a:ext cx="5661660" cy="39022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00" y="76607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273350"/>
                </a:solidFill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Передавая Золотую Звезду Героя России Виктору Ильичу и Татьяне Николаевне </a:t>
            </a:r>
            <a:r>
              <a:rPr lang="ru-RU" dirty="0" err="1" smtClean="0">
                <a:solidFill>
                  <a:srgbClr val="273350"/>
                </a:solidFill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Каркавиным</a:t>
            </a:r>
            <a:r>
              <a:rPr lang="ru-RU" dirty="0" smtClean="0">
                <a:solidFill>
                  <a:srgbClr val="273350"/>
                </a:solidFill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 – родителям павшего воина, Губернатор подчеркнул: «Мы будем сильными. Мы будем иметь долгую память. О подвигах наших солдат должны узнать земляки, наши сограждане. О подвигах наших солдат должен узнать весь мир!»</a:t>
            </a:r>
            <a:br>
              <a:rPr lang="ru-RU" dirty="0" smtClean="0">
                <a:solidFill>
                  <a:srgbClr val="273350"/>
                </a:solidFill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396" y="2889505"/>
            <a:ext cx="5255207" cy="305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25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93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27776" y="915543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Признательность </a:t>
            </a:r>
            <a:r>
              <a:rPr lang="ru-RU" dirty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за воспитание сына выразили родителям Ильи </a:t>
            </a:r>
            <a:r>
              <a:rPr lang="ru-RU" dirty="0" err="1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Каркавина</a:t>
            </a:r>
            <a:r>
              <a:rPr lang="ru-RU" dirty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 его сослуживцы. «Тяжело подобрать слова: он для нас был таким же сыном и братом. Наш батальон – большая боевая семья, и каждая потеря для нас – невосполнимая утрата. Он всегда останется в нашей памяти. Он всегда в нашем строю!» – подчеркнул исполняющий обязанности командира </a:t>
            </a:r>
            <a:r>
              <a:rPr lang="ru-RU" dirty="0" err="1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разведбатальона</a:t>
            </a:r>
            <a:r>
              <a:rPr lang="ru-RU" dirty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, где служил Илья </a:t>
            </a:r>
            <a:r>
              <a:rPr lang="ru-RU" dirty="0" err="1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Каркавин</a:t>
            </a:r>
            <a:r>
              <a:rPr lang="ru-RU" dirty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Montserra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93520" y="3513064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Очень трогательным был момент, когда временно исполняющий обязанности командира разведывательного батальона 35-й отдельной мотострелковой бригады Алексей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Сегреев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передал родителям Ильи и Алтайскому кадетскому корпусу памятные флаги и именную форму Ильи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Каркавина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так как он, гвардии ефрейтор, снайпер-разведчик, служил именно в этом батальоне, и обратился к родителям Ильи: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- Наш батальон глубинной разведки – теперь ваша семья! Илья в нашем строю навсегда!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44" y="635508"/>
            <a:ext cx="3749040" cy="240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7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" y="1083457"/>
            <a:ext cx="6684264" cy="562641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94888" y="35215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kern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Мемориальную доску памяти Героя России открыли в </a:t>
            </a:r>
            <a:r>
              <a:rPr lang="ru-RU" b="1" kern="1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Завьяловской</a:t>
            </a:r>
            <a:r>
              <a:rPr lang="ru-RU" b="1" kern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школе</a:t>
            </a:r>
            <a:br>
              <a:rPr lang="ru-RU" b="1" kern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07936" y="2912257"/>
            <a:ext cx="4873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 мая 2023 года в 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Завьяловской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школе №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1, в которой он окончил 9 классов,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открыли мемориальную доску в честь Ильи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Каркавина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 военнослужащего, погибшего в ходе СВО.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07936" y="4515597"/>
            <a:ext cx="477926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15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«Он учился в нашей школе, был верным другом и замечательным сыном», — </a:t>
            </a:r>
            <a:r>
              <a:rPr lang="ru-RU" i="1" dirty="0">
                <a:solidFill>
                  <a:srgbClr val="026FD6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вспоминают в школе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46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800344" y="2109921"/>
            <a:ext cx="6096000" cy="36580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000" b="1" kern="1800" dirty="0" smtClean="0">
                <a:solidFill>
                  <a:srgbClr val="36363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Алтайский кадетский корпус теперь носит имя Героя России Ильи </a:t>
            </a:r>
            <a:r>
              <a:rPr lang="ru-RU" sz="2000" b="1" kern="1800" dirty="0" err="1" smtClean="0">
                <a:solidFill>
                  <a:srgbClr val="36363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Каркавина</a:t>
            </a:r>
            <a:endParaRPr lang="ru-RU" sz="2400" b="1" kern="0" dirty="0" smtClean="0">
              <a:solidFill>
                <a:srgbClr val="2E74B5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 smtClean="0">
                <a:solidFill>
                  <a:srgbClr val="36363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окончил школу-интернат в ЗАТО Сибирском, а в возрасте 19 лет погиб в ходе спецоперации.</a:t>
            </a:r>
            <a:endParaRPr lang="ru-RU" sz="1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здании школы открыли мемориальную доску в его честь во время принятия присяги вновь прибывшими кадетами.</a:t>
            </a:r>
            <a:b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Илье </a:t>
            </a:r>
            <a:r>
              <a:rPr lang="ru-RU" sz="1600" dirty="0" err="1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Каркавину</a:t>
            </a:r>
            <a: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навсегда 19 лет. Все, кто его знал, рассказывают, что он был скромный и исполнительный, простой парень и надёжный товарищ. Последнее он доказал на поле боя, когда прикрыл собой сослуживца, получив тяжёлые осколочные ранения.</a:t>
            </a:r>
            <a:br>
              <a:rPr lang="ru-RU" sz="1600" dirty="0">
                <a:solidFill>
                  <a:srgbClr val="36363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36363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363636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49224"/>
            <a:ext cx="4572000" cy="560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65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54" y="118872"/>
            <a:ext cx="5819476" cy="69494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0760" y="118872"/>
            <a:ext cx="6111240" cy="6858000"/>
          </a:xfrm>
          <a:prstGeom prst="rect">
            <a:avLst/>
          </a:prstGeom>
        </p:spPr>
      </p:pic>
      <p:pic>
        <p:nvPicPr>
          <p:cNvPr id="4" name="Иван Пузов - Герои Отечества (256  kbp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41813" y="6370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78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0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744" y="5559552"/>
            <a:ext cx="1603248" cy="1115568"/>
          </a:xfrm>
          <a:prstGeom prst="rect">
            <a:avLst/>
          </a:prstGeom>
        </p:spPr>
      </p:pic>
      <p:pic>
        <p:nvPicPr>
          <p:cNvPr id="5" name="z_uk-metrono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2960" y="62791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47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53258" y="2942582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DD0000"/>
                </a:solidFill>
                <a:latin typeface="YS Text"/>
                <a:hlinkClick r:id="rId3"/>
              </a:rPr>
              <a:t>alt.kp.ru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057078" y="2073902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DD0000"/>
                </a:solidFill>
                <a:latin typeface="YS Text"/>
                <a:hlinkClick r:id="rId4"/>
              </a:rPr>
              <a:t>altai.aif.ru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05088" y="1031486"/>
            <a:ext cx="19727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/>
              <a:t>Ресурсы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25018" y="3948422"/>
            <a:ext cx="1210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DD0000"/>
                </a:solidFill>
                <a:latin typeface="YS Text"/>
                <a:hlinkClick r:id="rId5"/>
              </a:rPr>
              <a:t>oboz.info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3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568</Words>
  <Application>Microsoft Office PowerPoint</Application>
  <PresentationFormat>Широкоэкранный</PresentationFormat>
  <Paragraphs>31</Paragraphs>
  <Slides>16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Montserrat</vt:lpstr>
      <vt:lpstr>Times New Roman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 Б</dc:creator>
  <cp:lastModifiedBy>Галина Б</cp:lastModifiedBy>
  <cp:revision>14</cp:revision>
  <dcterms:created xsi:type="dcterms:W3CDTF">2023-12-01T15:38:24Z</dcterms:created>
  <dcterms:modified xsi:type="dcterms:W3CDTF">2026-03-24T04:50:18Z</dcterms:modified>
</cp:coreProperties>
</file>