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395" r:id="rId5"/>
    <p:sldId id="373" r:id="rId6"/>
    <p:sldId id="359" r:id="rId7"/>
    <p:sldId id="374" r:id="rId8"/>
    <p:sldId id="375" r:id="rId9"/>
    <p:sldId id="365" r:id="rId10"/>
    <p:sldId id="394" r:id="rId11"/>
    <p:sldId id="384" r:id="rId12"/>
    <p:sldId id="378" r:id="rId13"/>
    <p:sldId id="385" r:id="rId14"/>
    <p:sldId id="386" r:id="rId15"/>
    <p:sldId id="391" r:id="rId16"/>
    <p:sldId id="377" r:id="rId17"/>
    <p:sldId id="393" r:id="rId18"/>
    <p:sldId id="388" r:id="rId19"/>
    <p:sldId id="392" r:id="rId20"/>
    <p:sldId id="397" r:id="rId21"/>
    <p:sldId id="396" r:id="rId22"/>
    <p:sldId id="372" r:id="rId2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EBF9"/>
    <a:srgbClr val="EFDAFE"/>
    <a:srgbClr val="ABF3FB"/>
    <a:srgbClr val="1CDFF5"/>
    <a:srgbClr val="B2F5FC"/>
    <a:srgbClr val="90F0FA"/>
    <a:srgbClr val="E3FBFE"/>
    <a:srgbClr val="000000"/>
    <a:srgbClr val="FFFFFF"/>
    <a:srgbClr val="0520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10A1B5D5-9B99-4C35-A422-299274C87663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43" autoAdjust="0"/>
    <p:restoredTop sz="95388" autoAdjust="0"/>
  </p:normalViewPr>
  <p:slideViewPr>
    <p:cSldViewPr snapToGrid="0" snapToObjects="1" showGuides="1">
      <p:cViewPr varScale="1">
        <p:scale>
          <a:sx n="110" d="100"/>
          <a:sy n="110" d="100"/>
        </p:scale>
        <p:origin x="-348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2" d="100"/>
          <a:sy n="82" d="100"/>
        </p:scale>
        <p:origin x="394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54459878-C319-6BF3-52DC-16FA4340A6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82FA7FC-DFAE-8499-5A3E-AD9648D7FCA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pPr rtl="0"/>
            <a:fld id="{BD9F0D7B-CC30-49B2-84DF-4EF2AF81DB57}" type="datetime1">
              <a:rPr lang="ru-RU" smtClean="0"/>
              <a:t>29.01.2026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4C9C12BB-9544-9F9A-BEDA-E716864385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D1E77E4-B9A2-A882-9240-3AE65EE217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9E9D61A1-75D9-49F7-83EB-F5872642613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7327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fld id="{2FB9301F-F85E-4923-A4E4-7DB1529AA245}" type="datetime1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RU"/>
            </a:defPPr>
          </a:lstStyle>
          <a:p>
            <a:pPr lvl="0" rtl="0"/>
            <a:r>
              <a:rPr lang="ru-RU"/>
              <a:t>Щелкните, чтобы изменить стили текста образца слайда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DEF75CB5-5666-5049-9AE0-38EFD385C21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5562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9358232-DAFD-6AC3-F63E-4C8744EA0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CA2B2AD-4283-8E21-FACF-016EA1F949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48B2A788-E792-EA75-2615-9F76C13BD0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5B0F115-7A83-65E7-5308-09F149B4F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623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01641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DEF75CB5-5666-5049-9AE0-38EFD385C21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2673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50729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2522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DEF75CB5-5666-5049-9AE0-38EFD385C21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6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5012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25A4212-3A98-DAD3-E8C3-7A9E0E785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5B578663-5041-47E6-82B2-4FE1C79A60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37F0E9B-A794-AFFB-F068-58E5DE4B2F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94F24F8-7026-1715-781C-A70F02B14E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62865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5125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9AE2CA8-68F7-957F-72A7-58FCD0930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A328F5FD-2DEE-1CE5-4EAA-133B555E52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08061C65-93D3-5A20-3950-9EAEA62B47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CF7B666-BAD8-83EE-3727-943DD7964B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213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2487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EAC21C3-49D8-5B61-EB80-785304E0A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840661A-4481-0F1F-9AC5-F900DAD869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3633618-60D8-7F1F-847B-2F6A09AE83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A7D3D08-9D01-CD9C-6598-A90137DDC3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34448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629D6A1-5DD4-22CC-AB4C-784524E79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DB988B44-0960-5B7F-3314-6B8604A312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6ABF9C9E-67B4-2984-1D1D-E969D4FB90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823AFF5-19BD-9A73-677A-6245B2FE54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1232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637F912-7376-DE86-794E-5E08A8A95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90B874A5-20C6-C1B0-EC27-71132EC19F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0D9DFC65-6D62-EAF4-E4C9-3C69CA3B9B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A072639-7353-9A8E-3BE9-EBE19F6300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DEF75CB5-5666-5049-9AE0-38EFD385C21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17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28549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E8004A3-F0E4-AB74-D78B-F1680BFF92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76042FA9-1A00-51E3-96A2-C1EA2FFBFE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4C5AE1A-437C-DD5A-2FDF-F59BB940F0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3F9678D-B0E3-2180-F0DD-48D93EE64C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83867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DEF75CB5-5666-5049-9AE0-38EFD385C21E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7890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подзаголовок">
    <p:bg>
      <p:bgPr>
        <a:gradFill>
          <a:gsLst>
            <a:gs pos="93000">
              <a:schemeClr val="tx2"/>
            </a:gs>
            <a:gs pos="81000">
              <a:schemeClr val="accent6">
                <a:lumMod val="50000"/>
              </a:schemeClr>
            </a:gs>
            <a:gs pos="27000">
              <a:schemeClr val="tx1"/>
            </a:gs>
            <a:gs pos="8000">
              <a:schemeClr val="accent4">
                <a:lumMod val="75000"/>
              </a:schemeClr>
            </a:gs>
            <a:gs pos="0">
              <a:schemeClr val="accent4"/>
            </a:gs>
            <a:gs pos="99000">
              <a:schemeClr val="tx2">
                <a:lumMod val="40000"/>
                <a:lumOff val="60000"/>
              </a:schemeClr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1BA6450-E291-DC40-F198-C02B485137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" y="1"/>
            <a:ext cx="12192003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A462FF1-D97D-8505-FE7F-8B2DB411A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04799"/>
            <a:ext cx="12191998" cy="3215641"/>
          </a:xfrm>
        </p:spPr>
        <p:txBody>
          <a:bodyPr lIns="0" rIns="0" bIns="0" rtlCol="0" anchor="b" anchorCtr="0">
            <a:noAutofit/>
          </a:bodyPr>
          <a:lstStyle>
            <a:lvl1pPr algn="ctr">
              <a:defRPr lang="ru-RU" sz="6000" kern="1200" cap="all" spc="3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12" name="Подзаголовок 2">
            <a:extLst>
              <a:ext uri="{FF2B5EF4-FFF2-40B4-BE49-F238E27FC236}">
                <a16:creationId xmlns:a16="http://schemas.microsoft.com/office/drawing/2014/main" xmlns="" id="{58B9CAE2-F3DD-D6D3-96C8-D947A41177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" y="3670628"/>
            <a:ext cx="12191997" cy="2577772"/>
          </a:xfrm>
        </p:spPr>
        <p:txBody>
          <a:bodyPr rtlCol="0">
            <a:noAutofit/>
          </a:bodyPr>
          <a:lstStyle>
            <a:lvl1pPr marL="0" indent="0" algn="ctr">
              <a:buNone/>
              <a:defRPr lang="ru-RU" sz="3200" b="0" i="0" cap="all" spc="600" baseline="0">
                <a:solidFill>
                  <a:schemeClr val="accent3"/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/>
              <a:t>Подзаголовок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411932155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gradFill>
          <a:gsLst>
            <a:gs pos="93000">
              <a:schemeClr val="tx2"/>
            </a:gs>
            <a:gs pos="81000">
              <a:schemeClr val="accent6">
                <a:lumMod val="50000"/>
              </a:schemeClr>
            </a:gs>
            <a:gs pos="27000">
              <a:schemeClr val="tx1"/>
            </a:gs>
            <a:gs pos="8000">
              <a:schemeClr val="accent4">
                <a:lumMod val="75000"/>
              </a:schemeClr>
            </a:gs>
            <a:gs pos="0">
              <a:schemeClr val="accent4"/>
            </a:gs>
            <a:gs pos="99000">
              <a:schemeClr val="tx2">
                <a:lumMod val="40000"/>
                <a:lumOff val="60000"/>
              </a:schemeClr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1BA6450-E291-DC40-F198-C02B485137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" y="1"/>
            <a:ext cx="12192003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A462FF1-D97D-8505-FE7F-8B2DB411A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" y="1821180"/>
            <a:ext cx="12191994" cy="3215641"/>
          </a:xfrm>
        </p:spPr>
        <p:txBody>
          <a:bodyPr lIns="0" rIns="0" bIns="0" rtlCol="0" anchor="ctr" anchorCtr="0">
            <a:noAutofit/>
          </a:bodyPr>
          <a:lstStyle>
            <a:lvl1pPr algn="ctr">
              <a:defRPr lang="ru-RU" sz="6000" kern="1200" cap="all" spc="3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163504510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3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9A084D09-1B2D-4EE2-82A7-83196133B8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0" y="-6350"/>
            <a:ext cx="12185769" cy="6864350"/>
            <a:chOff x="0" y="-6350"/>
            <a:chExt cx="12185769" cy="686435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xmlns="" id="{53860AA6-1B14-DF89-B725-CC444E50202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/>
          </p:nvSpPr>
          <p:spPr>
            <a:xfrm>
              <a:off x="0" y="-6350"/>
              <a:ext cx="6160393" cy="6864350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/>
            </a:p>
          </p:txBody>
        </p:sp>
        <p:pic>
          <p:nvPicPr>
            <p:cNvPr id="6" name="Объект 14">
              <a:extLst>
                <a:ext uri="{FF2B5EF4-FFF2-40B4-BE49-F238E27FC236}">
                  <a16:creationId xmlns:a16="http://schemas.microsoft.com/office/drawing/2014/main" xmlns="" id="{D172E570-D67F-4980-88C2-CF6560C1C1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5750267" y="410125"/>
              <a:ext cx="6845628" cy="6025377"/>
            </a:xfrm>
            <a:prstGeom prst="rect">
              <a:avLst/>
            </a:prstGeom>
          </p:spPr>
        </p:pic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xmlns="" id="{AF90BF68-CF26-6705-CBFD-428BEB787EDB}"/>
                </a:ext>
              </a:extLst>
            </p:cNvPr>
            <p:cNvGrpSpPr/>
            <p:nvPr/>
          </p:nvGrpSpPr>
          <p:grpSpPr>
            <a:xfrm rot="10800000">
              <a:off x="5304704" y="259572"/>
              <a:ext cx="584267" cy="390181"/>
              <a:chOff x="1876516" y="596691"/>
              <a:chExt cx="584267" cy="390181"/>
            </a:xfrm>
          </p:grpSpPr>
          <p:sp>
            <p:nvSpPr>
              <p:cNvPr id="8" name="Овал 7">
                <a:extLst>
                  <a:ext uri="{FF2B5EF4-FFF2-40B4-BE49-F238E27FC236}">
                    <a16:creationId xmlns:a16="http://schemas.microsoft.com/office/drawing/2014/main" xmlns="" id="{1066F635-8DB9-B091-8467-D8F0327217F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1876516" y="842493"/>
                <a:ext cx="144379" cy="144379"/>
              </a:xfrm>
              <a:prstGeom prst="ellipse">
                <a:avLst/>
              </a:prstGeom>
              <a:noFill/>
              <a:ln>
                <a:solidFill>
                  <a:schemeClr val="accent4">
                    <a:lumMod val="60000"/>
                    <a:lumOff val="40000"/>
                    <a:alpha val="49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/>
              </a:p>
            </p:txBody>
          </p:sp>
          <p:sp>
            <p:nvSpPr>
              <p:cNvPr id="9" name="Графический объект 12">
                <a:extLst>
                  <a:ext uri="{FF2B5EF4-FFF2-40B4-BE49-F238E27FC236}">
                    <a16:creationId xmlns:a16="http://schemas.microsoft.com/office/drawing/2014/main" xmlns="" id="{882D2FD3-A05B-400C-6347-115486FFD94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2360199" y="596691"/>
                <a:ext cx="100584" cy="100584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0459F4-C5B9-4070-46D1-2E7DA3EFB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4466502" cy="1936866"/>
          </a:xfrm>
        </p:spPr>
        <p:txBody>
          <a:bodyPr rtlCol="0" anchor="b"/>
          <a:lstStyle>
            <a:lvl1pPr>
              <a:defRPr lang="ru-RU" sz="3200" cap="all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34F613B1-323C-4C25-4526-1D3313A716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20500"/>
            <a:ext cx="4471665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бъект 12">
            <a:extLst>
              <a:ext uri="{FF2B5EF4-FFF2-40B4-BE49-F238E27FC236}">
                <a16:creationId xmlns:a16="http://schemas.microsoft.com/office/drawing/2014/main" xmlns="" id="{2D2C2143-1936-BBDA-A6A8-40B6DBD16A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38201" y="3097848"/>
            <a:ext cx="4466504" cy="3405187"/>
          </a:xfrm>
        </p:spPr>
        <p:txBody>
          <a:bodyPr rtlCol="0"/>
          <a:lstStyle>
            <a:lvl1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lang="ru-RU" sz="1800">
                <a:solidFill>
                  <a:schemeClr val="bg1"/>
                </a:solidFill>
                <a:latin typeface="+mn-lt"/>
              </a:defRPr>
            </a:lvl1pPr>
            <a:lvl2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lang="ru-RU" sz="1600">
                <a:solidFill>
                  <a:schemeClr val="bg1"/>
                </a:solidFill>
                <a:latin typeface="+mn-lt"/>
              </a:defRPr>
            </a:lvl2pPr>
            <a:lvl3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lang="ru-RU" sz="1400">
                <a:solidFill>
                  <a:schemeClr val="bg1"/>
                </a:solidFill>
                <a:latin typeface="+mn-lt"/>
              </a:defRPr>
            </a:lvl3pPr>
            <a:lvl4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lang="ru-RU" sz="1200">
                <a:solidFill>
                  <a:schemeClr val="bg1"/>
                </a:solidFill>
                <a:latin typeface="+mn-lt"/>
              </a:defRPr>
            </a:lvl4pPr>
            <a:lvl5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lang="ru-RU" sz="1200"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0904071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2 столбца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8EB5B81B-FCE8-FE9C-8F0A-6488B25F0F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869" y="579120"/>
            <a:ext cx="11548261" cy="2733306"/>
          </a:xfrm>
        </p:spPr>
        <p:txBody>
          <a:bodyPr rtlCol="0" anchor="b">
            <a:noAutofit/>
          </a:bodyPr>
          <a:lstStyle>
            <a:lvl1pPr algn="ctr">
              <a:defRPr lang="ru-RU" sz="3200" cap="all" spc="300" baseline="0"/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xmlns="" id="{5F877C2F-8190-18D9-5D24-5BD7B05A29F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1868" y="3484615"/>
            <a:ext cx="11562303" cy="2387865"/>
          </a:xfrm>
        </p:spPr>
        <p:txBody>
          <a:bodyPr rtlCol="0">
            <a:noAutofit/>
          </a:bodyPr>
          <a:lstStyle>
            <a:lvl1pPr marL="0" indent="0" algn="ctr">
              <a:buNone/>
              <a:defRPr lang="ru-RU" sz="6000" b="0" i="0" cap="all" spc="600" baseline="0">
                <a:solidFill>
                  <a:schemeClr val="accent3">
                    <a:lumMod val="75000"/>
                  </a:schemeClr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/>
              <a:t>Подзаголовок слайда</a:t>
            </a:r>
          </a:p>
        </p:txBody>
      </p:sp>
      <p:sp>
        <p:nvSpPr>
          <p:cNvPr id="15" name="Нижний колонтитул 4">
            <a:extLst>
              <a:ext uri="{FF2B5EF4-FFF2-40B4-BE49-F238E27FC236}">
                <a16:creationId xmlns:a16="http://schemas.microsoft.com/office/drawing/2014/main" xmlns="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ru-RU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ru-RU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865902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bg>
      <p:bgPr>
        <a:gradFill>
          <a:gsLst>
            <a:gs pos="100000">
              <a:schemeClr val="tx2"/>
            </a:gs>
            <a:gs pos="79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664209F-41AB-70E5-1B9E-7490900C59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2" y="1"/>
            <a:ext cx="12191997" cy="6857998"/>
          </a:xfrm>
          <a:prstGeom prst="rect">
            <a:avLst/>
          </a:prstGeom>
          <a:gradFill flip="none" rotWithShape="1">
            <a:gsLst>
              <a:gs pos="0">
                <a:srgbClr val="1A012C"/>
              </a:gs>
              <a:gs pos="45000">
                <a:srgbClr val="1A012C">
                  <a:alpha val="50000"/>
                </a:srgbClr>
              </a:gs>
              <a:gs pos="100000">
                <a:schemeClr val="accent6">
                  <a:lumMod val="50000"/>
                  <a:alpha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32D3409-585B-54E2-1DCC-AC58804E4A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" y="-6350"/>
            <a:ext cx="6096000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9891" y="511762"/>
            <a:ext cx="4960830" cy="2785158"/>
          </a:xfrm>
        </p:spPr>
        <p:txBody>
          <a:bodyPr rtlCol="0" anchor="b">
            <a:noAutofit/>
          </a:bodyPr>
          <a:lstStyle>
            <a:lvl1pPr algn="l">
              <a:defRPr lang="ru-RU" sz="2400" cap="all" spc="300" baseline="0"/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8" name="Подзаголовок 2">
            <a:extLst>
              <a:ext uri="{FF2B5EF4-FFF2-40B4-BE49-F238E27FC236}">
                <a16:creationId xmlns:a16="http://schemas.microsoft.com/office/drawing/2014/main" xmlns="" id="{E47B8A5C-E279-DB0B-E9D3-92741787612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02640" y="3484615"/>
            <a:ext cx="4958081" cy="2387865"/>
          </a:xfrm>
        </p:spPr>
        <p:txBody>
          <a:bodyPr rtlCol="0">
            <a:noAutofit/>
          </a:bodyPr>
          <a:lstStyle>
            <a:lvl1pPr marL="0" indent="0" algn="l">
              <a:buNone/>
              <a:defRPr lang="ru-RU" sz="3200" b="0" i="0" cap="all" spc="600" baseline="0">
                <a:solidFill>
                  <a:schemeClr val="accent3">
                    <a:lumMod val="75000"/>
                  </a:schemeClr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/>
              <a:t>Подзаголовок слайда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xmlns="" id="{D386C402-C5C5-2A54-C618-62673AD93CB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97638" y="336550"/>
            <a:ext cx="5322887" cy="6184900"/>
          </a:xfrm>
        </p:spPr>
        <p:txBody>
          <a:bodyPr rtlCol="0"/>
          <a:lstStyle>
            <a:lvl1pPr algn="ctr">
              <a:defRPr lang="ru-RU" sz="2000"/>
            </a:lvl1pPr>
          </a:lstStyle>
          <a:p>
            <a:pPr rtl="0"/>
            <a:r>
              <a:rPr lang="ru-RU"/>
              <a:t>Щелкните значок, чтобы добавить фото</a:t>
            </a:r>
          </a:p>
        </p:txBody>
      </p:sp>
      <p:sp>
        <p:nvSpPr>
          <p:cNvPr id="15" name="Нижний колонтитул 4">
            <a:extLst>
              <a:ext uri="{FF2B5EF4-FFF2-40B4-BE49-F238E27FC236}">
                <a16:creationId xmlns:a16="http://schemas.microsoft.com/office/drawing/2014/main" xmlns="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ru-RU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ru-RU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32185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и 2 столбца">
    <p:bg>
      <p:bgPr>
        <a:gradFill>
          <a:gsLst>
            <a:gs pos="100000">
              <a:schemeClr val="tx2"/>
            </a:gs>
            <a:gs pos="79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14">
            <a:extLst>
              <a:ext uri="{FF2B5EF4-FFF2-40B4-BE49-F238E27FC236}">
                <a16:creationId xmlns:a16="http://schemas.microsoft.com/office/drawing/2014/main" xmlns="" id="{318CE367-BBCB-F4AB-635F-4C9995EAE3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6350"/>
            <a:ext cx="2356339" cy="68538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5CE3FBBA-81E2-31F1-EF51-02706B5B5C0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2356339" y="-6350"/>
            <a:ext cx="9831801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9AD3746D-3CD1-FFA5-0019-AD0C588B19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3305669" y="2002443"/>
            <a:ext cx="7922116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05669" y="113097"/>
            <a:ext cx="7420819" cy="1656304"/>
          </a:xfrm>
        </p:spPr>
        <p:txBody>
          <a:bodyPr lIns="0" rtlCol="0" anchor="b">
            <a:noAutofit/>
          </a:bodyPr>
          <a:lstStyle>
            <a:lvl1pPr algn="l">
              <a:defRPr lang="ru-RU"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xmlns="" id="{B9624CF4-7769-4663-3361-39136F5E20C8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3305669" y="2470150"/>
            <a:ext cx="7420819" cy="3676649"/>
          </a:xfrm>
        </p:spPr>
        <p:txBody>
          <a:bodyPr rtlCol="0"/>
          <a:lstStyle>
            <a:lvl1pPr marL="2857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800">
                <a:solidFill>
                  <a:schemeClr val="bg1"/>
                </a:solidFill>
                <a:latin typeface="+mn-lt"/>
              </a:defRPr>
            </a:lvl1pPr>
            <a:lvl2pPr marL="8001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600">
                <a:solidFill>
                  <a:schemeClr val="bg1"/>
                </a:solidFill>
                <a:latin typeface="+mn-lt"/>
              </a:defRPr>
            </a:lvl2pPr>
            <a:lvl3pPr marL="12573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400">
                <a:solidFill>
                  <a:schemeClr val="bg1"/>
                </a:solidFill>
                <a:latin typeface="+mn-lt"/>
              </a:defRPr>
            </a:lvl3pPr>
            <a:lvl4pPr marL="16573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200">
                <a:solidFill>
                  <a:schemeClr val="bg1"/>
                </a:solidFill>
                <a:latin typeface="+mn-lt"/>
              </a:defRPr>
            </a:lvl4pPr>
            <a:lvl5pPr marL="21145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200"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15" name="Нижний колонтитул 4">
            <a:extLst>
              <a:ext uri="{FF2B5EF4-FFF2-40B4-BE49-F238E27FC236}">
                <a16:creationId xmlns:a16="http://schemas.microsoft.com/office/drawing/2014/main" xmlns="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ru-RU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ru-RU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02670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2 столбца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4361F2FA-20C7-5447-C138-CE2CA1867F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3" y="2"/>
            <a:ext cx="12191997" cy="6857998"/>
            <a:chOff x="3" y="2"/>
            <a:chExt cx="12191997" cy="6857998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DFEDD626-82E4-71C6-25F1-CDA46B7B3F39}"/>
                </a:ext>
              </a:extLst>
            </p:cNvPr>
            <p:cNvSpPr/>
            <p:nvPr/>
          </p:nvSpPr>
          <p:spPr>
            <a:xfrm>
              <a:off x="3" y="2"/>
              <a:ext cx="12191997" cy="6857998"/>
            </a:xfrm>
            <a:prstGeom prst="rect">
              <a:avLst/>
            </a:prstGeom>
            <a:gradFill flip="none" rotWithShape="1">
              <a:gsLst>
                <a:gs pos="0">
                  <a:srgbClr val="1A012C"/>
                </a:gs>
                <a:gs pos="45000">
                  <a:srgbClr val="1A012C">
                    <a:alpha val="50000"/>
                  </a:srgbClr>
                </a:gs>
                <a:gs pos="100000">
                  <a:schemeClr val="accent6">
                    <a:lumMod val="5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/>
            </a:p>
          </p:txBody>
        </p:sp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xmlns="" id="{CDC952AF-CE06-54F7-CB4A-1722F90AC3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" y="2"/>
              <a:ext cx="12191994" cy="6857996"/>
            </a:xfrm>
            <a:prstGeom prst="rect">
              <a:avLst/>
            </a:prstGeom>
          </p:spPr>
        </p:pic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xmlns="" id="{6E6EDFF3-843B-AAE9-DB73-423142606F52}"/>
                </a:ext>
              </a:extLst>
            </p:cNvPr>
            <p:cNvGrpSpPr/>
            <p:nvPr/>
          </p:nvGrpSpPr>
          <p:grpSpPr>
            <a:xfrm rot="5400000">
              <a:off x="1645776" y="1222395"/>
              <a:ext cx="431603" cy="412684"/>
              <a:chOff x="1870859" y="869908"/>
              <a:chExt cx="431603" cy="412684"/>
            </a:xfrm>
          </p:grpSpPr>
          <p:sp>
            <p:nvSpPr>
              <p:cNvPr id="12" name="Графический объект 15">
                <a:extLst>
                  <a:ext uri="{FF2B5EF4-FFF2-40B4-BE49-F238E27FC236}">
                    <a16:creationId xmlns:a16="http://schemas.microsoft.com/office/drawing/2014/main" xmlns="" id="{312F4F85-6C79-201D-E20D-64CD4728E4C8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  <p:sp>
            <p:nvSpPr>
              <p:cNvPr id="13" name="Графический объект 12">
                <a:extLst>
                  <a:ext uri="{FF2B5EF4-FFF2-40B4-BE49-F238E27FC236}">
                    <a16:creationId xmlns:a16="http://schemas.microsoft.com/office/drawing/2014/main" xmlns="" id="{01D71DAD-ECC6-A850-88E4-A4EDCF494A2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</p:grpSp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xmlns="" id="{C632CC6D-6024-2368-8EBA-4B7A2D6428BC}"/>
                </a:ext>
              </a:extLst>
            </p:cNvPr>
            <p:cNvGrpSpPr/>
            <p:nvPr/>
          </p:nvGrpSpPr>
          <p:grpSpPr>
            <a:xfrm rot="20626702">
              <a:off x="10248169" y="5448942"/>
              <a:ext cx="431603" cy="412684"/>
              <a:chOff x="1870859" y="869908"/>
              <a:chExt cx="431603" cy="412684"/>
            </a:xfrm>
          </p:grpSpPr>
          <p:sp>
            <p:nvSpPr>
              <p:cNvPr id="6" name="Графический объект 15">
                <a:extLst>
                  <a:ext uri="{FF2B5EF4-FFF2-40B4-BE49-F238E27FC236}">
                    <a16:creationId xmlns:a16="http://schemas.microsoft.com/office/drawing/2014/main" xmlns="" id="{B05BE7BE-7D54-A09B-8A67-6B28CF6BB6C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  <p:sp>
            <p:nvSpPr>
              <p:cNvPr id="7" name="Графический объект 12">
                <a:extLst>
                  <a:ext uri="{FF2B5EF4-FFF2-40B4-BE49-F238E27FC236}">
                    <a16:creationId xmlns:a16="http://schemas.microsoft.com/office/drawing/2014/main" xmlns="" id="{258346A9-F75C-6704-EEED-CF7A8A0F801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2CC39D-03B1-4933-F236-462B5862E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2448" y="264160"/>
            <a:ext cx="6327105" cy="3373973"/>
          </a:xfrm>
        </p:spPr>
        <p:txBody>
          <a:bodyPr rtlCol="0" anchor="b"/>
          <a:lstStyle>
            <a:lvl1pPr algn="ctr">
              <a:defRPr lang="ru-RU" sz="3200" cap="all" spc="6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xmlns="" id="{F711CA51-49DC-62CA-F147-F286B1C9DB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32448" y="3962135"/>
            <a:ext cx="6327105" cy="2653771"/>
          </a:xfrm>
        </p:spPr>
        <p:txBody>
          <a:bodyPr rtlCol="0">
            <a:noAutofit/>
          </a:bodyPr>
          <a:lstStyle>
            <a:lvl1pPr marL="0" indent="0" algn="ctr">
              <a:buNone/>
              <a:defRPr lang="ru-RU" sz="1800" b="0" i="0" cap="all" spc="300" baseline="0">
                <a:solidFill>
                  <a:schemeClr val="bg1"/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/>
              <a:t>Подзаголовок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111834145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и 2 столбца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9C7D5518-914C-92E3-E9EC-26752C9F05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-1" y="-6350"/>
            <a:ext cx="12192000" cy="6864350"/>
            <a:chOff x="-1" y="-6350"/>
            <a:chExt cx="12192000" cy="686435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xmlns="" id="{C82D0B82-F74C-65EF-3BF6-8EEA16F36B7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/>
          </p:nvSpPr>
          <p:spPr>
            <a:xfrm>
              <a:off x="1428750" y="-6350"/>
              <a:ext cx="10763249" cy="6864350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/>
            </a:p>
          </p:txBody>
        </p:sp>
        <p:pic>
          <p:nvPicPr>
            <p:cNvPr id="6" name="Рисунок 5" descr="Сине-лиловая спираль&#10;&#10;Автоматически созданное описание">
              <a:extLst>
                <a:ext uri="{FF2B5EF4-FFF2-40B4-BE49-F238E27FC236}">
                  <a16:creationId xmlns:a16="http://schemas.microsoft.com/office/drawing/2014/main" xmlns="" id="{44E12326-9CF4-38EC-1BAF-1F994F2208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93"/>
            <a:stretch/>
          </p:blipFill>
          <p:spPr>
            <a:xfrm flipH="1">
              <a:off x="-1" y="0"/>
              <a:ext cx="1428751" cy="6858000"/>
            </a:xfrm>
            <a:prstGeom prst="rect">
              <a:avLst/>
            </a:prstGeom>
          </p:spPr>
        </p:pic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xmlns="" id="{AD5C1D9C-B114-FC6A-9213-7287D39EAD9F}"/>
                </a:ext>
              </a:extLst>
            </p:cNvPr>
            <p:cNvGrpSpPr/>
            <p:nvPr/>
          </p:nvGrpSpPr>
          <p:grpSpPr>
            <a:xfrm>
              <a:off x="10649689" y="4382998"/>
              <a:ext cx="754139" cy="1865729"/>
              <a:chOff x="653351" y="2693558"/>
              <a:chExt cx="754139" cy="1865729"/>
            </a:xfrm>
          </p:grpSpPr>
          <p:sp>
            <p:nvSpPr>
              <p:cNvPr id="11" name="Графический объект 15">
                <a:extLst>
                  <a:ext uri="{FF2B5EF4-FFF2-40B4-BE49-F238E27FC236}">
                    <a16:creationId xmlns:a16="http://schemas.microsoft.com/office/drawing/2014/main" xmlns="" id="{2BC89B10-C93E-8CE5-73B3-F6049168C31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1098137" y="2693558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  <p:sp>
            <p:nvSpPr>
              <p:cNvPr id="12" name="Графический объект 12">
                <a:extLst>
                  <a:ext uri="{FF2B5EF4-FFF2-40B4-BE49-F238E27FC236}">
                    <a16:creationId xmlns:a16="http://schemas.microsoft.com/office/drawing/2014/main" xmlns="" id="{39DB2AA2-9661-AC91-932D-2F1BEC47BD8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1306906" y="3837599"/>
                <a:ext cx="100584" cy="100584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  <p:sp>
            <p:nvSpPr>
              <p:cNvPr id="13" name="Графический объект 12">
                <a:extLst>
                  <a:ext uri="{FF2B5EF4-FFF2-40B4-BE49-F238E27FC236}">
                    <a16:creationId xmlns:a16="http://schemas.microsoft.com/office/drawing/2014/main" xmlns="" id="{86C9AC9B-3792-E880-03FE-D46FB046AB6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653351" y="4521502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</p:grp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xmlns="" id="{1142A133-65D6-D958-C0CD-E8D45B9BD7BB}"/>
                </a:ext>
              </a:extLst>
            </p:cNvPr>
            <p:cNvGrpSpPr/>
            <p:nvPr/>
          </p:nvGrpSpPr>
          <p:grpSpPr>
            <a:xfrm>
              <a:off x="1870859" y="869908"/>
              <a:ext cx="431603" cy="412684"/>
              <a:chOff x="1870859" y="869908"/>
              <a:chExt cx="431603" cy="412684"/>
            </a:xfrm>
          </p:grpSpPr>
          <p:sp>
            <p:nvSpPr>
              <p:cNvPr id="9" name="Графический объект 15">
                <a:extLst>
                  <a:ext uri="{FF2B5EF4-FFF2-40B4-BE49-F238E27FC236}">
                    <a16:creationId xmlns:a16="http://schemas.microsoft.com/office/drawing/2014/main" xmlns="" id="{A746B023-387D-4EAC-052B-60F131E6E70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  <p:sp>
            <p:nvSpPr>
              <p:cNvPr id="10" name="Графический объект 12">
                <a:extLst>
                  <a:ext uri="{FF2B5EF4-FFF2-40B4-BE49-F238E27FC236}">
                    <a16:creationId xmlns:a16="http://schemas.microsoft.com/office/drawing/2014/main" xmlns="" id="{20760125-21CF-A296-3EA7-3C6C0E9BCB2F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</p:grpSp>
      </p:grp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7F851D11-41E3-33F2-CBA6-B2A9A5A2A5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2369139" y="2002443"/>
            <a:ext cx="88735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99620" y="162560"/>
            <a:ext cx="8843050" cy="1616904"/>
          </a:xfrm>
        </p:spPr>
        <p:txBody>
          <a:bodyPr lIns="0" rtlCol="0" anchor="b">
            <a:noAutofit/>
          </a:bodyPr>
          <a:lstStyle>
            <a:lvl1pPr algn="l">
              <a:defRPr lang="ru-RU"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A2003C5A-BF21-DE87-0ED1-3E2D0F32B5D8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2373002" y="2474811"/>
            <a:ext cx="4015098" cy="3528397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lang="ru-RU"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</a:defRPr>
            </a:lvl4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</p:txBody>
      </p:sp>
      <p:sp>
        <p:nvSpPr>
          <p:cNvPr id="21" name="Объект 4">
            <a:extLst>
              <a:ext uri="{FF2B5EF4-FFF2-40B4-BE49-F238E27FC236}">
                <a16:creationId xmlns:a16="http://schemas.microsoft.com/office/drawing/2014/main" xmlns="" id="{D77F99A7-26FA-422E-43E9-C76B4A56E44A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6995159" y="2474811"/>
            <a:ext cx="4227332" cy="3528397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lang="ru-RU"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</a:defRPr>
            </a:lvl4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</p:txBody>
      </p:sp>
      <p:sp>
        <p:nvSpPr>
          <p:cNvPr id="15" name="Нижний колонтитул 4">
            <a:extLst>
              <a:ext uri="{FF2B5EF4-FFF2-40B4-BE49-F238E27FC236}">
                <a16:creationId xmlns:a16="http://schemas.microsoft.com/office/drawing/2014/main" xmlns="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ru-RU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ru-RU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582842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и 2 столбца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3A7247A-846A-F316-B494-69B42CBF34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884B3AF6-983E-0901-0045-6CDF4E93E1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705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id="{3C5B7647-403E-A66E-6CF4-0D3A99AA51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 rot="10800000" flipH="1">
            <a:off x="10488530" y="4210019"/>
            <a:ext cx="754139" cy="1865729"/>
            <a:chOff x="653351" y="2693558"/>
            <a:chExt cx="754139" cy="1865729"/>
          </a:xfrm>
        </p:grpSpPr>
        <p:sp>
          <p:nvSpPr>
            <p:cNvPr id="10" name="Графический объект 15">
              <a:extLst>
                <a:ext uri="{FF2B5EF4-FFF2-40B4-BE49-F238E27FC236}">
                  <a16:creationId xmlns:a16="http://schemas.microsoft.com/office/drawing/2014/main" xmlns="" id="{E48E731E-FEF1-9C59-64B0-9CB6E885391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/>
          </p:nvSpPr>
          <p:spPr>
            <a:xfrm>
              <a:off x="1098137" y="2693558"/>
              <a:ext cx="128016" cy="128016"/>
            </a:xfrm>
            <a:custGeom>
              <a:avLst/>
              <a:gdLst>
                <a:gd name="connsiteX0" fmla="*/ 63857 w 127713"/>
                <a:gd name="connsiteY0" fmla="*/ 18874 h 127713"/>
                <a:gd name="connsiteX1" fmla="*/ 108839 w 127713"/>
                <a:gd name="connsiteY1" fmla="*/ 63857 h 127713"/>
                <a:gd name="connsiteX2" fmla="*/ 63857 w 127713"/>
                <a:gd name="connsiteY2" fmla="*/ 108839 h 127713"/>
                <a:gd name="connsiteX3" fmla="*/ 18874 w 127713"/>
                <a:gd name="connsiteY3" fmla="*/ 63857 h 127713"/>
                <a:gd name="connsiteX4" fmla="*/ 63857 w 127713"/>
                <a:gd name="connsiteY4" fmla="*/ 18874 h 127713"/>
                <a:gd name="connsiteX5" fmla="*/ 63857 w 127713"/>
                <a:gd name="connsiteY5" fmla="*/ 0 h 127713"/>
                <a:gd name="connsiteX6" fmla="*/ 0 w 127713"/>
                <a:gd name="connsiteY6" fmla="*/ 63857 h 127713"/>
                <a:gd name="connsiteX7" fmla="*/ 63857 w 127713"/>
                <a:gd name="connsiteY7" fmla="*/ 127713 h 127713"/>
                <a:gd name="connsiteX8" fmla="*/ 127713 w 127713"/>
                <a:gd name="connsiteY8" fmla="*/ 63857 h 127713"/>
                <a:gd name="connsiteX9" fmla="*/ 63857 w 127713"/>
                <a:gd name="connsiteY9" fmla="*/ 0 h 127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3" h="127713">
                  <a:moveTo>
                    <a:pt x="63857" y="18874"/>
                  </a:moveTo>
                  <a:cubicBezTo>
                    <a:pt x="88700" y="18874"/>
                    <a:pt x="108839" y="39013"/>
                    <a:pt x="108839" y="63857"/>
                  </a:cubicBezTo>
                  <a:cubicBezTo>
                    <a:pt x="108839" y="88700"/>
                    <a:pt x="88700" y="108839"/>
                    <a:pt x="63857" y="108839"/>
                  </a:cubicBezTo>
                  <a:cubicBezTo>
                    <a:pt x="39013" y="108839"/>
                    <a:pt x="18874" y="88700"/>
                    <a:pt x="18874" y="63857"/>
                  </a:cubicBezTo>
                  <a:cubicBezTo>
                    <a:pt x="18898" y="39023"/>
                    <a:pt x="39023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3"/>
                    <a:pt x="63857" y="127713"/>
                  </a:cubicBezTo>
                  <a:cubicBezTo>
                    <a:pt x="99124" y="127713"/>
                    <a:pt x="127713" y="99124"/>
                    <a:pt x="127713" y="63857"/>
                  </a:cubicBezTo>
                  <a:cubicBezTo>
                    <a:pt x="127713" y="28590"/>
                    <a:pt x="99124" y="0"/>
                    <a:pt x="63857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610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>
              <a:defPPr>
                <a:defRPr lang="ru-RU"/>
              </a:defPPr>
            </a:lstStyle>
            <a:p>
              <a:pPr rtl="0"/>
              <a:endParaRPr lang="ru-RU" dirty="0"/>
            </a:p>
          </p:txBody>
        </p:sp>
        <p:sp>
          <p:nvSpPr>
            <p:cNvPr id="11" name="Графический объект 12">
              <a:extLst>
                <a:ext uri="{FF2B5EF4-FFF2-40B4-BE49-F238E27FC236}">
                  <a16:creationId xmlns:a16="http://schemas.microsoft.com/office/drawing/2014/main" xmlns="" id="{AFE83BB3-4D12-8E20-CA93-1834D7F0A43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/>
          </p:nvSpPr>
          <p:spPr>
            <a:xfrm>
              <a:off x="1306906" y="3837599"/>
              <a:ext cx="100584" cy="100584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42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>
              <a:defPPr>
                <a:defRPr lang="ru-RU"/>
              </a:defPPr>
            </a:lstStyle>
            <a:p>
              <a:pPr rtl="0"/>
              <a:endParaRPr lang="ru-RU" dirty="0"/>
            </a:p>
          </p:txBody>
        </p:sp>
        <p:sp>
          <p:nvSpPr>
            <p:cNvPr id="12" name="Графический объект 12">
              <a:extLst>
                <a:ext uri="{FF2B5EF4-FFF2-40B4-BE49-F238E27FC236}">
                  <a16:creationId xmlns:a16="http://schemas.microsoft.com/office/drawing/2014/main" xmlns="" id="{3EB1D810-BC05-6C0E-0DE4-3604EBAADCC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/>
          </p:nvSpPr>
          <p:spPr>
            <a:xfrm>
              <a:off x="653351" y="4521502"/>
              <a:ext cx="45719" cy="37785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42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>
              <a:defPPr>
                <a:defRPr lang="ru-RU"/>
              </a:defPPr>
            </a:lstStyle>
            <a:p>
              <a:pPr rtl="0"/>
              <a:endParaRPr lang="ru-RU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1680" y="430482"/>
            <a:ext cx="10500989" cy="1327464"/>
          </a:xfrm>
        </p:spPr>
        <p:txBody>
          <a:bodyPr rtlCol="0" anchor="b">
            <a:noAutofit/>
          </a:bodyPr>
          <a:lstStyle>
            <a:lvl1pPr algn="l">
              <a:defRPr lang="ru-RU"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A2003C5A-BF21-DE87-0ED1-3E2D0F32B5D8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807038" y="2465539"/>
            <a:ext cx="3774587" cy="3723753"/>
          </a:xfrm>
        </p:spPr>
        <p:txBody>
          <a:bodyPr rtlCol="0"/>
          <a:lstStyle>
            <a:lvl1pPr marL="342900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rabicPeriod"/>
              <a:defRPr lang="ru-RU" sz="1800" spc="0" baseline="0">
                <a:solidFill>
                  <a:schemeClr val="bg1"/>
                </a:solidFill>
                <a:latin typeface="+mn-lt"/>
              </a:defRPr>
            </a:lvl1pPr>
            <a:lvl2pPr marL="626364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lphaLcPeriod"/>
              <a:defRPr lang="ru-RU" sz="1800" spc="0">
                <a:solidFill>
                  <a:schemeClr val="bg1"/>
                </a:solidFill>
                <a:latin typeface="+mn-lt"/>
              </a:defRPr>
            </a:lvl2pPr>
            <a:lvl3pPr marL="918972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rabicParenR"/>
              <a:defRPr lang="ru-RU" sz="1800" spc="0">
                <a:solidFill>
                  <a:schemeClr val="bg1"/>
                </a:solidFill>
                <a:latin typeface="+mn-lt"/>
              </a:defRPr>
            </a:lvl3pPr>
            <a:lvl4pPr marL="1209294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lphaLcParenR"/>
              <a:defRPr lang="ru-RU" sz="1800" spc="0">
                <a:solidFill>
                  <a:schemeClr val="bg1"/>
                </a:solidFill>
                <a:latin typeface="+mn-lt"/>
              </a:defRPr>
            </a:lvl4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</p:txBody>
      </p:sp>
      <p:sp>
        <p:nvSpPr>
          <p:cNvPr id="19" name="Объект 4">
            <a:extLst>
              <a:ext uri="{FF2B5EF4-FFF2-40B4-BE49-F238E27FC236}">
                <a16:creationId xmlns:a16="http://schemas.microsoft.com/office/drawing/2014/main" xmlns="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4927600" y="2465539"/>
            <a:ext cx="6315069" cy="3723753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lang="ru-RU"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  <a:latin typeface="+mn-lt"/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  <a:latin typeface="+mn-lt"/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lang="ru-RU" sz="1800" spc="0">
                <a:solidFill>
                  <a:schemeClr val="bg1"/>
                </a:solidFill>
                <a:latin typeface="+mn-lt"/>
              </a:defRPr>
            </a:lvl4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</p:txBody>
      </p:sp>
      <p:sp>
        <p:nvSpPr>
          <p:cNvPr id="15" name="Нижний колонтитул 4">
            <a:extLst>
              <a:ext uri="{FF2B5EF4-FFF2-40B4-BE49-F238E27FC236}">
                <a16:creationId xmlns:a16="http://schemas.microsoft.com/office/drawing/2014/main" xmlns="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ru-RU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ru-RU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622275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2 столбца">
    <p:bg>
      <p:bgPr>
        <a:gradFill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7123B0D0-B01D-0BB0-6127-A878BE49D1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6039728" y="-6350"/>
            <a:ext cx="6154615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ova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89627" y="173736"/>
            <a:ext cx="4352662" cy="2203704"/>
          </a:xfrm>
        </p:spPr>
        <p:txBody>
          <a:bodyPr rtlCol="0" anchor="b">
            <a:noAutofit/>
          </a:bodyPr>
          <a:lstStyle>
            <a:lvl1pPr algn="l">
              <a:defRPr lang="ru-RU"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xmlns="" id="{6C363351-4779-B42E-ED7A-C4AF2920BABC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336550" y="336550"/>
            <a:ext cx="5303640" cy="6184900"/>
          </a:xfrm>
        </p:spPr>
        <p:txBody>
          <a:bodyPr rtlCol="0"/>
          <a:lstStyle>
            <a:lvl1pPr algn="ctr">
              <a:defRPr lang="ru-RU" sz="2000"/>
            </a:lvl1pPr>
          </a:lstStyle>
          <a:p>
            <a:pPr rtl="0"/>
            <a:r>
              <a:rPr lang="ru-RU"/>
              <a:t>Щелкните значок, чтобы добавить фото</a:t>
            </a:r>
          </a:p>
        </p:txBody>
      </p:sp>
      <p:sp>
        <p:nvSpPr>
          <p:cNvPr id="19" name="Объект 4">
            <a:extLst>
              <a:ext uri="{FF2B5EF4-FFF2-40B4-BE49-F238E27FC236}">
                <a16:creationId xmlns:a16="http://schemas.microsoft.com/office/drawing/2014/main" xmlns="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6889627" y="3104277"/>
            <a:ext cx="4371560" cy="3022201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None/>
              <a:defRPr lang="ru-RU" sz="1800" spc="0" baseline="0">
                <a:solidFill>
                  <a:schemeClr val="bg1"/>
                </a:solidFill>
                <a:latin typeface="+mn-lt"/>
              </a:defRPr>
            </a:lvl1pPr>
            <a:lvl2pPr marL="56921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800" spc="0"/>
            </a:lvl2pPr>
            <a:lvl3pPr marL="861822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800" spc="0"/>
            </a:lvl3pPr>
            <a:lvl4pPr marL="115214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800" spc="0"/>
            </a:lvl4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ru-RU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F0712911-615E-724B-FC0F-996291526D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6889627" y="2679480"/>
            <a:ext cx="4352662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308264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и 2 столбца">
    <p:bg>
      <p:bgPr>
        <a:gradFill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CFFF0E2-6B47-67EB-D6AA-D972E7B7C3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-6350"/>
            <a:ext cx="4646951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ova"/>
              <a:ea typeface="+mn-ea"/>
              <a:cs typeface="+mn-cs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94827F6F-999F-23E9-8C09-325D1A76B0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80134"/>
            <a:ext cx="3114078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370" y="171396"/>
            <a:ext cx="3736630" cy="2202350"/>
          </a:xfrm>
        </p:spPr>
        <p:txBody>
          <a:bodyPr rtlCol="0" anchor="b">
            <a:noAutofit/>
          </a:bodyPr>
          <a:lstStyle>
            <a:lvl1pPr algn="l">
              <a:defRPr lang="ru-RU"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19" name="Объект 4">
            <a:extLst>
              <a:ext uri="{FF2B5EF4-FFF2-40B4-BE49-F238E27FC236}">
                <a16:creationId xmlns:a16="http://schemas.microsoft.com/office/drawing/2014/main" xmlns="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841716" y="3078480"/>
            <a:ext cx="3108193" cy="3047997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None/>
              <a:defRPr lang="ru-RU" sz="1800" spc="0" baseline="0">
                <a:solidFill>
                  <a:schemeClr val="bg1"/>
                </a:solidFill>
                <a:latin typeface="+mn-lt"/>
              </a:defRPr>
            </a:lvl1pPr>
            <a:lvl2pPr marL="56921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800" spc="0"/>
            </a:lvl2pPr>
            <a:lvl3pPr marL="861822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800" spc="0"/>
            </a:lvl3pPr>
            <a:lvl4pPr marL="115214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lang="ru-RU" sz="1800" spc="0"/>
            </a:lvl4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</p:txBody>
      </p:sp>
      <p:sp>
        <p:nvSpPr>
          <p:cNvPr id="12" name="Заполнитель таблицы 11">
            <a:extLst>
              <a:ext uri="{FF2B5EF4-FFF2-40B4-BE49-F238E27FC236}">
                <a16:creationId xmlns:a16="http://schemas.microsoft.com/office/drawing/2014/main" xmlns="" id="{D360C16C-E69B-FDEF-F033-CA9A2E238288}"/>
              </a:ext>
            </a:extLst>
          </p:cNvPr>
          <p:cNvSpPr>
            <a:spLocks noGrp="1"/>
          </p:cNvSpPr>
          <p:nvPr>
            <p:ph type="tbl" sz="quarter" idx="37"/>
          </p:nvPr>
        </p:nvSpPr>
        <p:spPr>
          <a:xfrm>
            <a:off x="5067300" y="404813"/>
            <a:ext cx="6705600" cy="6048375"/>
          </a:xfrm>
        </p:spPr>
        <p:txBody>
          <a:bodyPr rtlCol="0"/>
          <a:lstStyle>
            <a:lvl1pPr>
              <a:defRPr lang="ru-RU" sz="2400">
                <a:latin typeface="+mn-lt"/>
              </a:defRPr>
            </a:lvl1pPr>
          </a:lstStyle>
          <a:p>
            <a:pPr rtl="0"/>
            <a:r>
              <a:rPr lang="ru-RU"/>
              <a:t>Щелкните значок, чтобы добавить таблицу</a:t>
            </a:r>
          </a:p>
        </p:txBody>
      </p:sp>
      <p:sp>
        <p:nvSpPr>
          <p:cNvPr id="15" name="Нижний колонтитул 4">
            <a:extLst>
              <a:ext uri="{FF2B5EF4-FFF2-40B4-BE49-F238E27FC236}">
                <a16:creationId xmlns:a16="http://schemas.microsoft.com/office/drawing/2014/main" xmlns="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ru-RU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</p:spTree>
    <p:extLst>
      <p:ext uri="{BB962C8B-B14F-4D97-AF65-F5344CB8AC3E}">
        <p14:creationId xmlns:p14="http://schemas.microsoft.com/office/powerpoint/2010/main" val="390721985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и 2 столбца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196A82D-0723-4BA3-0283-9F0D67B0CE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6A20A5FD-BDFB-45F2-E644-E93FB81CA5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416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3562" y="433906"/>
            <a:ext cx="10515601" cy="1327464"/>
          </a:xfrm>
        </p:spPr>
        <p:txBody>
          <a:bodyPr rtlCol="0" anchor="b">
            <a:noAutofit/>
          </a:bodyPr>
          <a:lstStyle>
            <a:lvl1pPr algn="l">
              <a:defRPr lang="ru-RU"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19" name="Объект 4">
            <a:extLst>
              <a:ext uri="{FF2B5EF4-FFF2-40B4-BE49-F238E27FC236}">
                <a16:creationId xmlns:a16="http://schemas.microsoft.com/office/drawing/2014/main" xmlns="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814302" y="2465535"/>
            <a:ext cx="7303538" cy="3427265"/>
          </a:xfrm>
        </p:spPr>
        <p:txBody>
          <a:bodyPr rtlCol="0"/>
          <a:lstStyle>
            <a:lvl1pPr marL="283464" indent="-283464"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lang="ru-RU" sz="1800" spc="0" baseline="0">
                <a:solidFill>
                  <a:schemeClr val="bg1"/>
                </a:solidFill>
                <a:latin typeface="+mn-lt"/>
              </a:defRPr>
            </a:lvl1pPr>
            <a:lvl2pPr marL="566928" indent="-28346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lang="ru-RU" sz="1800" spc="0"/>
            </a:lvl2pPr>
            <a:lvl3pPr marL="859536" indent="-28346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lang="ru-RU" sz="1800" spc="0"/>
            </a:lvl3pPr>
            <a:lvl4pPr marL="115214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lang="ru-RU" sz="1800" spc="0"/>
            </a:lvl4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xmlns="" id="{4E7FC75E-AA73-003E-D4E3-B1819886AF9C}"/>
              </a:ext>
            </a:extLst>
          </p:cNvPr>
          <p:cNvSpPr>
            <a:spLocks noGrp="1"/>
          </p:cNvSpPr>
          <p:nvPr>
            <p:ph sz="quarter" idx="37" hasCustomPrompt="1"/>
          </p:nvPr>
        </p:nvSpPr>
        <p:spPr>
          <a:xfrm>
            <a:off x="8392160" y="2465388"/>
            <a:ext cx="2856865" cy="3427412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1800">
                <a:solidFill>
                  <a:schemeClr val="bg1"/>
                </a:solidFill>
                <a:latin typeface="+mn-lt"/>
              </a:defRPr>
            </a:lvl1pPr>
            <a:lvl2pPr marL="457200" indent="0">
              <a:lnSpc>
                <a:spcPct val="120000"/>
              </a:lnSpc>
              <a:spcBef>
                <a:spcPts val="1000"/>
              </a:spcBef>
              <a:buNone/>
              <a:defRPr lang="ru-RU" sz="1600">
                <a:solidFill>
                  <a:schemeClr val="bg1"/>
                </a:solidFill>
                <a:latin typeface="+mn-lt"/>
              </a:defRPr>
            </a:lvl2pPr>
            <a:lvl3pPr marL="914400" indent="0">
              <a:lnSpc>
                <a:spcPct val="120000"/>
              </a:lnSpc>
              <a:spcBef>
                <a:spcPts val="1000"/>
              </a:spcBef>
              <a:buNone/>
              <a:defRPr lang="ru-RU" sz="1400">
                <a:solidFill>
                  <a:schemeClr val="bg1"/>
                </a:solidFill>
                <a:latin typeface="+mn-lt"/>
              </a:defRPr>
            </a:lvl3pPr>
            <a:lvl4pPr marL="1371600" indent="0">
              <a:lnSpc>
                <a:spcPct val="120000"/>
              </a:lnSpc>
              <a:spcBef>
                <a:spcPts val="1000"/>
              </a:spcBef>
              <a:buNone/>
              <a:defRPr lang="ru-RU" sz="1200">
                <a:solidFill>
                  <a:schemeClr val="bg1"/>
                </a:solidFill>
                <a:latin typeface="+mn-lt"/>
              </a:defRPr>
            </a:lvl4pPr>
            <a:lvl5pPr marL="1828800" indent="0">
              <a:lnSpc>
                <a:spcPct val="120000"/>
              </a:lnSpc>
              <a:spcBef>
                <a:spcPts val="1000"/>
              </a:spcBef>
              <a:buNone/>
              <a:defRPr lang="ru-RU" sz="1200"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ru-RU"/>
              <a:t>Текст слайда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15" name="Нижний колонтитул 4">
            <a:extLst>
              <a:ext uri="{FF2B5EF4-FFF2-40B4-BE49-F238E27FC236}">
                <a16:creationId xmlns:a16="http://schemas.microsoft.com/office/drawing/2014/main" xmlns="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ru-RU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ru-RU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561196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2 столбца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02D51531-1219-2E4B-DCE7-C6FD9D809F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BEC02E56-87A4-158A-F0B0-DB8E9BE3AE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91547"/>
            <a:ext cx="10546763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370" y="643842"/>
            <a:ext cx="10515601" cy="1140849"/>
          </a:xfrm>
        </p:spPr>
        <p:txBody>
          <a:bodyPr lIns="0" rtlCol="0" anchor="b">
            <a:noAutofit/>
          </a:bodyPr>
          <a:lstStyle>
            <a:lvl1pPr algn="l">
              <a:defRPr lang="ru-RU"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10" name="Заполнитель таблицы 9">
            <a:extLst>
              <a:ext uri="{FF2B5EF4-FFF2-40B4-BE49-F238E27FC236}">
                <a16:creationId xmlns:a16="http://schemas.microsoft.com/office/drawing/2014/main" xmlns="" id="{471D7DE3-05F5-8052-02FA-6EF9717E15B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835025" y="2560638"/>
            <a:ext cx="10515600" cy="3478212"/>
          </a:xfrm>
        </p:spPr>
        <p:txBody>
          <a:bodyPr rtlCol="0"/>
          <a:lstStyle>
            <a:lvl1pPr>
              <a:defRPr lang="ru-RU" sz="2400">
                <a:latin typeface="+mn-lt"/>
              </a:defRPr>
            </a:lvl1pPr>
          </a:lstStyle>
          <a:p>
            <a:pPr rtl="0"/>
            <a:r>
              <a:rPr lang="ru-RU"/>
              <a:t>Щелкните значок, чтобы добавить таблицу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xmlns="" id="{6468DE94-FC46-A848-7949-ABFEADADEA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705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Нижний колонтитул 4">
            <a:extLst>
              <a:ext uri="{FF2B5EF4-FFF2-40B4-BE49-F238E27FC236}">
                <a16:creationId xmlns:a16="http://schemas.microsoft.com/office/drawing/2014/main" xmlns="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ru-RU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ru-RU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45918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ение">
    <p:bg>
      <p:bgPr>
        <a:gradFill>
          <a:gsLst>
            <a:gs pos="81987">
              <a:schemeClr val="accent6">
                <a:lumMod val="50000"/>
              </a:schemeClr>
            </a:gs>
            <a:gs pos="35040">
              <a:srgbClr val="020B11"/>
            </a:gs>
            <a:gs pos="11979">
              <a:schemeClr val="accent4">
                <a:lumMod val="50000"/>
              </a:schemeClr>
            </a:gs>
            <a:gs pos="0">
              <a:schemeClr val="accent4"/>
            </a:gs>
            <a:gs pos="99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289F5C3D-E9E6-75E0-BF7D-799B5CFE5E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4575462" y="4137"/>
            <a:ext cx="7616537" cy="6853863"/>
            <a:chOff x="4575462" y="4137"/>
            <a:chExt cx="7616537" cy="6853863"/>
          </a:xfrm>
        </p:grpSpPr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xmlns="" id="{CDE1D2C2-40C4-6B80-E8C6-B4CE94C23037}"/>
                </a:ext>
              </a:extLst>
            </p:cNvPr>
            <p:cNvGrpSpPr/>
            <p:nvPr/>
          </p:nvGrpSpPr>
          <p:grpSpPr>
            <a:xfrm>
              <a:off x="4575462" y="691665"/>
              <a:ext cx="364018" cy="857035"/>
              <a:chOff x="468157" y="1144246"/>
              <a:chExt cx="364018" cy="857035"/>
            </a:xfrm>
          </p:grpSpPr>
          <p:sp>
            <p:nvSpPr>
              <p:cNvPr id="27" name="Овал 26">
                <a:extLst>
                  <a:ext uri="{FF2B5EF4-FFF2-40B4-BE49-F238E27FC236}">
                    <a16:creationId xmlns:a16="http://schemas.microsoft.com/office/drawing/2014/main" xmlns="" id="{7C904D88-E1BE-F1FA-D405-F55DA966DA8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705405" y="1144246"/>
                <a:ext cx="126770" cy="126770"/>
              </a:xfrm>
              <a:prstGeom prst="ellipse">
                <a:avLst/>
              </a:prstGeom>
              <a:noFill/>
              <a:ln>
                <a:solidFill>
                  <a:schemeClr val="accent4">
                    <a:lumMod val="60000"/>
                    <a:lumOff val="40000"/>
                    <a:alpha val="49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/>
              </a:p>
            </p:txBody>
          </p:sp>
          <p:sp>
            <p:nvSpPr>
              <p:cNvPr id="18" name="Графический объект 12">
                <a:extLst>
                  <a:ext uri="{FF2B5EF4-FFF2-40B4-BE49-F238E27FC236}">
                    <a16:creationId xmlns:a16="http://schemas.microsoft.com/office/drawing/2014/main" xmlns="" id="{1D8F0816-C429-D32E-058B-33405874DFA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/>
            </p:nvSpPr>
            <p:spPr>
              <a:xfrm>
                <a:off x="468157" y="1963496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>
                <a:defPPr>
                  <a:defRPr lang="ru-RU"/>
                </a:defPPr>
              </a:lstStyle>
              <a:p>
                <a:pPr rtl="0"/>
                <a:endParaRPr lang="ru-RU" dirty="0"/>
              </a:p>
            </p:txBody>
          </p:sp>
        </p:grpSp>
        <p:pic>
          <p:nvPicPr>
            <p:cNvPr id="4" name="Объект 14">
              <a:extLst>
                <a:ext uri="{FF2B5EF4-FFF2-40B4-BE49-F238E27FC236}">
                  <a16:creationId xmlns:a16="http://schemas.microsoft.com/office/drawing/2014/main" xmlns="" id="{14AC0A97-7D79-3DBE-FB53-A9EBFD806E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42796" y="4137"/>
              <a:ext cx="5649203" cy="6853863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E83F98-B388-2594-BACB-E3DB652C9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831" y="173735"/>
            <a:ext cx="4409514" cy="2203704"/>
          </a:xfrm>
        </p:spPr>
        <p:txBody>
          <a:bodyPr rtlCol="0" anchor="b">
            <a:noAutofit/>
          </a:bodyPr>
          <a:lstStyle>
            <a:lvl1pPr>
              <a:defRPr lang="ru-RU" sz="3200" cap="all" baseline="0">
                <a:solidFill>
                  <a:schemeClr val="accent3"/>
                </a:solidFill>
              </a:defRPr>
            </a:lvl1pPr>
          </a:lstStyle>
          <a:p>
            <a:pPr rtl="0"/>
            <a:r>
              <a:rPr lang="ru-RU"/>
              <a:t>Заголовок слайда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0D9D0F3E-69D8-49F3-5D7A-71FDC4E3EEE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31850" y="3079119"/>
            <a:ext cx="4413250" cy="2752725"/>
          </a:xfrm>
        </p:spPr>
        <p:txBody>
          <a:bodyPr rtlCol="0"/>
          <a:lstStyle>
            <a:lvl1pPr>
              <a:lnSpc>
                <a:spcPct val="120000"/>
              </a:lnSpc>
              <a:spcBef>
                <a:spcPts val="1000"/>
              </a:spcBef>
              <a:defRPr lang="ru-RU" sz="1800">
                <a:solidFill>
                  <a:schemeClr val="bg1"/>
                </a:solidFill>
                <a:latin typeface="+mn-lt"/>
              </a:defRPr>
            </a:lvl1pPr>
            <a:lvl2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lang="ru-RU" sz="1600">
                <a:solidFill>
                  <a:schemeClr val="bg1"/>
                </a:solidFill>
                <a:latin typeface="+mn-lt"/>
              </a:defRPr>
            </a:lvl2pPr>
            <a:lvl3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lang="ru-RU" sz="1400">
                <a:solidFill>
                  <a:schemeClr val="bg1"/>
                </a:solidFill>
                <a:latin typeface="+mn-lt"/>
              </a:defRPr>
            </a:lvl3pPr>
            <a:lvl4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lang="ru-RU" sz="1200">
                <a:solidFill>
                  <a:schemeClr val="bg1"/>
                </a:solidFill>
                <a:latin typeface="+mn-lt"/>
              </a:defRPr>
            </a:lvl4pPr>
            <a:lvl5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lang="ru-RU" sz="1200"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ru-RU"/>
              <a:t>Щелкните, чтобы добавить содержимое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61CFC792-44F7-2497-E19D-8FB08AFF94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79192"/>
            <a:ext cx="4101929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826071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99000">
              <a:srgbClr val="05202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3EA418-19D1-0D4D-BE52-40A86E32F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12BAE0C-5187-A64D-A481-E69245670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ru-RU"/>
            </a:defPPr>
          </a:lstStyle>
          <a:p>
            <a:pPr lvl="0" rtl="0"/>
            <a:r>
              <a:rPr lang="ru-RU"/>
              <a:t>Щелкните, чтобы изменить стили текста образца слайда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9759C05-48F5-9346-8256-5B61C6990E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pPr rtl="0"/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4175D63-7351-9C4A-AEE0-10E27B3B6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350889F-2BBA-5F45-95BC-BEA668816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pPr rtl="0"/>
            <a:fld id="{FE024F78-56A6-7740-B68D-8D4D026EDF3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69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79" r:id="rId2"/>
    <p:sldLayoutId id="2147483669" r:id="rId3"/>
    <p:sldLayoutId id="2147483672" r:id="rId4"/>
    <p:sldLayoutId id="2147483673" r:id="rId5"/>
    <p:sldLayoutId id="2147483674" r:id="rId6"/>
    <p:sldLayoutId id="2147483671" r:id="rId7"/>
    <p:sldLayoutId id="2147483675" r:id="rId8"/>
    <p:sldLayoutId id="2147483676" r:id="rId9"/>
    <p:sldLayoutId id="2147483670" r:id="rId10"/>
    <p:sldLayoutId id="2147483677" r:id="rId11"/>
    <p:sldLayoutId id="2147483678" r:id="rId12"/>
    <p:sldLayoutId id="2147483664" r:id="rId13"/>
    <p:sldLayoutId id="2147483663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ru-RU" sz="4400" kern="1200" spc="300" baseline="0">
          <a:solidFill>
            <a:schemeClr val="bg1"/>
          </a:solidFill>
          <a:latin typeface="+mj-lt"/>
          <a:ea typeface="+mj-ea"/>
          <a:cs typeface="Biome" panose="020B05030302040208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lang="ru-RU" sz="2800" kern="1200">
          <a:solidFill>
            <a:schemeClr val="accent3"/>
          </a:solidFill>
          <a:latin typeface="+mj-lt"/>
          <a:ea typeface="+mn-ea"/>
          <a:cs typeface="Biome" panose="020B0503030204020804" pitchFamily="34" charset="0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lang="ru-RU"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lang="ru-RU"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lang="ru-RU"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lang="ru-RU"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microsoft.com/office/2007/relationships/hdphoto" Target="../media/hdphoto2.wdp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4%D0%B8%D0%B3%D0%B0%D0%BC%D0%BC%D0%B0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ru.wikipedia.org/wiki/%D0%93%D1%80%D0%B5%D1%87%D0%B5%D1%81%D0%BA%D0%B8%D0%B9_%D0%B0%D0%BB%D1%84%D0%B0%D0%B2%D0%B8%D1%82" TargetMode="External"/><Relationship Id="rId12" Type="http://schemas.microsoft.com/office/2007/relationships/hdphoto" Target="../media/hdphoto8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11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hyperlink" Target="https://ru.wikipedia.org/wiki/%D0%A1%D0%B0%D0%BC%D0%BF%D0%B8" TargetMode="External"/><Relationship Id="rId4" Type="http://schemas.microsoft.com/office/2007/relationships/hdphoto" Target="../media/hdphoto6.wdp"/><Relationship Id="rId9" Type="http://schemas.openxmlformats.org/officeDocument/2006/relationships/hyperlink" Target="https://ru.wikipedia.org/wiki/%D0%9A%D0%BE%D0%BF%D0%BF%D0%B0_(%D0%B1%D1%83%D0%BA%D0%B2%D0%B0_%D0%B3%D1%80%D0%B5%D1%87%D0%B5%D1%81%D0%BA%D0%BE%D0%B3%D0%BE_%D0%B0%D0%BB%D1%84%D0%B0%D0%B2%D0%B8%D1%82%D0%B0)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microsoft.com/office/2007/relationships/hdphoto" Target="../media/hdphoto9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0%D1%80%D0%B0%D0%B1%D1%81%D0%BA%D0%B8%D0%B5_%D1%86%D0%B8%D1%84%D1%80%D1%8B" TargetMode="External"/><Relationship Id="rId13" Type="http://schemas.microsoft.com/office/2007/relationships/hdphoto" Target="../media/hdphoto12.wdp"/><Relationship Id="rId3" Type="http://schemas.openxmlformats.org/officeDocument/2006/relationships/image" Target="../media/image46.png"/><Relationship Id="rId7" Type="http://schemas.openxmlformats.org/officeDocument/2006/relationships/hyperlink" Target="https://ru.wikipedia.org/wiki/XVIII_%D0%B2%D0%B5%D0%BA" TargetMode="External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ru.wikipedia.org/wiki/X_%D0%B2%D0%B5%D0%BA" TargetMode="External"/><Relationship Id="rId11" Type="http://schemas.microsoft.com/office/2007/relationships/hdphoto" Target="../media/hdphoto11.wdp"/><Relationship Id="rId5" Type="http://schemas.openxmlformats.org/officeDocument/2006/relationships/hyperlink" Target="https://ru.wikipedia.org/wiki/%D0%A0%D1%83%D1%81%D1%8C" TargetMode="External"/><Relationship Id="rId10" Type="http://schemas.openxmlformats.org/officeDocument/2006/relationships/image" Target="../media/image47.png"/><Relationship Id="rId4" Type="http://schemas.microsoft.com/office/2007/relationships/hdphoto" Target="../media/hdphoto10.wdp"/><Relationship Id="rId9" Type="http://schemas.openxmlformats.org/officeDocument/2006/relationships/hyperlink" Target="https://ru.wikipedia.org/wiki/%D0%A6%D0%B5%D1%80%D0%BA%D0%BE%D0%B2%D0%BD%D0%BE%D1%81%D0%BB%D0%B0%D0%B2%D1%8F%D0%BD%D1%81%D0%BA%D0%B8%D0%B9_%D1%8F%D0%B7%D1%8B%D0%BA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1%D0%BE%D1%80%D0%BE%D0%B4%D0%BE%D0%B2%D0%BE%D0%B9_%D0%B7%D0%BD%D0%B0%D0%BA" TargetMode="External"/><Relationship Id="rId3" Type="http://schemas.microsoft.com/office/2007/relationships/hdphoto" Target="../media/hdphoto13.wdp"/><Relationship Id="rId7" Type="http://schemas.openxmlformats.org/officeDocument/2006/relationships/hyperlink" Target="https://ru.wikipedia.org/wiki/%D0%A0%D1%83%D0%B1%D0%BB%D1%8C" TargetMode="External"/><Relationship Id="rId12" Type="http://schemas.microsoft.com/office/2007/relationships/hdphoto" Target="../media/hdphoto15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image" Target="../media/image53.png"/><Relationship Id="rId5" Type="http://schemas.microsoft.com/office/2007/relationships/hdphoto" Target="../media/hdphoto14.wdp"/><Relationship Id="rId10" Type="http://schemas.openxmlformats.org/officeDocument/2006/relationships/image" Target="../media/image52.png"/><Relationship Id="rId4" Type="http://schemas.openxmlformats.org/officeDocument/2006/relationships/image" Target="../media/image50.png"/><Relationship Id="rId9" Type="http://schemas.openxmlformats.org/officeDocument/2006/relationships/hyperlink" Target="https://ru.wikipedia.org/wiki/%D0%9D%D0%B0%D0%BB%D0%BE%D0%B3_%D0%BD%D0%B0_%D0%B1%D0%BE%D1%80%D0%BE%D0%B4%D1%83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6.jpg"/><Relationship Id="rId4" Type="http://schemas.openxmlformats.org/officeDocument/2006/relationships/image" Target="../media/image5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F0CF522-196C-CC67-38F1-4232E87BD5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Графика, Шрифт, графический дизайн,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8C5C7019-04C2-1185-066C-07809BE612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49" t="25277" r="2605" b="23056"/>
          <a:stretch>
            <a:fillRect/>
          </a:stretch>
        </p:blipFill>
        <p:spPr>
          <a:xfrm>
            <a:off x="2924175" y="3837028"/>
            <a:ext cx="6829425" cy="2303305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xmlns="" id="{E3E948BE-AA6E-B9F7-FA2F-472528BE1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" y="59661"/>
            <a:ext cx="12191999" cy="1872677"/>
          </a:xfrm>
        </p:spPr>
        <p:txBody>
          <a:bodyPr rtlCol="0" anchor="b"/>
          <a:lstStyle>
            <a:defPPr>
              <a:defRPr lang="ru-RU"/>
            </a:defPPr>
          </a:lstStyle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ru-RU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Методическая </a:t>
            </a:r>
            <a:br>
              <a:rPr lang="ru-RU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разработка</a:t>
            </a:r>
            <a:br>
              <a:rPr lang="ru-RU" sz="4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сценария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урока по математике</a:t>
            </a:r>
          </a:p>
        </p:txBody>
      </p:sp>
      <p:sp>
        <p:nvSpPr>
          <p:cNvPr id="9" name="Подзаголовок 3">
            <a:extLst>
              <a:ext uri="{FF2B5EF4-FFF2-40B4-BE49-F238E27FC236}">
                <a16:creationId xmlns:a16="http://schemas.microsoft.com/office/drawing/2014/main" xmlns="" id="{7446C0E2-B21B-651E-F639-9E941A265B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" y="2277967"/>
            <a:ext cx="12191997" cy="1568121"/>
          </a:xfrm>
        </p:spPr>
        <p:txBody>
          <a:bodyPr rtlCol="0"/>
          <a:lstStyle>
            <a:defPPr>
              <a:defRPr lang="ru-RU"/>
            </a:defPPr>
          </a:lstStyle>
          <a:p>
            <a:r>
              <a:rPr lang="ru-RU" sz="5500" b="1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ИСТОРИЯ </a:t>
            </a:r>
          </a:p>
          <a:p>
            <a:r>
              <a:rPr lang="ru-RU" sz="5500" b="1" dirty="0"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ВОЗНИКНОВЕНИЯ ЧИСЕЛ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A6EF4FD-1082-2248-C900-4E33EBB03818}"/>
              </a:ext>
            </a:extLst>
          </p:cNvPr>
          <p:cNvSpPr txBox="1"/>
          <p:nvPr/>
        </p:nvSpPr>
        <p:spPr>
          <a:xfrm>
            <a:off x="4" y="6045920"/>
            <a:ext cx="12191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>
                <a:solidFill>
                  <a:srgbClr val="90F0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выполнила: Орлова А. </a:t>
            </a:r>
            <a:r>
              <a:rPr lang="ru-RU" sz="2000" dirty="0" smtClean="0">
                <a:solidFill>
                  <a:srgbClr val="90F0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Т., </a:t>
            </a:r>
            <a:r>
              <a:rPr lang="ru-RU" sz="2000" dirty="0">
                <a:solidFill>
                  <a:srgbClr val="90F0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математики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C089F08-8610-4CE2-5BBF-496F4C3ABFA1}"/>
              </a:ext>
            </a:extLst>
          </p:cNvPr>
          <p:cNvSpPr txBox="1"/>
          <p:nvPr/>
        </p:nvSpPr>
        <p:spPr>
          <a:xfrm>
            <a:off x="5" y="6466788"/>
            <a:ext cx="121919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ABF3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 Тирасполь, 2026</a:t>
            </a:r>
          </a:p>
        </p:txBody>
      </p:sp>
    </p:spTree>
    <p:extLst>
      <p:ext uri="{BB962C8B-B14F-4D97-AF65-F5344CB8AC3E}">
        <p14:creationId xmlns:p14="http://schemas.microsoft.com/office/powerpoint/2010/main" val="2220037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F9AD5F2-4E13-84C0-8007-CB704DFC65BF}"/>
              </a:ext>
            </a:extLst>
          </p:cNvPr>
          <p:cNvSpPr txBox="1"/>
          <p:nvPr/>
        </p:nvSpPr>
        <p:spPr>
          <a:xfrm>
            <a:off x="333953" y="355889"/>
            <a:ext cx="11512696" cy="6401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Класс:</a:t>
            </a: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5 класс.</a:t>
            </a:r>
          </a:p>
          <a:p>
            <a:pPr algn="just">
              <a:buNone/>
            </a:pPr>
            <a:r>
              <a:rPr lang="ru-RU" sz="2000" b="1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Цель урока: </a:t>
            </a: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Познакомить учащихся с историей возникновения чисел и систем счисления, показать, как развивалась потребность в их записи и использовании.</a:t>
            </a:r>
          </a:p>
          <a:p>
            <a:pPr algn="just">
              <a:buNone/>
            </a:pPr>
            <a:r>
              <a:rPr lang="ru-RU" sz="2000" b="1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Задачи урока:</a:t>
            </a:r>
          </a:p>
          <a:p>
            <a:pPr algn="just">
              <a:buNone/>
            </a:pPr>
            <a:r>
              <a:rPr lang="ru-RU" sz="2000" i="1" u="sng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Образовательные:</a:t>
            </a:r>
          </a:p>
          <a:p>
            <a:pPr marL="360000" indent="-457200" algn="just">
              <a:buFont typeface="+mj-lt"/>
              <a:buAutoNum type="arabicPeriod"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Рассказать о первых способах счета и записи чисел (палочки, зарубки, пальцы).</a:t>
            </a:r>
          </a:p>
          <a:p>
            <a:pPr marL="360000" indent="-457200" algn="just">
              <a:buFont typeface="+mj-lt"/>
              <a:buAutoNum type="arabicPeriod"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Познакомить с различными древними системами счисления (египетская, римская, шумерская).</a:t>
            </a:r>
          </a:p>
          <a:p>
            <a:pPr marL="360000" indent="-457200" algn="just">
              <a:buFont typeface="+mj-lt"/>
              <a:buAutoNum type="arabicPeriod"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Проследить эволюцию письменных обозначений чисел.</a:t>
            </a:r>
          </a:p>
          <a:p>
            <a:pPr algn="just">
              <a:buNone/>
            </a:pPr>
            <a:r>
              <a:rPr lang="ru-RU" sz="2000" i="1" u="sng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Развивающие: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Развивать логическое мышление, умение анализировать и сравнивать.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Формировать интерес к истории математики.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Развивать навыки самостоятельной работы с информацией.</a:t>
            </a:r>
          </a:p>
          <a:p>
            <a:pPr algn="just">
              <a:buNone/>
            </a:pPr>
            <a:r>
              <a:rPr lang="ru-RU" sz="2000" i="1" u="sng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Воспитательные: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Воспитывать уважение к достижениям человечества.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Формировать понимание важности математики в жизни человека.</a:t>
            </a:r>
          </a:p>
          <a:p>
            <a:pPr algn="just">
              <a:buNone/>
            </a:pPr>
            <a:r>
              <a:rPr lang="ru-RU" sz="2000" b="1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Тип урока: </a:t>
            </a: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Урок изучения нового материала с наглядной демонстрацией.</a:t>
            </a:r>
          </a:p>
          <a:p>
            <a:pPr algn="just">
              <a:buNone/>
            </a:pPr>
            <a:r>
              <a:rPr lang="ru-RU" sz="2000" b="1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Оборудование:</a:t>
            </a:r>
          </a:p>
          <a:p>
            <a:pPr algn="just">
              <a:buNone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Мультимедийный проектор, экран.</a:t>
            </a:r>
          </a:p>
          <a:p>
            <a:pPr algn="just">
              <a:buNone/>
            </a:pPr>
            <a:r>
              <a:rPr lang="ru-RU" sz="2000" kern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Презентация с текстом и иллюстрациями (изображения древних счетных приспособлений, древних текстов с числами, различных систем счисления).</a:t>
            </a:r>
            <a:endParaRPr lang="ru-RU" sz="1400" kern="1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1937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1A2458FF-0D0C-4ACC-C6FB-103BC0BAD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3350"/>
            <a:ext cx="6172199" cy="692266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lang="ru-RU" sz="4000" b="1" u="sng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anose="02040502050405020303" pitchFamily="18" charset="0"/>
              </a:rPr>
              <a:t>Введение</a:t>
            </a:r>
            <a:endParaRPr lang="ru-RU" sz="4000" u="sng" dirty="0">
              <a:solidFill>
                <a:schemeClr val="accent6">
                  <a:lumMod val="60000"/>
                  <a:lumOff val="40000"/>
                </a:schemeClr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8A48530-89C9-408D-8232-7348BE1810EA}"/>
              </a:ext>
            </a:extLst>
          </p:cNvPr>
          <p:cNvSpPr txBox="1"/>
          <p:nvPr/>
        </p:nvSpPr>
        <p:spPr>
          <a:xfrm>
            <a:off x="228599" y="953095"/>
            <a:ext cx="569595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Ученые считают, что история возникновения чисел зародилась еще в доисторические времена, когда человек научился считать предметы. </a:t>
            </a:r>
          </a:p>
          <a:p>
            <a:pPr algn="just"/>
            <a:endParaRPr lang="ru-RU" sz="22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знаки для обозначения чисел появились значительно позже: их изобрели шумеры — народ, живший в 3000—2000 гг. до н. э. в Месопотамии (ныне в Ираке).</a:t>
            </a:r>
          </a:p>
          <a:p>
            <a:pPr algn="just"/>
            <a:endParaRPr lang="ru-RU" sz="22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гласит, что на табличках из глины они выдавливали клинообразные черточки, а потом изобрели знаки. Некоторые клинописные знаки обозначали числа 1, 10, 100, то есть были цифрами, остальные числа записывались посредством соединения этих знаков. </a:t>
            </a:r>
          </a:p>
        </p:txBody>
      </p:sp>
      <p:pic>
        <p:nvPicPr>
          <p:cNvPr id="4" name="Рисунок 3" descr="Изображение выглядит как текст, зарисовка, рисунок, иллюстрация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820B2A89-568E-5AAA-E6DD-9E777B7F66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16328" t="15416" r="14453" b="1944"/>
          <a:stretch>
            <a:fillRect/>
          </a:stretch>
        </p:blipFill>
        <p:spPr>
          <a:xfrm>
            <a:off x="7039666" y="133350"/>
            <a:ext cx="4184115" cy="2809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Изображение выглядит как Артефакт, штепсель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B618244A-B474-2B9F-3796-9F5611BCD3F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00" t="19750" r="699" b="19905"/>
          <a:stretch>
            <a:fillRect/>
          </a:stretch>
        </p:blipFill>
        <p:spPr>
          <a:xfrm>
            <a:off x="6409950" y="4171950"/>
            <a:ext cx="5624700" cy="21984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601593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79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Изображение выглядит как круг, снимок экрана, искусство, Графи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3D7483AE-B0A6-3AC7-D567-238439F16A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7637" y="688259"/>
            <a:ext cx="6037416" cy="568304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E6C3C2F-EE47-AEDB-6A08-7955A49FA413}"/>
              </a:ext>
            </a:extLst>
          </p:cNvPr>
          <p:cNvSpPr txBox="1"/>
          <p:nvPr/>
        </p:nvSpPr>
        <p:spPr>
          <a:xfrm>
            <a:off x="180976" y="207824"/>
            <a:ext cx="581977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науки возникли из практики. Знания, которые лежат в основе разных наук, человек приобретал в борьбе с опасными для него явлениями природы, и конечная цель наук – создание условий, наиболее благоприятных для существования человека.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ru-RU" sz="24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24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</a:t>
            </a:r>
            <a:r>
              <a:rPr lang="ru-RU" alt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выражение определенного количества чего-либо. В течение тысячелетий люди использовали пальцы рук и ног, но это было не очень удобно при обозначении большого количества. Возникла необходимость более удобного способа выражения количества. Таким способом является запись чисел при помощи специальных знаков – </a:t>
            </a:r>
            <a:r>
              <a:rPr lang="ru-RU" altLang="ru-RU" sz="24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</a:t>
            </a:r>
            <a:r>
              <a:rPr lang="ru-RU" altLang="ru-RU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3" descr="j0283679.gif">
            <a:extLst>
              <a:ext uri="{FF2B5EF4-FFF2-40B4-BE49-F238E27FC236}">
                <a16:creationId xmlns:a16="http://schemas.microsoft.com/office/drawing/2014/main" xmlns="" id="{DA6B4BA0-3011-8C35-C52C-8928535CED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3668" y="2273505"/>
            <a:ext cx="1671371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814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9DB001E-4FC2-D29C-A7FD-DD2E89698726}"/>
              </a:ext>
            </a:extLst>
          </p:cNvPr>
          <p:cNvSpPr txBox="1"/>
          <p:nvPr/>
        </p:nvSpPr>
        <p:spPr>
          <a:xfrm>
            <a:off x="2638425" y="228600"/>
            <a:ext cx="91821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780" indent="450215" algn="just">
              <a:buNone/>
            </a:pP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Австралийские аборигены племени </a:t>
            </a:r>
            <a:r>
              <a:rPr lang="ru-RU" sz="20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гумулгал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пользовались двоичной системой счисления, то есть у них было всего два слова для чисел: </a:t>
            </a:r>
            <a:r>
              <a:rPr lang="ru-RU" sz="2000" u="sng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урапон</a:t>
            </a:r>
            <a:r>
              <a:rPr lang="ru-RU" sz="2000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один, и </a:t>
            </a:r>
            <a:r>
              <a:rPr lang="ru-RU" sz="2000" u="sng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укасар</a:t>
            </a:r>
            <a:r>
              <a:rPr lang="ru-RU" sz="2000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два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R="17780" indent="450215" algn="just">
              <a:buNone/>
            </a:pP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прочие числа образуются из этих двух: </a:t>
            </a:r>
            <a:r>
              <a:rPr lang="ru-RU" sz="20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урапон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укасар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3, </a:t>
            </a:r>
            <a:r>
              <a:rPr lang="ru-RU" sz="20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укасар-укасар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4, укасарукасар- </a:t>
            </a:r>
            <a:r>
              <a:rPr lang="ru-RU" sz="20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урапон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5 и т. д. </a:t>
            </a:r>
            <a:endParaRPr lang="ru-RU" sz="16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F01EB39-B002-D7C8-4910-2A352352DB84}"/>
              </a:ext>
            </a:extLst>
          </p:cNvPr>
          <p:cNvSpPr txBox="1"/>
          <p:nvPr/>
        </p:nvSpPr>
        <p:spPr>
          <a:xfrm>
            <a:off x="-95251" y="2512576"/>
            <a:ext cx="2638425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5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Счет у первобытных людей</a:t>
            </a:r>
            <a:endParaRPr lang="ru-RU" sz="25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3" name="Рисунок 11" descr="pic.jpg">
            <a:extLst>
              <a:ext uri="{FF2B5EF4-FFF2-40B4-BE49-F238E27FC236}">
                <a16:creationId xmlns:a16="http://schemas.microsoft.com/office/drawing/2014/main" xmlns="" id="{CDA25AD2-D946-EB0C-16FB-6EA690A5793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25" y="2135698"/>
            <a:ext cx="2105025" cy="19067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5A400CF-3845-333C-6CD3-84F72A3B0B16}"/>
              </a:ext>
            </a:extLst>
          </p:cNvPr>
          <p:cNvSpPr txBox="1"/>
          <p:nvPr/>
        </p:nvSpPr>
        <p:spPr>
          <a:xfrm>
            <a:off x="5010152" y="2228195"/>
            <a:ext cx="697864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75" indent="450215" algn="just">
              <a:buNone/>
            </a:pPr>
            <a:r>
              <a:rPr lang="ru-RU" sz="2000" spc="-1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Запоминать большие числа было трудно, и поэтому кроме паль­</a:t>
            </a:r>
            <a:r>
              <a:rPr lang="ru-RU" sz="2000" spc="-1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цев рук и ног «задействовались» другие «приспособления». Напри­</a:t>
            </a:r>
            <a:r>
              <a:rPr lang="ru-RU" sz="2000" spc="-2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мер, разноцветные шнурки с завя­</a:t>
            </a:r>
            <a:r>
              <a:rPr lang="ru-RU" sz="2000" spc="-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занными на них узлами, з</a:t>
            </a:r>
            <a:r>
              <a:rPr lang="ru-RU" sz="2000" spc="-3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асечки на палочках применяли в торговых сделках. Палочки пос­</a:t>
            </a:r>
            <a:r>
              <a:rPr lang="ru-RU" sz="2000" spc="-1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 окончания расчетов разламывали пополам, одну половинку брал 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кредитор, а другую - должник. Половинка играла роль «квитанции». </a:t>
            </a:r>
            <a:r>
              <a:rPr lang="ru-RU" sz="2000" spc="-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деревнях использовали счеты в виде зарубок на палках.</a:t>
            </a:r>
            <a:endParaRPr lang="ru-RU" sz="20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3175" indent="450215" algn="just">
              <a:buNone/>
            </a:pPr>
            <a:r>
              <a:rPr lang="ru-RU" sz="2000" spc="-1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более высокой стадии развития люди при счете стали применять </a:t>
            </a:r>
            <a:r>
              <a:rPr lang="ru-RU" sz="2000" spc="-2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разные предметы: использовали камешки, зерна, веревку с бирками. </a:t>
            </a:r>
            <a:r>
              <a:rPr lang="ru-RU" sz="2000" spc="-1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были первые счетные приборы, которые, в конце концов, приве­</a:t>
            </a:r>
            <a:r>
              <a:rPr lang="ru-RU" sz="2000" spc="-1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 к образованию разных систем счисления и к созданию современ­</a:t>
            </a:r>
            <a:r>
              <a:rPr lang="ru-RU" sz="2000" spc="-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ных быстродействующих электронных вычислительных машин.</a:t>
            </a:r>
            <a:endParaRPr lang="ru-RU" sz="20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Picture 8" descr="https://s.historyland.ru/pic/2020/02/64/image004.jpg">
            <a:extLst>
              <a:ext uri="{FF2B5EF4-FFF2-40B4-BE49-F238E27FC236}">
                <a16:creationId xmlns:a16="http://schemas.microsoft.com/office/drawing/2014/main" xmlns="" id="{E515BEF3-1923-00A7-002D-2A5A93C65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BFD"/>
              </a:clrFrom>
              <a:clrTo>
                <a:srgbClr val="FBFB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7" t="18594" r="12735" b="7024"/>
          <a:stretch>
            <a:fillRect/>
          </a:stretch>
        </p:blipFill>
        <p:spPr bwMode="auto">
          <a:xfrm>
            <a:off x="371475" y="403803"/>
            <a:ext cx="1631925" cy="13512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" descr="https://present5.com/docs/history_vychislitelynyh_mashin_images/history_vychislitelynyh_mashin_2.jpg">
            <a:extLst>
              <a:ext uri="{FF2B5EF4-FFF2-40B4-BE49-F238E27FC236}">
                <a16:creationId xmlns:a16="http://schemas.microsoft.com/office/drawing/2014/main" xmlns="" id="{23A61037-C9AE-C29D-0198-32B7A5753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l="5209" t="50000" r="54167"/>
          <a:stretch>
            <a:fillRect/>
          </a:stretch>
        </p:blipFill>
        <p:spPr bwMode="auto">
          <a:xfrm>
            <a:off x="2588418" y="4481878"/>
            <a:ext cx="2326482" cy="21475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Picture 11">
            <a:extLst>
              <a:ext uri="{FF2B5EF4-FFF2-40B4-BE49-F238E27FC236}">
                <a16:creationId xmlns:a16="http://schemas.microsoft.com/office/drawing/2014/main" xmlns="" id="{2C95EFD0-1489-9BDC-FCD4-FD62CD94E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1" y="5627679"/>
            <a:ext cx="1969365" cy="10779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2">
            <a:extLst>
              <a:ext uri="{FF2B5EF4-FFF2-40B4-BE49-F238E27FC236}">
                <a16:creationId xmlns:a16="http://schemas.microsoft.com/office/drawing/2014/main" xmlns="" id="{828A31EF-AA5B-AB76-0CFF-C237EBD48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 b="14301"/>
          <a:stretch>
            <a:fillRect/>
          </a:stretch>
        </p:blipFill>
        <p:spPr bwMode="auto">
          <a:xfrm>
            <a:off x="203202" y="4146327"/>
            <a:ext cx="1968469" cy="1246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2637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Шестиугольник 1">
            <a:extLst>
              <a:ext uri="{FF2B5EF4-FFF2-40B4-BE49-F238E27FC236}">
                <a16:creationId xmlns:a16="http://schemas.microsoft.com/office/drawing/2014/main" xmlns="" id="{01954508-3D8D-804F-F386-23862D7F94AF}"/>
              </a:ext>
            </a:extLst>
          </p:cNvPr>
          <p:cNvSpPr/>
          <p:nvPr/>
        </p:nvSpPr>
        <p:spPr>
          <a:xfrm>
            <a:off x="1" y="1069857"/>
            <a:ext cx="12189842" cy="3280470"/>
          </a:xfrm>
          <a:prstGeom prst="hexagon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Rectangle 2" hidden="1">
            <a:extLst>
              <a:ext uri="{FF2B5EF4-FFF2-40B4-BE49-F238E27FC236}">
                <a16:creationId xmlns:a16="http://schemas.microsoft.com/office/drawing/2014/main" xmlns="" id="{8692FC88-DAD7-F5AD-7831-DE54322108F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" y="2"/>
            <a:ext cx="12227942" cy="6857997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C6AB6B2-0622-5736-7D1C-E4B0ECD3C73A}"/>
              </a:ext>
            </a:extLst>
          </p:cNvPr>
          <p:cNvSpPr txBox="1"/>
          <p:nvPr/>
        </p:nvSpPr>
        <p:spPr>
          <a:xfrm>
            <a:off x="-2156" y="1071"/>
            <a:ext cx="1219199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u="sng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anose="02040502050405020303" pitchFamily="18" charset="0"/>
              </a:rPr>
              <a:t>ПОЯВЛЕНИЕ ЦИФР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77DDBCD-1A8B-E5CF-F256-B169CA264233}"/>
              </a:ext>
            </a:extLst>
          </p:cNvPr>
          <p:cNvSpPr txBox="1"/>
          <p:nvPr/>
        </p:nvSpPr>
        <p:spPr>
          <a:xfrm>
            <a:off x="840508" y="1134509"/>
            <a:ext cx="10446327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buNone/>
            </a:pP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древние времена, когда человек хотел показать, сколькими животными он владел, он клал в большой мешок столько камешков, сколько у него было животных. Чем больше животных, тем больше камешков. Отсюда и произошло слово «калькулятор», «</a:t>
            </a:r>
            <a:r>
              <a:rPr lang="ru-RU" sz="22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калькулюс</a:t>
            </a: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по-латыни означает «камень»</a:t>
            </a:r>
            <a:r>
              <a:rPr lang="ru-RU" sz="2200" spc="-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indent="450215" algn="just">
              <a:buNone/>
            </a:pP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Сначала считали на пальцах. Когда пальцы на одной руке кончались, переходили на другую, а если на двух руках не хватало, переходили на ноги. Поэтому, если в те времена кто-то хвалился, что у него «две руки и одна нога кур», это означало, что у него пятнадцать кур, а если это называлось «весь человек», то есть две руки и две ноги.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xmlns="" id="{14E62E8B-EEBF-9320-327B-67DBB8FA7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361" y="4544291"/>
            <a:ext cx="2987421" cy="21972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gadanie-na-kamnyah.jpg">
            <a:extLst>
              <a:ext uri="{FF2B5EF4-FFF2-40B4-BE49-F238E27FC236}">
                <a16:creationId xmlns:a16="http://schemas.microsoft.com/office/drawing/2014/main" xmlns="" id="{66A884CC-2B73-2731-6CF6-DF7EBA862D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7080" y="4544291"/>
            <a:ext cx="3115496" cy="2197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8" descr="https://s3.amazonaws.com/s3.timetoast.com/public/uploads/photo/9072615/image/29de34bc2e2ad3ee07aa5bf4f489f0cc">
            <a:extLst>
              <a:ext uri="{FF2B5EF4-FFF2-40B4-BE49-F238E27FC236}">
                <a16:creationId xmlns:a16="http://schemas.microsoft.com/office/drawing/2014/main" xmlns="" id="{870D1EF7-BFDD-0C7D-BADB-E25911FE3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9F5"/>
              </a:clrFrom>
              <a:clrTo>
                <a:srgbClr val="FEF9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" t="1563" r="7272" b="3123"/>
          <a:stretch>
            <a:fillRect/>
          </a:stretch>
        </p:blipFill>
        <p:spPr bwMode="auto">
          <a:xfrm>
            <a:off x="6972298" y="4534394"/>
            <a:ext cx="2359278" cy="2147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xmlns="" id="{80109086-7E4B-3242-E4FE-D454075A1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9303" y="4959924"/>
            <a:ext cx="2657281" cy="9885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307339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79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540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D9D84263-A9E5-A55D-DB3B-047A813C8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88AD3ED-3312-4993-9950-00639D36EA63}"/>
              </a:ext>
            </a:extLst>
          </p:cNvPr>
          <p:cNvSpPr txBox="1"/>
          <p:nvPr/>
        </p:nvSpPr>
        <p:spPr>
          <a:xfrm>
            <a:off x="6354617" y="112931"/>
            <a:ext cx="556952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buNone/>
            </a:pP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Перуанские инки вели счет животных и урожая, завязывая узелки на ремешках или шнурках разной длины и цвета. Эти узелки назывались кипу. У некоторых богатеев скапливалось по несколько метров этой веревочной «счетной книги», попробуй, вспомни через год, что означают 4 узелочка на </a:t>
            </a:r>
            <a:r>
              <a:rPr lang="ru-RU" sz="22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шнурочке</a:t>
            </a: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Поэтому того, кто завязывал узелки, называли </a:t>
            </a:r>
            <a:r>
              <a:rPr lang="ru-RU" sz="22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вспоминателем</a:t>
            </a: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175" indent="450215" algn="just">
              <a:buNone/>
            </a:pPr>
            <a:r>
              <a:rPr lang="ru-RU" sz="2200" spc="-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Веревочные счеты с узелками были в ходу и </a:t>
            </a: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России, а также во многих странах Европы. </a:t>
            </a: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xmlns="" id="{FB143351-08A6-9166-B4BF-C1AAE3594C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55"/>
          <a:stretch>
            <a:fillRect/>
          </a:stretch>
        </p:blipFill>
        <p:spPr bwMode="auto">
          <a:xfrm>
            <a:off x="8903853" y="4447411"/>
            <a:ext cx="3158837" cy="21400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 background">
            <a:extLst>
              <a:ext uri="{FF2B5EF4-FFF2-40B4-BE49-F238E27FC236}">
                <a16:creationId xmlns:a16="http://schemas.microsoft.com/office/drawing/2014/main" xmlns="" id="{3E6395AD-076F-711F-E837-E5E708505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177" y="4699218"/>
            <a:ext cx="3158837" cy="167769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Picture background">
            <a:extLst>
              <a:ext uri="{FF2B5EF4-FFF2-40B4-BE49-F238E27FC236}">
                <a16:creationId xmlns:a16="http://schemas.microsoft.com/office/drawing/2014/main" xmlns="" id="{03FB137C-15E9-9A4C-2D9D-9D4C2E779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982" y="112931"/>
            <a:ext cx="5061529" cy="32538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6" name="Picture 10" descr="Picture background">
            <a:extLst>
              <a:ext uri="{FF2B5EF4-FFF2-40B4-BE49-F238E27FC236}">
                <a16:creationId xmlns:a16="http://schemas.microsoft.com/office/drawing/2014/main" xmlns="" id="{AD261D17-8D2C-2D3D-B78C-F821DFF27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81" y="3601558"/>
            <a:ext cx="4644685" cy="2985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2351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загнутый угол 3">
            <a:extLst>
              <a:ext uri="{FF2B5EF4-FFF2-40B4-BE49-F238E27FC236}">
                <a16:creationId xmlns:a16="http://schemas.microsoft.com/office/drawing/2014/main" xmlns="" id="{B6DF5979-67D9-2A56-2066-2C76652A5EBD}"/>
              </a:ext>
            </a:extLst>
          </p:cNvPr>
          <p:cNvSpPr/>
          <p:nvPr/>
        </p:nvSpPr>
        <p:spPr>
          <a:xfrm>
            <a:off x="637309" y="196104"/>
            <a:ext cx="10926618" cy="2898080"/>
          </a:xfrm>
          <a:prstGeom prst="foldedCorner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rgbClr val="EFDAFE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C3A2800-39DB-84E1-2D6D-BEB6779D042F}"/>
              </a:ext>
            </a:extLst>
          </p:cNvPr>
          <p:cNvSpPr txBox="1"/>
          <p:nvPr/>
        </p:nvSpPr>
        <p:spPr>
          <a:xfrm>
            <a:off x="683491" y="242285"/>
            <a:ext cx="10714182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buNone/>
            </a:pPr>
            <a:r>
              <a:rPr lang="ru-RU" sz="22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Первыми придумали запись чисел древние шумеры. </a:t>
            </a: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Они пользовались всего двумя цифрами. Вертикальная чёрточка обозначала одну единицу, а угол из двух лежачих чёрточек – десять. Эти чёрточки у них получались в виде клиньев, потому что они писали острой палочкой на сырых глиняных дощечках, которые потом сушили и обжигали. Вот так выглядели эти дощечки.</a:t>
            </a:r>
          </a:p>
          <a:p>
            <a:pPr indent="450215" algn="just">
              <a:buNone/>
            </a:pP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 счета по зарубкам люди изобрели особые символы, названные цифрами. Они стали применяться для обозначения различных количеств каких-либо предметов. Разные цивилизации создавали свои собственные цифры</a:t>
            </a:r>
            <a:r>
              <a:rPr lang="ru-RU" sz="2200" spc="-5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</p:txBody>
      </p:sp>
      <p:pic>
        <p:nvPicPr>
          <p:cNvPr id="3" name="Рисунок 2" descr="Изображение выглядит как рисунок, картина, зарисовка, рождественская ел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C084C565-4410-E67C-3D61-CD63552C3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84" y="3502891"/>
            <a:ext cx="2715954" cy="216823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Рисунок 8" descr="Изображение выглядит как текст, Шрифт, рукописный текст, ед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3D467801-2C8B-5848-1219-D21EF4F36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98326" y="3429000"/>
            <a:ext cx="4588190" cy="243679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Рисунок 9" descr="Шумерская%20табличка_resize">
            <a:extLst>
              <a:ext uri="{FF2B5EF4-FFF2-40B4-BE49-F238E27FC236}">
                <a16:creationId xmlns:a16="http://schemas.microsoft.com/office/drawing/2014/main" xmlns="" id="{45964509-300E-EEB0-9246-327F1B3B56EE}"/>
              </a:ext>
            </a:extLst>
          </p:cNvPr>
          <p:cNvPicPr/>
          <p:nvPr/>
        </p:nvPicPr>
        <p:blipFill>
          <a:blip r:embed="rId5">
            <a:lum bright="-12000" contrast="18000"/>
          </a:blip>
          <a:srcRect/>
          <a:stretch>
            <a:fillRect/>
          </a:stretch>
        </p:blipFill>
        <p:spPr bwMode="auto">
          <a:xfrm>
            <a:off x="3308282" y="4876801"/>
            <a:ext cx="3703957" cy="173891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001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7F61A24-B498-308D-DB9F-D551F27FB4A2}"/>
              </a:ext>
            </a:extLst>
          </p:cNvPr>
          <p:cNvSpPr txBox="1"/>
          <p:nvPr/>
        </p:nvSpPr>
        <p:spPr>
          <a:xfrm>
            <a:off x="0" y="205246"/>
            <a:ext cx="599122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buNone/>
            </a:pPr>
            <a:r>
              <a:rPr lang="ru-RU" sz="22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древней египетской нумерации, зародившейся более 5000 лет назад, существовали особые знаки (иероглифы) для записи чисел 1, 10, 100, 1000, …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F46E3BB-64F1-A062-CF39-E892B721E47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52" y="1759023"/>
            <a:ext cx="5926773" cy="1198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D980DB1-199E-23B4-2485-1EB74A79BFF0}"/>
              </a:ext>
            </a:extLst>
          </p:cNvPr>
          <p:cNvSpPr txBox="1"/>
          <p:nvPr/>
        </p:nvSpPr>
        <p:spPr>
          <a:xfrm>
            <a:off x="32226" y="3309502"/>
            <a:ext cx="592677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buNone/>
            </a:pPr>
            <a:r>
              <a:rPr lang="ru-RU" sz="22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 того чтобы изобразить, например, целое число 23145, достаточно записать в ряд два иероглифа, изображающие десять тысяч, затем три иероглифа для тысячи, один – для ста, четыре – для десяти и пять иероглифов для единицы</a:t>
            </a:r>
            <a:endParaRPr lang="ru-RU" sz="22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39FD2DDD-D63B-C9D9-2266-9AD8EBE186E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25" y="5539206"/>
            <a:ext cx="5926771" cy="1206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0F1DA53F-6B9A-CCB6-9A6A-0B276C65F457}"/>
              </a:ext>
            </a:extLst>
          </p:cNvPr>
          <p:cNvSpPr txBox="1"/>
          <p:nvPr/>
        </p:nvSpPr>
        <p:spPr>
          <a:xfrm>
            <a:off x="6286500" y="364502"/>
            <a:ext cx="5707698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buNone/>
            </a:pPr>
            <a:r>
              <a:rPr lang="ru-RU" sz="22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Похожим образом обозначали числа на острове Крит, расположенном в Средиземном море. В критской письменности единицы обозначались вертикальной чёрточкой </a:t>
            </a:r>
            <a:r>
              <a:rPr lang="ru-RU" sz="2200" b="1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|</a:t>
            </a:r>
            <a:r>
              <a:rPr lang="ru-RU" sz="22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десятки – горизонтальной - , сотни – кружком ◦, тысячи – знаком ¤.</a:t>
            </a:r>
            <a:r>
              <a:rPr lang="ru-RU" sz="2200" b="1" u="none" strike="noStrike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200" dirty="0">
              <a:solidFill>
                <a:srgbClr val="EFDAFE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Picture 4">
            <a:extLst>
              <a:ext uri="{FF2B5EF4-FFF2-40B4-BE49-F238E27FC236}">
                <a16:creationId xmlns:a16="http://schemas.microsoft.com/office/drawing/2014/main" xmlns="" id="{60FD598F-3315-E71F-49E0-54167D4FE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4263794"/>
            <a:ext cx="3219450" cy="23138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5">
            <a:extLst>
              <a:ext uri="{FF2B5EF4-FFF2-40B4-BE49-F238E27FC236}">
                <a16:creationId xmlns:a16="http://schemas.microsoft.com/office/drawing/2014/main" xmlns="" id="{9E01F365-0FCB-5BF6-C00D-72DED11BF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60" t="57700" r="62334" b="27902"/>
          <a:stretch>
            <a:fillRect/>
          </a:stretch>
        </p:blipFill>
        <p:spPr>
          <a:xfrm>
            <a:off x="9615361" y="2729330"/>
            <a:ext cx="2397887" cy="2257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324EC50-8FC0-E5D7-1538-B11F0D6D20B5}"/>
              </a:ext>
            </a:extLst>
          </p:cNvPr>
          <p:cNvSpPr txBox="1"/>
          <p:nvPr/>
        </p:nvSpPr>
        <p:spPr>
          <a:xfrm>
            <a:off x="-9525" y="-13944"/>
            <a:ext cx="49647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050" b="1" i="1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8F3A3C0-DC9A-529A-F0B3-64BFF5A07A59}"/>
              </a:ext>
            </a:extLst>
          </p:cNvPr>
          <p:cNvSpPr txBox="1"/>
          <p:nvPr/>
        </p:nvSpPr>
        <p:spPr>
          <a:xfrm>
            <a:off x="6153741" y="-20095"/>
            <a:ext cx="49647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103156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Блок-схема: альтернативный процесс 15">
            <a:extLst>
              <a:ext uri="{FF2B5EF4-FFF2-40B4-BE49-F238E27FC236}">
                <a16:creationId xmlns:a16="http://schemas.microsoft.com/office/drawing/2014/main" xmlns="" id="{2CFA670B-FBDE-2998-EF16-9D1DC45D2851}"/>
              </a:ext>
            </a:extLst>
          </p:cNvPr>
          <p:cNvSpPr/>
          <p:nvPr/>
        </p:nvSpPr>
        <p:spPr>
          <a:xfrm>
            <a:off x="6477000" y="79847"/>
            <a:ext cx="5598319" cy="2491903"/>
          </a:xfrm>
          <a:prstGeom prst="flowChartAlternateProcess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Облачко с текстом: прямоугольное 3">
            <a:extLst>
              <a:ext uri="{FF2B5EF4-FFF2-40B4-BE49-F238E27FC236}">
                <a16:creationId xmlns:a16="http://schemas.microsoft.com/office/drawing/2014/main" xmlns="" id="{3266F305-3E60-7B3B-4097-86E4D081E9DC}"/>
              </a:ext>
            </a:extLst>
          </p:cNvPr>
          <p:cNvSpPr/>
          <p:nvPr/>
        </p:nvSpPr>
        <p:spPr>
          <a:xfrm>
            <a:off x="69056" y="89373"/>
            <a:ext cx="5922169" cy="2568986"/>
          </a:xfrm>
          <a:prstGeom prst="wedgeRectCallout">
            <a:avLst>
              <a:gd name="adj1" fmla="val -21605"/>
              <a:gd name="adj2" fmla="val 75477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52FA615-92F4-CAE7-66AA-2FDCD1BA68AF}"/>
              </a:ext>
            </a:extLst>
          </p:cNvPr>
          <p:cNvSpPr txBox="1"/>
          <p:nvPr/>
        </p:nvSpPr>
        <p:spPr>
          <a:xfrm>
            <a:off x="69056" y="89373"/>
            <a:ext cx="585549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buNone/>
            </a:pP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начале нашей эры </a:t>
            </a:r>
            <a:r>
              <a:rPr lang="ru-RU" sz="20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индейцы племени майя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которые жили на полуострове Юкатан в Центральной Америке, пользовались другой системой счисления – </a:t>
            </a:r>
            <a:r>
              <a:rPr lang="ru-RU" sz="2000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двадцатеричной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indent="450215" algn="just">
              <a:buNone/>
            </a:pP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Они обозначали 1 точкой, а 5 – горизонтальной чертой. Системе счисления майя был и знак для нуля. По своей форме он напоминал полузакрытый глаз.</a:t>
            </a:r>
            <a:endParaRPr lang="ru-RU" sz="16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рисунок, текст, одежда, мультфильм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01072DC9-7A16-983C-55A4-DF3D2803D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" y="3476625"/>
            <a:ext cx="3112679" cy="29157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xmlns="" id="{A659AD1F-8613-5514-7D04-E05C17EF1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25" y="2899399"/>
            <a:ext cx="3562350" cy="3812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Соединитель: уступ 9">
            <a:extLst>
              <a:ext uri="{FF2B5EF4-FFF2-40B4-BE49-F238E27FC236}">
                <a16:creationId xmlns:a16="http://schemas.microsoft.com/office/drawing/2014/main" xmlns="" id="{E2B130EB-3EB0-3966-2D61-A3E5D7F63BAD}"/>
              </a:ext>
            </a:extLst>
          </p:cNvPr>
          <p:cNvCxnSpPr>
            <a:cxnSpLocks/>
          </p:cNvCxnSpPr>
          <p:nvPr/>
        </p:nvCxnSpPr>
        <p:spPr>
          <a:xfrm rot="16200000" flipH="1">
            <a:off x="3313080" y="3027329"/>
            <a:ext cx="6858002" cy="803344"/>
          </a:xfrm>
          <a:prstGeom prst="bentConnector3">
            <a:avLst>
              <a:gd name="adj1" fmla="val 38889"/>
            </a:avLst>
          </a:prstGeom>
          <a:ln w="1905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1D975C5B-F73B-B6B6-D7AD-C27AAEA95215}"/>
              </a:ext>
            </a:extLst>
          </p:cNvPr>
          <p:cNvSpPr txBox="1"/>
          <p:nvPr/>
        </p:nvSpPr>
        <p:spPr>
          <a:xfrm>
            <a:off x="6509146" y="260823"/>
            <a:ext cx="551854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alt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народы </a:t>
            </a:r>
            <a:r>
              <a:rPr lang="ru-RU" altLang="ru-RU" sz="2000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(такие как, </a:t>
            </a:r>
            <a:r>
              <a:rPr lang="ru-RU" altLang="ru-RU" sz="2000" i="1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вавилоняне, ассирийцы, шумеры</a:t>
            </a:r>
            <a:r>
              <a:rPr lang="ru-RU" altLang="ru-RU" sz="2000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altLang="ru-RU" sz="20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обозначали числа с помощью кругов и полукругов различной величины, но затем стали использовать только два клинописных знака – </a:t>
            </a:r>
          </a:p>
          <a:p>
            <a:pPr algn="just"/>
            <a:r>
              <a:rPr lang="ru-RU" altLang="ru-RU" sz="20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прямой клин </a:t>
            </a:r>
            <a:r>
              <a:rPr lang="ru-RU" altLang="ru-RU" sz="20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</a:t>
            </a:r>
            <a:r>
              <a:rPr lang="ru-RU" altLang="ru-RU" sz="20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(1)   и   лежащий клин  </a:t>
            </a:r>
            <a:r>
              <a:rPr lang="ru-RU" altLang="ru-RU" sz="20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</a:t>
            </a:r>
            <a:r>
              <a:rPr lang="ru-RU" altLang="ru-RU" sz="20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(10).</a:t>
            </a:r>
            <a:endParaRPr lang="ru-RU" sz="20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Picture 9" descr="https://myslide.ru/documents_7/119c790262543263cd3149a386cf12fd/img12.jpg">
            <a:extLst>
              <a:ext uri="{FF2B5EF4-FFF2-40B4-BE49-F238E27FC236}">
                <a16:creationId xmlns:a16="http://schemas.microsoft.com/office/drawing/2014/main" xmlns="" id="{1673F981-826E-6478-6113-792EEC8EC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 l="16875" t="5011" r="51250" b="19821"/>
          <a:stretch>
            <a:fillRect/>
          </a:stretch>
        </p:blipFill>
        <p:spPr bwMode="auto">
          <a:xfrm>
            <a:off x="7362630" y="2899399"/>
            <a:ext cx="2638583" cy="34929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4" name="Picture 10" descr="Picture background">
            <a:extLst>
              <a:ext uri="{FF2B5EF4-FFF2-40B4-BE49-F238E27FC236}">
                <a16:creationId xmlns:a16="http://schemas.microsoft.com/office/drawing/2014/main" xmlns="" id="{29EA060B-8693-80CE-39F0-7B2AB47F6A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472" b="31940"/>
          <a:stretch>
            <a:fillRect/>
          </a:stretch>
        </p:blipFill>
        <p:spPr bwMode="auto">
          <a:xfrm>
            <a:off x="10170278" y="3429000"/>
            <a:ext cx="1857416" cy="23115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96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xmlns="" id="{1BDD3BCA-FA6A-724E-DEF7-D0ECB7F7B5CB}"/>
              </a:ext>
            </a:extLst>
          </p:cNvPr>
          <p:cNvCxnSpPr>
            <a:cxnSpLocks/>
          </p:cNvCxnSpPr>
          <p:nvPr/>
        </p:nvCxnSpPr>
        <p:spPr>
          <a:xfrm flipH="1">
            <a:off x="3616804" y="1123950"/>
            <a:ext cx="926621" cy="404432"/>
          </a:xfrm>
          <a:prstGeom prst="line">
            <a:avLst/>
          </a:prstGeom>
          <a:ln w="190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xmlns="" id="{599E79C8-7B4F-7041-5A95-BE391DCBBEE0}"/>
              </a:ext>
            </a:extLst>
          </p:cNvPr>
          <p:cNvCxnSpPr>
            <a:cxnSpLocks/>
          </p:cNvCxnSpPr>
          <p:nvPr/>
        </p:nvCxnSpPr>
        <p:spPr>
          <a:xfrm>
            <a:off x="7455379" y="1123950"/>
            <a:ext cx="926621" cy="404432"/>
          </a:xfrm>
          <a:prstGeom prst="line">
            <a:avLst/>
          </a:prstGeom>
          <a:ln w="190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9" name="Прямоугольник: скругленные верхние углы 38">
            <a:extLst>
              <a:ext uri="{FF2B5EF4-FFF2-40B4-BE49-F238E27FC236}">
                <a16:creationId xmlns:a16="http://schemas.microsoft.com/office/drawing/2014/main" xmlns="" id="{3E4C1489-D164-E8D0-DD8E-C191304B311A}"/>
              </a:ext>
            </a:extLst>
          </p:cNvPr>
          <p:cNvSpPr/>
          <p:nvPr/>
        </p:nvSpPr>
        <p:spPr>
          <a:xfrm>
            <a:off x="66675" y="1567677"/>
            <a:ext cx="5791200" cy="1861323"/>
          </a:xfrm>
          <a:prstGeom prst="round2Same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альтернативный процесс 4">
            <a:extLst>
              <a:ext uri="{FF2B5EF4-FFF2-40B4-BE49-F238E27FC236}">
                <a16:creationId xmlns:a16="http://schemas.microsoft.com/office/drawing/2014/main" xmlns="" id="{69B5BA44-8844-307B-5821-3051A47AAC91}"/>
              </a:ext>
            </a:extLst>
          </p:cNvPr>
          <p:cNvSpPr/>
          <p:nvPr/>
        </p:nvSpPr>
        <p:spPr>
          <a:xfrm>
            <a:off x="2943225" y="119013"/>
            <a:ext cx="6162675" cy="1081137"/>
          </a:xfrm>
          <a:prstGeom prst="flowChartAlternateProcess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6A759FF-D4FF-A41A-E0CD-29C7FFC6560C}"/>
              </a:ext>
            </a:extLst>
          </p:cNvPr>
          <p:cNvSpPr txBox="1"/>
          <p:nvPr/>
        </p:nvSpPr>
        <p:spPr>
          <a:xfrm>
            <a:off x="0" y="209491"/>
            <a:ext cx="1219199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200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Древней Греции использовались </a:t>
            </a:r>
          </a:p>
          <a:p>
            <a:pPr algn="ctr"/>
            <a:r>
              <a:rPr lang="ru-RU" sz="2200" b="1" i="0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аттическая</a:t>
            </a:r>
            <a:r>
              <a:rPr lang="ru-RU" sz="2200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и </a:t>
            </a:r>
            <a:r>
              <a:rPr lang="ru-RU" sz="2200" b="1" i="0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ионическая</a:t>
            </a:r>
            <a:r>
              <a:rPr lang="ru-RU" sz="2200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системы счисления.</a:t>
            </a:r>
            <a:endParaRPr lang="ru-RU" sz="22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3" name="Рисунок 42" descr="Изображение выглядит как текст, снимок экрана, Шрифт, число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2CEC0912-D63B-11A7-7FE2-C11342A0D2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96" t="2174" r="1678" b="2174"/>
          <a:stretch>
            <a:fillRect/>
          </a:stretch>
        </p:blipFill>
        <p:spPr>
          <a:xfrm>
            <a:off x="47625" y="4468420"/>
            <a:ext cx="2519390" cy="22066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4" name="Прямоугольник: скругленные верхние углы 43">
            <a:extLst>
              <a:ext uri="{FF2B5EF4-FFF2-40B4-BE49-F238E27FC236}">
                <a16:creationId xmlns:a16="http://schemas.microsoft.com/office/drawing/2014/main" xmlns="" id="{665A49E6-3BC3-F73A-22AA-23925389D5CA}"/>
              </a:ext>
            </a:extLst>
          </p:cNvPr>
          <p:cNvSpPr/>
          <p:nvPr/>
        </p:nvSpPr>
        <p:spPr>
          <a:xfrm flipV="1">
            <a:off x="6069039" y="1548625"/>
            <a:ext cx="6084862" cy="2585323"/>
          </a:xfrm>
          <a:prstGeom prst="round2Same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552BC3F6-E82C-81EB-C0C8-813A4E42FE24}"/>
              </a:ext>
            </a:extLst>
          </p:cNvPr>
          <p:cNvSpPr txBox="1"/>
          <p:nvPr/>
        </p:nvSpPr>
        <p:spPr>
          <a:xfrm>
            <a:off x="129240" y="1567677"/>
            <a:ext cx="562797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b="1" i="1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Аттическая система счисления</a:t>
            </a:r>
            <a:r>
              <a:rPr lang="ru-RU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— непозиционная система счисления, применявшаяся в Древней Греции до III века до н. э. </a:t>
            </a:r>
          </a:p>
          <a:p>
            <a:pPr algn="just"/>
            <a:r>
              <a:rPr lang="ru-RU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ней греческие буквы служили цифрами</a:t>
            </a: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причём это были первые буквы слов, обозначавших числа</a:t>
            </a: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После III века до н. э. её сменила ионийская система.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8AFEF332-DB3C-2A2E-4DBB-E84ADA507B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0" r="1708"/>
          <a:stretch>
            <a:fillRect/>
          </a:stretch>
        </p:blipFill>
        <p:spPr bwMode="auto">
          <a:xfrm>
            <a:off x="2620054" y="3468295"/>
            <a:ext cx="3171144" cy="186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0" name="Рисунок 49" descr="Изображение выглядит как Шрифт, текст, рукописный текст, белый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9EA5F6C3-E179-4726-FC9D-07B0633271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44560" y="-70094"/>
            <a:ext cx="2265118" cy="156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B2E4A233-678F-52D1-D60A-8DD79A505FEE}"/>
              </a:ext>
            </a:extLst>
          </p:cNvPr>
          <p:cNvSpPr txBox="1"/>
          <p:nvPr/>
        </p:nvSpPr>
        <p:spPr>
          <a:xfrm>
            <a:off x="6122078" y="1489333"/>
            <a:ext cx="602229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b="1" i="1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Ионийская система счисления</a:t>
            </a:r>
            <a:r>
              <a:rPr lang="ru-RU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— непозиционная </a:t>
            </a: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счисления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None/>
            </a:pPr>
            <a:r>
              <a:rPr lang="ru-RU" b="1" i="1" dirty="0">
                <a:solidFill>
                  <a:srgbClr val="EFDAF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Алфавитная запись чисел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в которой </a:t>
            </a:r>
            <a:r>
              <a:rPr lang="ru-RU" b="0" i="0" u="sng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символов для счёта употребляют буквы классического </a:t>
            </a:r>
            <a:r>
              <a:rPr lang="ru-RU" b="0" i="0" u="none" strike="noStrike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7" tooltip="Греческий алфавит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греческого алфавита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некоторые буквы доклассической эпохи, такие, как </a:t>
            </a:r>
            <a:r>
              <a:rPr lang="ru-RU" b="1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ϝ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b="0" i="0" u="none" strike="noStrike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8" tooltip="Дигамма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дигамма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), </a:t>
            </a:r>
            <a:r>
              <a:rPr lang="ru-RU" b="1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ϟ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b="0" i="0" u="none" strike="noStrike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9" tooltip="Коппа (буква греческого алфавита)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коппа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и </a:t>
            </a:r>
            <a:r>
              <a:rPr lang="ru-RU" b="1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ϡ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b="0" i="0" u="none" strike="noStrike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10" tooltip="Самп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сампи</a:t>
            </a:r>
            <a:r>
              <a:rPr lang="ru-RU" b="0" i="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buNone/>
            </a:pPr>
            <a:r>
              <a:rPr lang="ru-RU" dirty="0">
                <a:solidFill>
                  <a:srgbClr val="EFDAF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Ионийская система отличалась от аттической тем, что числа обозначались буквами по алфавитному порядку, а не по первой букве их произношения.</a:t>
            </a:r>
            <a:endParaRPr lang="ru-RU" b="0" i="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xmlns="" id="{F5125713-8D0A-804B-2E8F-5BC863E149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878" r="32977"/>
          <a:stretch>
            <a:fillRect/>
          </a:stretch>
        </p:blipFill>
        <p:spPr bwMode="auto">
          <a:xfrm>
            <a:off x="6007778" y="4199157"/>
            <a:ext cx="4094726" cy="2550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">
            <a:extLst>
              <a:ext uri="{FF2B5EF4-FFF2-40B4-BE49-F238E27FC236}">
                <a16:creationId xmlns:a16="http://schemas.microsoft.com/office/drawing/2014/main" xmlns="" id="{751DAB97-A6FF-5D3C-0A0B-2CB7B4FC50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367" t="6878"/>
          <a:stretch>
            <a:fillRect/>
          </a:stretch>
        </p:blipFill>
        <p:spPr bwMode="auto">
          <a:xfrm>
            <a:off x="10086975" y="4172305"/>
            <a:ext cx="2076449" cy="257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7" name="Прямая соединительная линия 56">
            <a:extLst>
              <a:ext uri="{FF2B5EF4-FFF2-40B4-BE49-F238E27FC236}">
                <a16:creationId xmlns:a16="http://schemas.microsoft.com/office/drawing/2014/main" xmlns="" id="{F84157D7-FFC6-E178-F1C6-07BAC3914AB5}"/>
              </a:ext>
            </a:extLst>
          </p:cNvPr>
          <p:cNvCxnSpPr>
            <a:cxnSpLocks/>
          </p:cNvCxnSpPr>
          <p:nvPr/>
        </p:nvCxnSpPr>
        <p:spPr>
          <a:xfrm>
            <a:off x="5914829" y="1489333"/>
            <a:ext cx="0" cy="5321042"/>
          </a:xfrm>
          <a:prstGeom prst="line">
            <a:avLst/>
          </a:prstGeom>
          <a:ln w="1905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32890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4F9B9F4-9E25-5040-8577-8D74F7381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Picture background">
            <a:extLst>
              <a:ext uri="{FF2B5EF4-FFF2-40B4-BE49-F238E27FC236}">
                <a16:creationId xmlns:a16="http://schemas.microsoft.com/office/drawing/2014/main" xmlns="" id="{45B29245-D562-6234-E06E-5CC01553C0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4" t="30000" r="1896" b="4949"/>
          <a:stretch>
            <a:fillRect/>
          </a:stretch>
        </p:blipFill>
        <p:spPr bwMode="auto">
          <a:xfrm>
            <a:off x="6115050" y="2868468"/>
            <a:ext cx="5915025" cy="2988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4CB55DC-5BDD-5AAD-4D3F-BAEC6FD129FF}"/>
              </a:ext>
            </a:extLst>
          </p:cNvPr>
          <p:cNvSpPr txBox="1"/>
          <p:nvPr/>
        </p:nvSpPr>
        <p:spPr>
          <a:xfrm>
            <a:off x="95250" y="258246"/>
            <a:ext cx="58007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Древние индийцы изобрели для каждой цифры свой знак</a:t>
            </a:r>
            <a:endParaRPr lang="ru-RU" sz="24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индийская%20запись">
            <a:extLst>
              <a:ext uri="{FF2B5EF4-FFF2-40B4-BE49-F238E27FC236}">
                <a16:creationId xmlns:a16="http://schemas.microsoft.com/office/drawing/2014/main" xmlns="" id="{E54F6241-9281-F7B1-92C2-6AEA89736AF5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-24000" contrast="48000"/>
          </a:blip>
          <a:srcRect/>
          <a:stretch>
            <a:fillRect/>
          </a:stretch>
        </p:blipFill>
        <p:spPr bwMode="auto">
          <a:xfrm>
            <a:off x="114300" y="1374730"/>
            <a:ext cx="5800725" cy="15892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F20BED2-134D-95FD-5CF8-F732340ED239}"/>
              </a:ext>
            </a:extLst>
          </p:cNvPr>
          <p:cNvSpPr txBox="1"/>
          <p:nvPr/>
        </p:nvSpPr>
        <p:spPr>
          <a:xfrm>
            <a:off x="47625" y="3586162"/>
            <a:ext cx="591502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buNone/>
            </a:pP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Арабы были первыми людьми, которые заимствовали цифры у индийцев и привезли их в Европу. Чуть позже они упростили эти значки, они стали выглядеть вот так.</a:t>
            </a:r>
            <a:endParaRPr lang="ru-RU" sz="16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арабская%20запись">
            <a:extLst>
              <a:ext uri="{FF2B5EF4-FFF2-40B4-BE49-F238E27FC236}">
                <a16:creationId xmlns:a16="http://schemas.microsoft.com/office/drawing/2014/main" xmlns="" id="{2DEA5F5B-E615-81A0-CA0D-58E243A30FCE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bright="-36000" contrast="54000"/>
          </a:blip>
          <a:srcRect/>
          <a:stretch>
            <a:fillRect/>
          </a:stretch>
        </p:blipFill>
        <p:spPr bwMode="auto">
          <a:xfrm>
            <a:off x="95250" y="5081051"/>
            <a:ext cx="5848350" cy="14375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F2AC706-85AC-6972-5F93-17FABA8CC275}"/>
              </a:ext>
            </a:extLst>
          </p:cNvPr>
          <p:cNvSpPr txBox="1"/>
          <p:nvPr/>
        </p:nvSpPr>
        <p:spPr>
          <a:xfrm>
            <a:off x="6167438" y="96115"/>
            <a:ext cx="5800725" cy="2541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Они похожи на многие наши цифры. Слово «цифра» тоже досталось нам от арабов по наследству. Арабы нуль, или «пусто», называли «</a:t>
            </a:r>
            <a:r>
              <a:rPr lang="ru-RU" sz="2000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сифра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С тех пор и появилось слово «цифра». Правда, сейчас цифрами называются все десять значков для записи  чисел,  которыми мы пользуемся: 0, 1, 2, 3, 4, 5, 6, 7, 8, 9.</a:t>
            </a:r>
            <a:endParaRPr lang="ru-RU" sz="16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80AD5AC-D383-F526-1C04-84B1F1F1C228}"/>
              </a:ext>
            </a:extLst>
          </p:cNvPr>
          <p:cNvSpPr txBox="1"/>
          <p:nvPr/>
        </p:nvSpPr>
        <p:spPr>
          <a:xfrm>
            <a:off x="6443665" y="5996849"/>
            <a:ext cx="55244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20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Постепенное превращение первоначальных цифр в современные цифры.</a:t>
            </a:r>
            <a:endParaRPr lang="ru-RU" sz="900" b="1" i="1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45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5DF5F29-50E1-1AB4-CED0-D80B0FBEE751}"/>
              </a:ext>
            </a:extLst>
          </p:cNvPr>
          <p:cNvSpPr txBox="1"/>
          <p:nvPr/>
        </p:nvSpPr>
        <p:spPr>
          <a:xfrm>
            <a:off x="333375" y="291584"/>
            <a:ext cx="115157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EFDAFE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РИМСКАЯ НУМЕРАЦИЯ</a:t>
            </a:r>
            <a:endParaRPr lang="ru-RU" sz="2800" i="1" dirty="0">
              <a:solidFill>
                <a:srgbClr val="EFDAFE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Georgia" panose="020405020504050203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9CDB007-B89A-BB63-F68E-AD228D2F38AD}"/>
              </a:ext>
            </a:extLst>
          </p:cNvPr>
          <p:cNvSpPr txBox="1"/>
          <p:nvPr/>
        </p:nvSpPr>
        <p:spPr>
          <a:xfrm>
            <a:off x="695325" y="854075"/>
            <a:ext cx="10553700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spc="-2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основе римской нумерации использованы принципы сложения </a:t>
            </a:r>
            <a:r>
              <a:rPr lang="ru-RU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(например, </a:t>
            </a:r>
            <a:r>
              <a:rPr lang="en-US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</a:t>
            </a:r>
            <a:r>
              <a:rPr lang="ru-RU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US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ru-RU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и вычитания (например, </a:t>
            </a:r>
            <a:r>
              <a:rPr lang="en-US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</a:t>
            </a:r>
            <a:r>
              <a:rPr lang="ru-RU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US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ru-RU" sz="24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-1). </a:t>
            </a:r>
          </a:p>
          <a:p>
            <a:pPr algn="just">
              <a:buNone/>
            </a:pPr>
            <a:r>
              <a:rPr lang="ru-RU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Римская </a:t>
            </a:r>
            <a:r>
              <a:rPr lang="ru-RU" sz="2000" spc="-1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 нумерации десятичная. Римские цифры </a:t>
            </a:r>
            <a:r>
              <a:rPr lang="ru-RU" sz="2000" spc="-15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произошли не от букв. Первоначально они обозначались, как и у многих </a:t>
            </a:r>
            <a:r>
              <a:rPr lang="ru-RU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народов, «палочками» (</a:t>
            </a:r>
            <a:r>
              <a:rPr lang="en-US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один, </a:t>
            </a:r>
            <a:r>
              <a:rPr lang="en-US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ru-RU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- 10 - перечеркнутая палочка, </a:t>
            </a:r>
            <a:r>
              <a:rPr lang="en-US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ru-RU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- 5 - половина от десяти, сто - кружочек с черточкой внутри, пять­десят — половина этого знака и т. д.).</a:t>
            </a:r>
          </a:p>
          <a:p>
            <a:pPr algn="just">
              <a:buNone/>
            </a:pPr>
            <a:r>
              <a:rPr lang="ru-RU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 временем некоторые знаки изменились: С - сто, </a:t>
            </a:r>
            <a:r>
              <a:rPr lang="en-US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ru-RU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пятьде­сят, М - тысяча, </a:t>
            </a:r>
            <a:r>
              <a:rPr lang="en-US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2000" dirty="0">
                <a:solidFill>
                  <a:srgbClr val="EFDAF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пятьсот. </a:t>
            </a:r>
          </a:p>
        </p:txBody>
      </p:sp>
      <p:pic>
        <p:nvPicPr>
          <p:cNvPr id="5124" name="Picture 4" descr="Picture background">
            <a:extLst>
              <a:ext uri="{FF2B5EF4-FFF2-40B4-BE49-F238E27FC236}">
                <a16:creationId xmlns:a16="http://schemas.microsoft.com/office/drawing/2014/main" xmlns="" id="{9C3948AC-08B9-619A-2FC0-E356D5485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" y="3223955"/>
            <a:ext cx="5650619" cy="3525934"/>
          </a:xfrm>
          <a:prstGeom prst="rect">
            <a:avLst/>
          </a:prstGeom>
          <a:noFill/>
          <a:effectLst>
            <a:outerShdw blurRad="190500" sx="104000" sy="104000" algn="ctr" rotWithShape="0">
              <a:prstClr val="black">
                <a:alpha val="4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xmlns="" id="{4E066E64-E04D-6896-1657-9A81444FA0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6" t="23264" r="3186" b="6250"/>
          <a:stretch>
            <a:fillRect/>
          </a:stretch>
        </p:blipFill>
        <p:spPr bwMode="auto">
          <a:xfrm>
            <a:off x="8701021" y="3875896"/>
            <a:ext cx="3307448" cy="17668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Рисунок 7" descr="269_1.png">
            <a:extLst>
              <a:ext uri="{FF2B5EF4-FFF2-40B4-BE49-F238E27FC236}">
                <a16:creationId xmlns:a16="http://schemas.microsoft.com/office/drawing/2014/main" xmlns="" id="{B5FE39AC-F7D1-D3AE-9770-AD057D2DADFE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291" b="4008"/>
          <a:stretch>
            <a:fillRect/>
          </a:stretch>
        </p:blipFill>
        <p:spPr bwMode="auto">
          <a:xfrm rot="20824129">
            <a:off x="5961001" y="3495854"/>
            <a:ext cx="2382743" cy="1419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8" descr="269_1.png">
            <a:extLst>
              <a:ext uri="{FF2B5EF4-FFF2-40B4-BE49-F238E27FC236}">
                <a16:creationId xmlns:a16="http://schemas.microsoft.com/office/drawing/2014/main" xmlns="" id="{F3A6144B-E14C-90D7-5A52-24117F354219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35"/>
          <a:stretch>
            <a:fillRect/>
          </a:stretch>
        </p:blipFill>
        <p:spPr bwMode="auto">
          <a:xfrm>
            <a:off x="6757546" y="5094803"/>
            <a:ext cx="1677987" cy="1376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805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87891BD-8F42-5BB7-F1F2-14B4D135E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Облачко с текстом: прямоугольное со скругленными углами 23">
            <a:extLst>
              <a:ext uri="{FF2B5EF4-FFF2-40B4-BE49-F238E27FC236}">
                <a16:creationId xmlns:a16="http://schemas.microsoft.com/office/drawing/2014/main" xmlns="" id="{E4B7F598-654A-7B90-F967-4B49A26ECA44}"/>
              </a:ext>
            </a:extLst>
          </p:cNvPr>
          <p:cNvSpPr/>
          <p:nvPr/>
        </p:nvSpPr>
        <p:spPr>
          <a:xfrm>
            <a:off x="9353550" y="2795440"/>
            <a:ext cx="2657475" cy="862160"/>
          </a:xfrm>
          <a:prstGeom prst="wedgeRoundRectCallout">
            <a:avLst>
              <a:gd name="adj1" fmla="val -52060"/>
              <a:gd name="adj2" fmla="val 80921"/>
              <a:gd name="adj3" fmla="val 16667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  <a:alpha val="55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процесс 11">
            <a:extLst>
              <a:ext uri="{FF2B5EF4-FFF2-40B4-BE49-F238E27FC236}">
                <a16:creationId xmlns:a16="http://schemas.microsoft.com/office/drawing/2014/main" xmlns="" id="{E190C6AB-C620-6FE7-8798-ECE8E1E2AB34}"/>
              </a:ext>
            </a:extLst>
          </p:cNvPr>
          <p:cNvSpPr/>
          <p:nvPr/>
        </p:nvSpPr>
        <p:spPr>
          <a:xfrm>
            <a:off x="6191254" y="92823"/>
            <a:ext cx="3947447" cy="2070012"/>
          </a:xfrm>
          <a:prstGeom prst="flowChartProcess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27000"/>
                </a:schemeClr>
              </a:gs>
              <a:gs pos="40000">
                <a:schemeClr val="accent6">
                  <a:lumMod val="95000"/>
                  <a:lumOff val="5000"/>
                  <a:alpha val="60000"/>
                </a:schemeClr>
              </a:gs>
              <a:gs pos="90000">
                <a:schemeClr val="accent6">
                  <a:lumMod val="60000"/>
                  <a:alpha val="5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процесс 4">
            <a:extLst>
              <a:ext uri="{FF2B5EF4-FFF2-40B4-BE49-F238E27FC236}">
                <a16:creationId xmlns:a16="http://schemas.microsoft.com/office/drawing/2014/main" xmlns="" id="{46414AB1-D605-100E-3CB7-703D65199CFA}"/>
              </a:ext>
            </a:extLst>
          </p:cNvPr>
          <p:cNvSpPr/>
          <p:nvPr/>
        </p:nvSpPr>
        <p:spPr>
          <a:xfrm>
            <a:off x="66675" y="1229987"/>
            <a:ext cx="5886448" cy="5324535"/>
          </a:xfrm>
          <a:prstGeom prst="flowChartProcess">
            <a:avLst/>
          </a:prstGeom>
          <a:noFill/>
          <a:ln w="95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6E8EC68-74A0-5A76-64E6-9970F4ED1C51}"/>
              </a:ext>
            </a:extLst>
          </p:cNvPr>
          <p:cNvSpPr txBox="1"/>
          <p:nvPr/>
        </p:nvSpPr>
        <p:spPr>
          <a:xfrm>
            <a:off x="6198398" y="131510"/>
            <a:ext cx="394744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16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обозначения больших чисел славяне придумали свой оригинальный способ: </a:t>
            </a:r>
          </a:p>
          <a:p>
            <a:pPr algn="ctr">
              <a:buNone/>
            </a:pP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десять тысяч – тьма,</a:t>
            </a:r>
          </a:p>
          <a:p>
            <a:pPr algn="ctr">
              <a:buNone/>
            </a:pP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десять тем – легион,</a:t>
            </a:r>
          </a:p>
          <a:p>
            <a:pPr algn="ctr">
              <a:buNone/>
            </a:pP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десять легионов – </a:t>
            </a:r>
            <a:r>
              <a:rPr lang="ru-RU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леорд</a:t>
            </a: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buNone/>
            </a:pP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десять </a:t>
            </a:r>
            <a:r>
              <a:rPr lang="ru-RU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леордов</a:t>
            </a: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ворон,</a:t>
            </a:r>
          </a:p>
          <a:p>
            <a:pPr algn="ctr">
              <a:buNone/>
            </a:pPr>
            <a:r>
              <a:rPr lang="ru-RU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десять воронов – колода.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CB64E15-2863-C1C4-36E8-0530FB8DF3B1}"/>
              </a:ext>
            </a:extLst>
          </p:cNvPr>
          <p:cNvSpPr txBox="1"/>
          <p:nvPr/>
        </p:nvSpPr>
        <p:spPr>
          <a:xfrm>
            <a:off x="1" y="159497"/>
            <a:ext cx="60007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EFDAFE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СЛАВЯНСКАЯ СИСТЕМА СЧИСЛЕНИЯ</a:t>
            </a:r>
            <a:endParaRPr lang="ru-RU" sz="2400" i="1" dirty="0">
              <a:solidFill>
                <a:srgbClr val="EFDAFE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4DB7580-A598-C4A1-4B34-FE6E219CA9F5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490" r="19485"/>
          <a:stretch>
            <a:fillRect/>
          </a:stretch>
        </p:blipFill>
        <p:spPr bwMode="auto">
          <a:xfrm>
            <a:off x="10248240" y="41822"/>
            <a:ext cx="1829460" cy="2615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C4E94A4-C20F-BC68-E822-1CACDEDC2294}"/>
              </a:ext>
            </a:extLst>
          </p:cNvPr>
          <p:cNvSpPr txBox="1"/>
          <p:nvPr/>
        </p:nvSpPr>
        <p:spPr>
          <a:xfrm>
            <a:off x="171451" y="1229987"/>
            <a:ext cx="565785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Славянская система счисления </a:t>
            </a: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— </a:t>
            </a:r>
            <a:r>
              <a:rPr lang="ru-RU" sz="2000" u="sng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способ алфавитной записи чисел с использованием кириллицы или глаголицы</a:t>
            </a: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buNone/>
            </a:pPr>
            <a:r>
              <a:rPr lang="ru-RU" sz="20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Числа изображались буквами, над которыми ставится значок – называемый «титло». Чтобы отделить такие буквы – числа от текста, спереди и сзади ставились точки. 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Этот способ обозначения цифр называется </a:t>
            </a:r>
            <a:r>
              <a:rPr lang="ru-RU" sz="2000" b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цифирью</a:t>
            </a: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algn="just">
              <a:buNone/>
            </a:pPr>
            <a:r>
              <a:rPr lang="ru-RU" sz="20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Он был заимствован славянами от средневековых греков – византийцев. Поэтому цифры обозначались только теми буквами, для которых есть соответствия в греческом алфавите.</a:t>
            </a:r>
            <a:endParaRPr lang="ru-RU" sz="2000" kern="1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Использовалась на </a:t>
            </a:r>
            <a:r>
              <a:rPr lang="ru-RU" sz="2000" u="none" strike="noStrike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5" tooltip="Русь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Руси</a:t>
            </a: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 с </a:t>
            </a:r>
            <a:r>
              <a:rPr lang="ru-RU" sz="2000" u="none" strike="noStrike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6" tooltip="X век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X века</a:t>
            </a: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 до начала </a:t>
            </a:r>
            <a:r>
              <a:rPr lang="ru-RU" sz="2000" u="none" strike="noStrike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7" tooltip="XVIII век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XVIII века</a:t>
            </a: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, потом эта система была заменена на систему записи чисел, основанную на </a:t>
            </a:r>
            <a:r>
              <a:rPr lang="ru-RU" sz="2000" u="none" strike="noStrike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8" tooltip="Арабские цифры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арабских цифрах</a:t>
            </a: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buNone/>
            </a:pP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В настоящее время используется в книгах на </a:t>
            </a:r>
            <a:r>
              <a:rPr lang="ru-RU" sz="2000" u="none" strike="noStrike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  <a:hlinkClick r:id="rId9" tooltip="Церковнославянский язык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церковнославянском языке</a:t>
            </a:r>
            <a:r>
              <a:rPr lang="ru-RU" sz="2000" kern="100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xmlns="" id="{0967FC4B-36AA-82BC-5A00-BCF86425B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2324100"/>
            <a:ext cx="3133728" cy="4133850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A76AB1A0-C242-6987-A6A2-E4651F208D2D}"/>
              </a:ext>
            </a:extLst>
          </p:cNvPr>
          <p:cNvSpPr txBox="1"/>
          <p:nvPr/>
        </p:nvSpPr>
        <p:spPr>
          <a:xfrm>
            <a:off x="9396412" y="2888755"/>
            <a:ext cx="25527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Пример записи чисел кириллицей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xmlns="" id="{C4AAB8CB-4500-F949-7325-2D3DD63451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2" t="1353" r="15556" b="1918"/>
          <a:stretch>
            <a:fillRect/>
          </a:stretch>
        </p:blipFill>
        <p:spPr bwMode="auto">
          <a:xfrm>
            <a:off x="9372600" y="4191167"/>
            <a:ext cx="2752725" cy="2497223"/>
          </a:xfrm>
          <a:prstGeom prst="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291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: усеченные противолежащие углы 14">
            <a:extLst>
              <a:ext uri="{FF2B5EF4-FFF2-40B4-BE49-F238E27FC236}">
                <a16:creationId xmlns:a16="http://schemas.microsoft.com/office/drawing/2014/main" xmlns="" id="{25EB8F28-B915-E16B-4A74-276B400D64CA}"/>
              </a:ext>
            </a:extLst>
          </p:cNvPr>
          <p:cNvSpPr/>
          <p:nvPr/>
        </p:nvSpPr>
        <p:spPr>
          <a:xfrm>
            <a:off x="64655" y="206272"/>
            <a:ext cx="5069912" cy="2441880"/>
          </a:xfrm>
          <a:prstGeom prst="snip2DiagRect">
            <a:avLst/>
          </a:prstGeom>
          <a:gradFill flip="none" rotWithShape="1">
            <a:gsLst>
              <a:gs pos="26000">
                <a:schemeClr val="accent6">
                  <a:lumMod val="67000"/>
                  <a:alpha val="80000"/>
                </a:schemeClr>
              </a:gs>
              <a:gs pos="67000">
                <a:schemeClr val="accent6">
                  <a:lumMod val="97000"/>
                  <a:lumOff val="3000"/>
                  <a:alpha val="80000"/>
                </a:schemeClr>
              </a:gs>
              <a:gs pos="100000">
                <a:schemeClr val="accent6">
                  <a:lumMod val="60000"/>
                  <a:lumOff val="40000"/>
                  <a:alpha val="8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5" descr="https://aftershock.news/sites/default/files/u22323/%D0%A1%D0%BA%D1%80%D0%B8%D0%BD%D1%88%D0%BE%D1%82%2008-07-2018%20171200.png">
            <a:extLst>
              <a:ext uri="{FF2B5EF4-FFF2-40B4-BE49-F238E27FC236}">
                <a16:creationId xmlns:a16="http://schemas.microsoft.com/office/drawing/2014/main" xmlns="" id="{78946934-EEDD-BD30-7FC2-470E21732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944" y="4013976"/>
            <a:ext cx="4710716" cy="25596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D61ECFD-B904-5D5E-CBA5-49F1318DCE73}"/>
              </a:ext>
            </a:extLst>
          </p:cNvPr>
          <p:cNvSpPr txBox="1"/>
          <p:nvPr/>
        </p:nvSpPr>
        <p:spPr>
          <a:xfrm>
            <a:off x="92361" y="227515"/>
            <a:ext cx="4830619" cy="2354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100" b="1" dirty="0">
                <a:solidFill>
                  <a:srgbClr val="EFDAF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Славянская кириллическая система счисления (буквенная цифирь) употреблялась в Российской империи до конца XVII века</a:t>
            </a:r>
            <a:r>
              <a:rPr lang="ru-RU" sz="2100" dirty="0">
                <a:solidFill>
                  <a:srgbClr val="EFDAF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пока с реформами Петра I в Россию не пришла позиционная десятичная система счисления — арабские числа. </a:t>
            </a:r>
            <a:endParaRPr lang="ru-RU" sz="2100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9EF52B6-A051-1FEA-3F63-498EA9970C74}"/>
              </a:ext>
            </a:extLst>
          </p:cNvPr>
          <p:cNvSpPr txBox="1"/>
          <p:nvPr/>
        </p:nvSpPr>
        <p:spPr>
          <a:xfrm>
            <a:off x="79720" y="3237519"/>
            <a:ext cx="31991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Башенные часы с кириллическими цифрами в Суздале. </a:t>
            </a:r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xmlns="" id="{CEDBAA76-E8CA-9C00-A6C2-248CFE2D17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51"/>
          <a:stretch>
            <a:fillRect/>
          </a:stretch>
        </p:blipFill>
        <p:spPr bwMode="auto">
          <a:xfrm>
            <a:off x="150467" y="4200726"/>
            <a:ext cx="2842740" cy="23729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undefined">
            <a:extLst>
              <a:ext uri="{FF2B5EF4-FFF2-40B4-BE49-F238E27FC236}">
                <a16:creationId xmlns:a16="http://schemas.microsoft.com/office/drawing/2014/main" xmlns="" id="{F64BEDA7-F9FD-96EB-7E4E-C6E06D85E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368" y="4757789"/>
            <a:ext cx="3552812" cy="18158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6E28715-7F4D-BAD1-6C6F-7F1F60A1B73A}"/>
              </a:ext>
            </a:extLst>
          </p:cNvPr>
          <p:cNvSpPr txBox="1"/>
          <p:nvPr/>
        </p:nvSpPr>
        <p:spPr>
          <a:xfrm>
            <a:off x="8431268" y="2902080"/>
            <a:ext cx="368101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Реверс серебряной монеты в пол</a:t>
            </a:r>
            <a:r>
              <a:rPr lang="ru-RU" sz="1600" b="1" i="1" u="none" strike="noStrike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7" tooltip="Рубль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рубля</a:t>
            </a:r>
            <a:r>
              <a:rPr lang="ru-RU" sz="16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(слева) и медный </a:t>
            </a:r>
            <a:r>
              <a:rPr lang="ru-RU" sz="1600" b="1" i="1" u="none" strike="noStrike" dirty="0" err="1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8" tooltip="Бородовой знак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бородовой</a:t>
            </a:r>
            <a:r>
              <a:rPr lang="ru-RU" sz="1600" b="1" i="1" u="none" strike="noStrike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8" tooltip="Бородовой знак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знак</a:t>
            </a:r>
            <a:r>
              <a:rPr lang="ru-RU" sz="16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для уплаты </a:t>
            </a:r>
            <a:r>
              <a:rPr lang="ru-RU" sz="1600" b="1" i="1" u="none" strike="noStrike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  <a:hlinkClick r:id="rId9" tooltip="Налог на бороду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налога на бороду</a:t>
            </a:r>
            <a:r>
              <a:rPr lang="ru-RU" sz="16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Times New Roman" panose="02020603050405020304" pitchFamily="18" charset="0"/>
              </a:rPr>
              <a:t> (справа). На обеих монетах год выпуска (1705) указан кириллицей (҂АѰЕ)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D6C6955-7270-0F32-3045-0CA0389F10D9}"/>
              </a:ext>
            </a:extLst>
          </p:cNvPr>
          <p:cNvSpPr txBox="1"/>
          <p:nvPr/>
        </p:nvSpPr>
        <p:spPr>
          <a:xfrm>
            <a:off x="3518203" y="3126692"/>
            <a:ext cx="45081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16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Так записывались двузначные и многозначные числа у славян в допетровские времена.</a:t>
            </a:r>
            <a:endParaRPr lang="ru-RU" altLang="ru-RU" sz="1100" b="1" i="1" dirty="0">
              <a:solidFill>
                <a:srgbClr val="EFDA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6" name="Рисунок 25" descr="Изображение выглядит как зарисовка, текст, рисунок, мультфильм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0E0AB3FD-6E24-A77B-D5C3-E1A9C7EB455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55150" y="216030"/>
            <a:ext cx="2974654" cy="24418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xmlns="" id="{2E2FC7FD-4134-B57A-40E7-BC7C08ABCB39}"/>
              </a:ext>
            </a:extLst>
          </p:cNvPr>
          <p:cNvCxnSpPr>
            <a:cxnSpLocks/>
          </p:cNvCxnSpPr>
          <p:nvPr/>
        </p:nvCxnSpPr>
        <p:spPr>
          <a:xfrm>
            <a:off x="8349671" y="1609631"/>
            <a:ext cx="665018" cy="0"/>
          </a:xfrm>
          <a:prstGeom prst="straightConnector1">
            <a:avLst/>
          </a:prstGeom>
          <a:ln w="571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054" name="Picture 6" descr="Picture background">
            <a:extLst>
              <a:ext uri="{FF2B5EF4-FFF2-40B4-BE49-F238E27FC236}">
                <a16:creationId xmlns:a16="http://schemas.microsoft.com/office/drawing/2014/main" xmlns="" id="{FE41CAC9-1169-8A3D-6C92-12100F163B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85" t="26266" r="46325" b="28302"/>
          <a:stretch>
            <a:fillRect/>
          </a:stretch>
        </p:blipFill>
        <p:spPr bwMode="auto">
          <a:xfrm>
            <a:off x="8918865" y="161852"/>
            <a:ext cx="1928091" cy="11100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Picture background">
            <a:extLst>
              <a:ext uri="{FF2B5EF4-FFF2-40B4-BE49-F238E27FC236}">
                <a16:creationId xmlns:a16="http://schemas.microsoft.com/office/drawing/2014/main" xmlns="" id="{5F6EE8FE-CCDE-3A6C-834F-2C109BE712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82" t="26266" r="5251" b="28302"/>
          <a:stretch>
            <a:fillRect/>
          </a:stretch>
        </p:blipFill>
        <p:spPr bwMode="auto">
          <a:xfrm>
            <a:off x="10086610" y="1479614"/>
            <a:ext cx="1928090" cy="11685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19652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9173B97-C685-B843-7A18-B95AE2890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6">
            <a:extLst>
              <a:ext uri="{FF2B5EF4-FFF2-40B4-BE49-F238E27FC236}">
                <a16:creationId xmlns:a16="http://schemas.microsoft.com/office/drawing/2014/main" xmlns="" id="{86E844F8-F4E7-753C-2E0A-C801F212D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669058"/>
            <a:ext cx="12192000" cy="692266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lang="ru-RU" sz="4000" b="1" u="sng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anose="02040502050405020303" pitchFamily="18" charset="0"/>
              </a:rPr>
              <a:t>ЗАКЛЮЧЕНИЕ</a:t>
            </a:r>
            <a:endParaRPr lang="ru-RU" sz="4000" u="sng" dirty="0">
              <a:solidFill>
                <a:schemeClr val="accent6">
                  <a:lumMod val="60000"/>
                  <a:lumOff val="40000"/>
                </a:schemeClr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A501AB7-7563-549B-BFD0-F0D456266877}"/>
              </a:ext>
            </a:extLst>
          </p:cNvPr>
          <p:cNvSpPr txBox="1"/>
          <p:nvPr/>
        </p:nvSpPr>
        <p:spPr>
          <a:xfrm>
            <a:off x="1609725" y="2354158"/>
            <a:ext cx="1026795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Числа, которые сегодня кажутся нам столь естественными и само собой разумеющимися, прошли долгий путь эволюции, отражая развитие человеческой мысли, потребностей и цивилизаций.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От примитивных зарубок на костях и пересчета предметов пальцами до сложных систем счисления и абстрактных математических концепций – каждый этап этого пути был продиктован стремлением человека упорядочить мир вокруг себя, понять его закономерности и эффективно взаимодействовать с ним.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Таким образом, история возникновения чисел – это не просто хроника развития абстрактных символов. Это история человеческого интеллекта, его способности к обобщению, абстрагированию и созданию инструментов для познания мира. Числа стали универсальным языком, позволяющим нам описывать, измерять и предсказывать явления, строить сложные конструкции, развивать технологии.</a:t>
            </a:r>
          </a:p>
        </p:txBody>
      </p:sp>
    </p:spTree>
    <p:extLst>
      <p:ext uri="{BB962C8B-B14F-4D97-AF65-F5344CB8AC3E}">
        <p14:creationId xmlns:p14="http://schemas.microsoft.com/office/powerpoint/2010/main" val="32213816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27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E3999B2F-4387-E571-8456-04E0C7B17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виток: горизонтальный 20">
            <a:extLst>
              <a:ext uri="{FF2B5EF4-FFF2-40B4-BE49-F238E27FC236}">
                <a16:creationId xmlns:a16="http://schemas.microsoft.com/office/drawing/2014/main" xmlns="" id="{514513E2-4B0F-3AA6-B20B-CCB1187C028F}"/>
              </a:ext>
            </a:extLst>
          </p:cNvPr>
          <p:cNvSpPr/>
          <p:nvPr/>
        </p:nvSpPr>
        <p:spPr>
          <a:xfrm>
            <a:off x="6410324" y="762000"/>
            <a:ext cx="5705475" cy="539115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Изображение выглядит как текст, снимок экрана, Шрифт, линия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F9BD6D2F-A63F-336D-E639-662CD3CE1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59" y="82094"/>
            <a:ext cx="4068108" cy="21849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Рисунок 17" descr="Изображение выглядит как рисунок, зарисовка, одежда, иллюстрация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D652F54C-C519-1E24-476F-362CE3DA228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975"/>
          <a:stretch>
            <a:fillRect/>
          </a:stretch>
        </p:blipFill>
        <p:spPr>
          <a:xfrm>
            <a:off x="435788" y="4183560"/>
            <a:ext cx="5079188" cy="2552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 descr="Изображение выглядит как текст, Человеческое лицо, Шрифт, снимок экран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xmlns="" id="{4B4894F9-72CD-12BE-8560-F47BE6F0C2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2188" y="2060064"/>
            <a:ext cx="3833812" cy="2113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C9C6F11-50D0-4B07-9585-FDDC488C65EA}"/>
              </a:ext>
            </a:extLst>
          </p:cNvPr>
          <p:cNvSpPr txBox="1"/>
          <p:nvPr/>
        </p:nvSpPr>
        <p:spPr>
          <a:xfrm>
            <a:off x="7158969" y="1947995"/>
            <a:ext cx="481442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kern="1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В заключение, данная методическая разработка сценария урока «История возникновения чисел» представляет собой эффективный инструмент для учителя, позволяющий сделать урок математики не только познавательным, но и захватывающим, способствуя формированию у учащихся глубокого понимания сути математики и ее роли в мире.</a:t>
            </a:r>
            <a:endParaRPr lang="ru-RU" sz="2000" b="1" kern="1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71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B5BD7D9-8853-075F-5C51-FC47FB2204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6">
            <a:extLst>
              <a:ext uri="{FF2B5EF4-FFF2-40B4-BE49-F238E27FC236}">
                <a16:creationId xmlns:a16="http://schemas.microsoft.com/office/drawing/2014/main" xmlns="" id="{CF4B3A97-B752-0329-E288-C9139A7C7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669058"/>
            <a:ext cx="12192000" cy="692266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lang="ru-RU" sz="4000" b="1" u="sng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anose="02040502050405020303" pitchFamily="18" charset="0"/>
              </a:rPr>
              <a:t>Список литературы:</a:t>
            </a:r>
            <a:endParaRPr lang="ru-RU" sz="4000" u="sng" dirty="0">
              <a:solidFill>
                <a:schemeClr val="accent6">
                  <a:lumMod val="60000"/>
                  <a:lumOff val="40000"/>
                </a:schemeClr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3400B54-E8C3-3DF6-600A-94A20F6B43C1}"/>
              </a:ext>
            </a:extLst>
          </p:cNvPr>
          <p:cNvSpPr txBox="1"/>
          <p:nvPr/>
        </p:nvSpPr>
        <p:spPr>
          <a:xfrm>
            <a:off x="1533236" y="2104425"/>
            <a:ext cx="10544464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Рыбников К. А. Возникновение и развитие математической науки: Кн. Для учителя. – М.: Просвещение, 1987. – 159 с.: ил.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Савин А. П.,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Станцо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В. В., Котова А. Ю. Я познаю мир. Математика: детская энциклопедия / Москва : АСТ-ЛТД, 1997 . – 480 с. : ил.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Шейнина О. С. Математика : Занятия шк. кружка, 5-6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/ О. С. Шейнина, Г. М. Соловьева. - Москва: Изд-во НЦ ЭНАС, 2002. - 206с.: ил.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Энциклопедия для детей. Т. 11. Математика / Глав. ред. М. Д Аксенова; метод. и отв. ред. В.А. Володин. — М.: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Аванта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+, 2003. - 688 с.: ил. 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5. Якушева Г. М., Васильева А. В., Лобанова Л. Б. Большая математическая энциклопедия: Для школьников и студентов / [Г.М. Якушева и др.; Науч. ред. А.Б. Киселев, д.ф.-м.н., проф.,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лауеат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премии Совета Министров СССР. — М. : Филол. о-во "Слово", ОЛМА-ПРЕСС, 2004. — 639 с.: ил.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35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8000">
              <a:schemeClr val="accent6">
                <a:lumMod val="50000"/>
              </a:schemeClr>
            </a:gs>
            <a:gs pos="35040">
              <a:srgbClr val="020B11"/>
            </a:gs>
            <a:gs pos="11979">
              <a:schemeClr val="accent4">
                <a:lumMod val="50000"/>
              </a:schemeClr>
            </a:gs>
            <a:gs pos="0">
              <a:schemeClr val="accent4"/>
            </a:gs>
            <a:gs pos="99000">
              <a:schemeClr val="tx2">
                <a:lumMod val="50000"/>
              </a:schemeClr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Заголовок 1">
            <a:extLst>
              <a:ext uri="{FF2B5EF4-FFF2-40B4-BE49-F238E27FC236}">
                <a16:creationId xmlns:a16="http://schemas.microsoft.com/office/drawing/2014/main" xmlns="" id="{CE1ABEC8-43FD-4F21-A7D2-70200D862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831" y="349226"/>
            <a:ext cx="4151805" cy="2203704"/>
          </a:xfrm>
        </p:spPr>
        <p:txBody>
          <a:bodyPr rtlCol="0"/>
          <a:lstStyle>
            <a:defPPr>
              <a:defRPr lang="ru-RU"/>
            </a:defPPr>
          </a:lstStyle>
          <a:p>
            <a:pPr algn="ctr" rtl="0"/>
            <a:r>
              <a:rPr lang="ru-RU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КОНЕЦ!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EFED022-355F-0305-B7E7-409481407014}"/>
              </a:ext>
            </a:extLst>
          </p:cNvPr>
          <p:cNvSpPr txBox="1"/>
          <p:nvPr/>
        </p:nvSpPr>
        <p:spPr>
          <a:xfrm>
            <a:off x="401722" y="3278909"/>
            <a:ext cx="546336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500" b="1" i="1" dirty="0">
                <a:solidFill>
                  <a:srgbClr val="EFDA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СПАСИБО ЗА ВНИМАНИЕ!</a:t>
            </a: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xmlns="" id="{47B1FDF4-F923-C0D4-EF87-079D35125E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28" t="30110" b="3421"/>
          <a:stretch>
            <a:fillRect/>
          </a:stretch>
        </p:blipFill>
        <p:spPr bwMode="auto">
          <a:xfrm>
            <a:off x="6419272" y="1295400"/>
            <a:ext cx="5391727" cy="4267200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46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ользовательская">
  <a:themeElements>
    <a:clrScheme name="Custom 17">
      <a:dk1>
        <a:srgbClr val="000000"/>
      </a:dk1>
      <a:lt1>
        <a:srgbClr val="FFFFFF"/>
      </a:lt1>
      <a:dk2>
        <a:srgbClr val="FC4EFB"/>
      </a:dk2>
      <a:lt2>
        <a:srgbClr val="E7E6E6"/>
      </a:lt2>
      <a:accent1>
        <a:srgbClr val="FAF24C"/>
      </a:accent1>
      <a:accent2>
        <a:srgbClr val="5EFCAC"/>
      </a:accent2>
      <a:accent3>
        <a:srgbClr val="73EBF9"/>
      </a:accent3>
      <a:accent4>
        <a:srgbClr val="316CFC"/>
      </a:accent4>
      <a:accent5>
        <a:srgbClr val="B059FD"/>
      </a:accent5>
      <a:accent6>
        <a:srgbClr val="9405FC"/>
      </a:accent6>
      <a:hlink>
        <a:srgbClr val="FFFFFF"/>
      </a:hlink>
      <a:folHlink>
        <a:srgbClr val="FFFFFF"/>
      </a:folHlink>
    </a:clrScheme>
    <a:fontScheme name="Custom 15">
      <a:majorFont>
        <a:latin typeface="Biome"/>
        <a:ea typeface=""/>
        <a:cs typeface=""/>
      </a:majorFont>
      <a:minorFont>
        <a:latin typeface="Arial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M11936837_win32_SL_V11" id="{EAD6EF7B-6F25-4469-AF6A-07D6EB1461DD}" vid="{30FEA78B-2F89-4FF0-8415-E3920802C58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F6E7B4D-FB62-47B7-AAA7-0DEC9938DB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78D9019-7CE1-4B77-8F5D-67F6576598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2E6C21-1752-4E06-9FE3-208D45ADB66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1026</TotalTime>
  <Words>1745</Words>
  <Application>Microsoft Office PowerPoint</Application>
  <PresentationFormat>Произвольный</PresentationFormat>
  <Paragraphs>114</Paragraphs>
  <Slides>19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Пользовательская</vt:lpstr>
      <vt:lpstr>Методическая  разработка сценария урока по математике</vt:lpstr>
      <vt:lpstr>Презентация PowerPoint</vt:lpstr>
      <vt:lpstr>Введение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  <vt:lpstr>Презентация PowerPoint</vt:lpstr>
      <vt:lpstr>Список литературы:</vt:lpstr>
      <vt:lpstr>КОНЕЦ!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Методическая  разработка сценария урока по математике</dc:title>
  <dc:creator>Аня</dc:creator>
  <cp:lastModifiedBy>Анжела</cp:lastModifiedBy>
  <cp:revision>38</cp:revision>
  <dcterms:created xsi:type="dcterms:W3CDTF">2024-01-05T14:58:10Z</dcterms:created>
  <dcterms:modified xsi:type="dcterms:W3CDTF">2026-01-29T14:21:26Z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