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5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</p:sldIdLst>
  <p:sldSz cx="9906000" cy="6858000" type="A4"/>
  <p:notesSz cx="6858000" cy="9144000"/>
  <p:defaultTextStyle>
    <a:defPPr>
      <a:defRPr lang="ru-RU"/>
    </a:defPPr>
    <a:lvl1pPr marL="0" algn="l" defTabSz="804668" rtl="0" eaLnBrk="1" latinLnBrk="0" hangingPunct="1">
      <a:defRPr sz="1584" kern="1200">
        <a:solidFill>
          <a:schemeClr val="tx1"/>
        </a:solidFill>
        <a:latin typeface="+mn-lt"/>
        <a:ea typeface="+mn-ea"/>
        <a:cs typeface="+mn-cs"/>
      </a:defRPr>
    </a:lvl1pPr>
    <a:lvl2pPr marL="402334" algn="l" defTabSz="804668" rtl="0" eaLnBrk="1" latinLnBrk="0" hangingPunct="1">
      <a:defRPr sz="1584" kern="1200">
        <a:solidFill>
          <a:schemeClr val="tx1"/>
        </a:solidFill>
        <a:latin typeface="+mn-lt"/>
        <a:ea typeface="+mn-ea"/>
        <a:cs typeface="+mn-cs"/>
      </a:defRPr>
    </a:lvl2pPr>
    <a:lvl3pPr marL="804668" algn="l" defTabSz="804668" rtl="0" eaLnBrk="1" latinLnBrk="0" hangingPunct="1">
      <a:defRPr sz="1584" kern="1200">
        <a:solidFill>
          <a:schemeClr val="tx1"/>
        </a:solidFill>
        <a:latin typeface="+mn-lt"/>
        <a:ea typeface="+mn-ea"/>
        <a:cs typeface="+mn-cs"/>
      </a:defRPr>
    </a:lvl3pPr>
    <a:lvl4pPr marL="1207003" algn="l" defTabSz="804668" rtl="0" eaLnBrk="1" latinLnBrk="0" hangingPunct="1">
      <a:defRPr sz="1584" kern="1200">
        <a:solidFill>
          <a:schemeClr val="tx1"/>
        </a:solidFill>
        <a:latin typeface="+mn-lt"/>
        <a:ea typeface="+mn-ea"/>
        <a:cs typeface="+mn-cs"/>
      </a:defRPr>
    </a:lvl4pPr>
    <a:lvl5pPr marL="1609337" algn="l" defTabSz="804668" rtl="0" eaLnBrk="1" latinLnBrk="0" hangingPunct="1">
      <a:defRPr sz="1584" kern="1200">
        <a:solidFill>
          <a:schemeClr val="tx1"/>
        </a:solidFill>
        <a:latin typeface="+mn-lt"/>
        <a:ea typeface="+mn-ea"/>
        <a:cs typeface="+mn-cs"/>
      </a:defRPr>
    </a:lvl5pPr>
    <a:lvl6pPr marL="2011671" algn="l" defTabSz="804668" rtl="0" eaLnBrk="1" latinLnBrk="0" hangingPunct="1">
      <a:defRPr sz="1584" kern="1200">
        <a:solidFill>
          <a:schemeClr val="tx1"/>
        </a:solidFill>
        <a:latin typeface="+mn-lt"/>
        <a:ea typeface="+mn-ea"/>
        <a:cs typeface="+mn-cs"/>
      </a:defRPr>
    </a:lvl6pPr>
    <a:lvl7pPr marL="2414005" algn="l" defTabSz="804668" rtl="0" eaLnBrk="1" latinLnBrk="0" hangingPunct="1">
      <a:defRPr sz="1584" kern="1200">
        <a:solidFill>
          <a:schemeClr val="tx1"/>
        </a:solidFill>
        <a:latin typeface="+mn-lt"/>
        <a:ea typeface="+mn-ea"/>
        <a:cs typeface="+mn-cs"/>
      </a:defRPr>
    </a:lvl7pPr>
    <a:lvl8pPr marL="2816339" algn="l" defTabSz="804668" rtl="0" eaLnBrk="1" latinLnBrk="0" hangingPunct="1">
      <a:defRPr sz="1584" kern="1200">
        <a:solidFill>
          <a:schemeClr val="tx1"/>
        </a:solidFill>
        <a:latin typeface="+mn-lt"/>
        <a:ea typeface="+mn-ea"/>
        <a:cs typeface="+mn-cs"/>
      </a:defRPr>
    </a:lvl8pPr>
    <a:lvl9pPr marL="3218673" algn="l" defTabSz="804668" rtl="0" eaLnBrk="1" latinLnBrk="0" hangingPunct="1">
      <a:defRPr sz="1584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63B80"/>
    <a:srgbClr val="0966CC"/>
    <a:srgbClr val="3399FF"/>
    <a:srgbClr val="FF7F00"/>
    <a:srgbClr val="003399"/>
    <a:srgbClr val="9BB0C9"/>
    <a:srgbClr val="D87E34"/>
    <a:srgbClr val="996C1B"/>
    <a:srgbClr val="F2D4B4"/>
    <a:srgbClr val="F7BE7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233" autoAdjust="0"/>
    <p:restoredTop sz="94691"/>
  </p:normalViewPr>
  <p:slideViewPr>
    <p:cSldViewPr snapToGrid="0" snapToObjects="1">
      <p:cViewPr>
        <p:scale>
          <a:sx n="125" d="100"/>
          <a:sy n="125" d="100"/>
        </p:scale>
        <p:origin x="-1092" y="228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771299-BE0A-1548-BFA7-902E9A11DBF5}" type="datetimeFigureOut">
              <a:rPr lang="ru-RU" smtClean="0"/>
              <a:t>04.03.2025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E08196-0C29-BC4E-AE7B-AF4CF53F76E0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166321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804668" rtl="0" eaLnBrk="1" latinLnBrk="0" hangingPunct="1">
      <a:defRPr sz="1056" kern="1200">
        <a:solidFill>
          <a:schemeClr val="tx1"/>
        </a:solidFill>
        <a:latin typeface="+mn-lt"/>
        <a:ea typeface="+mn-ea"/>
        <a:cs typeface="+mn-cs"/>
      </a:defRPr>
    </a:lvl1pPr>
    <a:lvl2pPr marL="402334" algn="l" defTabSz="804668" rtl="0" eaLnBrk="1" latinLnBrk="0" hangingPunct="1">
      <a:defRPr sz="1056" kern="1200">
        <a:solidFill>
          <a:schemeClr val="tx1"/>
        </a:solidFill>
        <a:latin typeface="+mn-lt"/>
        <a:ea typeface="+mn-ea"/>
        <a:cs typeface="+mn-cs"/>
      </a:defRPr>
    </a:lvl2pPr>
    <a:lvl3pPr marL="804668" algn="l" defTabSz="804668" rtl="0" eaLnBrk="1" latinLnBrk="0" hangingPunct="1">
      <a:defRPr sz="1056" kern="1200">
        <a:solidFill>
          <a:schemeClr val="tx1"/>
        </a:solidFill>
        <a:latin typeface="+mn-lt"/>
        <a:ea typeface="+mn-ea"/>
        <a:cs typeface="+mn-cs"/>
      </a:defRPr>
    </a:lvl3pPr>
    <a:lvl4pPr marL="1207003" algn="l" defTabSz="804668" rtl="0" eaLnBrk="1" latinLnBrk="0" hangingPunct="1">
      <a:defRPr sz="1056" kern="1200">
        <a:solidFill>
          <a:schemeClr val="tx1"/>
        </a:solidFill>
        <a:latin typeface="+mn-lt"/>
        <a:ea typeface="+mn-ea"/>
        <a:cs typeface="+mn-cs"/>
      </a:defRPr>
    </a:lvl4pPr>
    <a:lvl5pPr marL="1609337" algn="l" defTabSz="804668" rtl="0" eaLnBrk="1" latinLnBrk="0" hangingPunct="1">
      <a:defRPr sz="1056" kern="1200">
        <a:solidFill>
          <a:schemeClr val="tx1"/>
        </a:solidFill>
        <a:latin typeface="+mn-lt"/>
        <a:ea typeface="+mn-ea"/>
        <a:cs typeface="+mn-cs"/>
      </a:defRPr>
    </a:lvl5pPr>
    <a:lvl6pPr marL="2011671" algn="l" defTabSz="804668" rtl="0" eaLnBrk="1" latinLnBrk="0" hangingPunct="1">
      <a:defRPr sz="1056" kern="1200">
        <a:solidFill>
          <a:schemeClr val="tx1"/>
        </a:solidFill>
        <a:latin typeface="+mn-lt"/>
        <a:ea typeface="+mn-ea"/>
        <a:cs typeface="+mn-cs"/>
      </a:defRPr>
    </a:lvl6pPr>
    <a:lvl7pPr marL="2414005" algn="l" defTabSz="804668" rtl="0" eaLnBrk="1" latinLnBrk="0" hangingPunct="1">
      <a:defRPr sz="1056" kern="1200">
        <a:solidFill>
          <a:schemeClr val="tx1"/>
        </a:solidFill>
        <a:latin typeface="+mn-lt"/>
        <a:ea typeface="+mn-ea"/>
        <a:cs typeface="+mn-cs"/>
      </a:defRPr>
    </a:lvl7pPr>
    <a:lvl8pPr marL="2816339" algn="l" defTabSz="804668" rtl="0" eaLnBrk="1" latinLnBrk="0" hangingPunct="1">
      <a:defRPr sz="1056" kern="1200">
        <a:solidFill>
          <a:schemeClr val="tx1"/>
        </a:solidFill>
        <a:latin typeface="+mn-lt"/>
        <a:ea typeface="+mn-ea"/>
        <a:cs typeface="+mn-cs"/>
      </a:defRPr>
    </a:lvl8pPr>
    <a:lvl9pPr marL="3218673" algn="l" defTabSz="804668" rtl="0" eaLnBrk="1" latinLnBrk="0" hangingPunct="1">
      <a:defRPr sz="1056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657912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434826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577436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90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5B32769E-8ABB-4C6E-96A0-5B967FE95F3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2359" y="0"/>
            <a:ext cx="9906000" cy="6508864"/>
          </a:xfrm>
          <a:prstGeom prst="rect">
            <a:avLst/>
          </a:prstGeom>
        </p:spPr>
      </p:pic>
      <p:cxnSp>
        <p:nvCxnSpPr>
          <p:cNvPr id="4" name="Прямая соединительная линия 3">
            <a:extLst>
              <a:ext uri="{FF2B5EF4-FFF2-40B4-BE49-F238E27FC236}">
                <a16:creationId xmlns="" xmlns:a16="http://schemas.microsoft.com/office/drawing/2014/main" id="{DDC1BB1D-91CD-4ED8-8CD5-BA10EBA6156B}"/>
              </a:ext>
            </a:extLst>
          </p:cNvPr>
          <p:cNvCxnSpPr/>
          <p:nvPr/>
        </p:nvCxnSpPr>
        <p:spPr>
          <a:xfrm>
            <a:off x="2904" y="51234"/>
            <a:ext cx="9908358" cy="0"/>
          </a:xfrm>
          <a:prstGeom prst="line">
            <a:avLst/>
          </a:prstGeom>
          <a:ln w="41275">
            <a:solidFill>
              <a:srgbClr val="FF7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73273A4F-6312-49B0-AE18-2CECEEB53827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417579"/>
            <a:ext cx="9906000" cy="44042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91605" y="2610190"/>
            <a:ext cx="9518072" cy="25521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400" b="1" dirty="0" smtClean="0">
                <a:solidFill>
                  <a:srgbClr val="FF7F00"/>
                </a:solidFill>
                <a:latin typeface="Proxima Nova Rg" pitchFamily="50" charset="0"/>
              </a:rPr>
              <a:t>ИНКЛЮЗИВНОЕ ОБРАЗОВАНИЕ – ПОДХОДЫ И МЕТОДИКИ</a:t>
            </a:r>
            <a:endParaRPr lang="ru-RU" sz="2400" b="1" dirty="0">
              <a:solidFill>
                <a:srgbClr val="FF7F00"/>
              </a:solidFill>
              <a:latin typeface="Proxima Nova Rg" pitchFamily="50" charset="0"/>
            </a:endParaRPr>
          </a:p>
          <a:p>
            <a:pPr algn="ctr">
              <a:lnSpc>
                <a:spcPct val="150000"/>
              </a:lnSpc>
            </a:pPr>
            <a:r>
              <a:rPr lang="ru-RU" sz="2400" dirty="0">
                <a:solidFill>
                  <a:srgbClr val="0966CC"/>
                </a:solidFill>
                <a:latin typeface="Proxima Nova Rg" pitchFamily="50" charset="0"/>
              </a:rPr>
              <a:t>Организация процесса обучения в инклюзивном </a:t>
            </a:r>
            <a:r>
              <a:rPr lang="ru-RU" sz="2400" dirty="0" smtClean="0">
                <a:solidFill>
                  <a:srgbClr val="0966CC"/>
                </a:solidFill>
                <a:latin typeface="Proxima Nova Rg" pitchFamily="50" charset="0"/>
              </a:rPr>
              <a:t>образовании</a:t>
            </a:r>
          </a:p>
          <a:p>
            <a:pPr algn="ctr">
              <a:lnSpc>
                <a:spcPct val="150000"/>
              </a:lnSpc>
            </a:pPr>
            <a:r>
              <a:rPr lang="ru-RU" sz="2400" dirty="0" smtClean="0">
                <a:solidFill>
                  <a:srgbClr val="3399FF"/>
                </a:solidFill>
                <a:latin typeface="Proxima Nova Light" panose="02000506030000020004" pitchFamily="50" charset="0"/>
              </a:rPr>
              <a:t>Харитонова Марина Викторовна, педагог-психолог, КРЗ </a:t>
            </a:r>
            <a:endParaRPr lang="ru-RU" sz="2400" dirty="0">
              <a:solidFill>
                <a:srgbClr val="3399FF"/>
              </a:solidFill>
              <a:latin typeface="Proxima Nova Light" panose="02000506030000020004" pitchFamily="50" charset="0"/>
            </a:endParaRPr>
          </a:p>
          <a:p>
            <a:pPr algn="ctr">
              <a:lnSpc>
                <a:spcPct val="150000"/>
              </a:lnSpc>
            </a:pPr>
            <a:r>
              <a:rPr lang="ru-RU" sz="2400" dirty="0" smtClean="0">
                <a:solidFill>
                  <a:srgbClr val="3399FF"/>
                </a:solidFill>
                <a:latin typeface="Proxima Nova Light" panose="02000506030000020004" pitchFamily="50" charset="0"/>
              </a:rPr>
              <a:t>МБУДО ЦДО «Созвездие», город Воронеж</a:t>
            </a:r>
            <a:endParaRPr lang="ru-RU" sz="2400" dirty="0">
              <a:solidFill>
                <a:srgbClr val="3399FF"/>
              </a:solidFill>
              <a:latin typeface="Proxima Nova Light" panose="02000506030000020004" pitchFamily="50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265865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2F5EC2B6-1F8F-4D07-B874-E7662BF3398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2358" y="0"/>
            <a:ext cx="9906000" cy="6508864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300AC002-E5C6-4BC1-91E0-18AA618C01A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417579"/>
            <a:ext cx="9906000" cy="44042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0E12BA6B-5068-44D0-B170-182EB31FA170}"/>
              </a:ext>
            </a:extLst>
          </p:cNvPr>
          <p:cNvSpPr txBox="1"/>
          <p:nvPr/>
        </p:nvSpPr>
        <p:spPr>
          <a:xfrm>
            <a:off x="314976" y="1637624"/>
            <a:ext cx="930073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1800" b="1" dirty="0" smtClean="0">
                <a:solidFill>
                  <a:srgbClr val="263B80"/>
                </a:solidFill>
                <a:latin typeface="Proxima Nova Light" panose="02000506030000020004" pitchFamily="50" charset="0"/>
              </a:rPr>
              <a:t>Организация </a:t>
            </a:r>
            <a:r>
              <a:rPr lang="ru-RU" sz="1800" b="1" dirty="0">
                <a:solidFill>
                  <a:srgbClr val="263B80"/>
                </a:solidFill>
                <a:latin typeface="Proxima Nova Light" panose="02000506030000020004" pitchFamily="50" charset="0"/>
              </a:rPr>
              <a:t>процесса обучения в инклюзивной образовательной </a:t>
            </a:r>
            <a:r>
              <a:rPr lang="ru-RU" sz="1800" b="1" dirty="0" smtClean="0">
                <a:solidFill>
                  <a:srgbClr val="263B80"/>
                </a:solidFill>
                <a:latin typeface="Proxima Nova Light" panose="02000506030000020004" pitchFamily="50" charset="0"/>
              </a:rPr>
              <a:t>среде</a:t>
            </a:r>
          </a:p>
          <a:p>
            <a:pPr>
              <a:lnSpc>
                <a:spcPct val="150000"/>
              </a:lnSpc>
            </a:pPr>
            <a:endParaRPr lang="ru-RU" sz="1800" dirty="0">
              <a:solidFill>
                <a:srgbClr val="263B80"/>
              </a:solidFill>
              <a:latin typeface="Proxima Nova Light" panose="02000506030000020004" pitchFamily="50" charset="0"/>
            </a:endParaRPr>
          </a:p>
          <a:p>
            <a:pPr>
              <a:lnSpc>
                <a:spcPct val="150000"/>
              </a:lnSpc>
            </a:pPr>
            <a:endParaRPr lang="ru-RU" sz="1800" dirty="0" smtClean="0">
              <a:solidFill>
                <a:srgbClr val="263B80"/>
              </a:solidFill>
              <a:latin typeface="Proxima Nova Light" panose="02000506030000020004" pitchFamily="50" charset="0"/>
            </a:endParaRPr>
          </a:p>
          <a:p>
            <a:pPr>
              <a:lnSpc>
                <a:spcPct val="150000"/>
              </a:lnSpc>
            </a:pPr>
            <a:r>
              <a:rPr lang="ru-RU" sz="1800" dirty="0">
                <a:solidFill>
                  <a:srgbClr val="263B80"/>
                </a:solidFill>
                <a:latin typeface="Proxima Nova Light" panose="02000506030000020004" pitchFamily="50" charset="0"/>
              </a:rPr>
              <a:t> Инклюзивное образование – это подход к обучению, который позволяет всем детям, независимо от их индивидуальных особенностей, учиться вместе в одном образовательном пространстве. Этот процесс направлен на создание условий для полноценного развития каждого ребенка, включая тех, кто имеет особые образовательные потребности</a:t>
            </a:r>
            <a:endParaRPr lang="ru-RU" dirty="0">
              <a:solidFill>
                <a:srgbClr val="263B8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102" y="4977561"/>
            <a:ext cx="4572000" cy="14400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75682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2F5EC2B6-1F8F-4D07-B874-E7662BF3398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2358" y="607494"/>
            <a:ext cx="9906000" cy="590137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300AC002-E5C6-4BC1-91E0-18AA618C01A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417579"/>
            <a:ext cx="9906000" cy="44042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52412716-D2A9-4080-AD83-4818398E01C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-371"/>
            <a:ext cx="9906000" cy="66538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3CC557FB-23F9-4D20-B4DA-39DD29CDCEBA}"/>
              </a:ext>
            </a:extLst>
          </p:cNvPr>
          <p:cNvSpPr txBox="1"/>
          <p:nvPr/>
        </p:nvSpPr>
        <p:spPr>
          <a:xfrm>
            <a:off x="314976" y="1984887"/>
            <a:ext cx="9300737" cy="4196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1800" b="1" dirty="0">
                <a:solidFill>
                  <a:srgbClr val="263B80"/>
                </a:solidFill>
                <a:latin typeface="Proxima Nova Light" panose="02000506030000020004" pitchFamily="50" charset="0"/>
              </a:rPr>
              <a:t>Основные принципы инклюзивного образования</a:t>
            </a:r>
          </a:p>
          <a:p>
            <a:pPr>
              <a:lnSpc>
                <a:spcPct val="150000"/>
              </a:lnSpc>
            </a:pPr>
            <a:endParaRPr lang="ru-RU" sz="1800" dirty="0">
              <a:solidFill>
                <a:srgbClr val="263B80"/>
              </a:solidFill>
              <a:latin typeface="Proxima Nova Light" panose="02000506030000020004" pitchFamily="50" charset="0"/>
            </a:endParaRPr>
          </a:p>
          <a:p>
            <a:pPr>
              <a:lnSpc>
                <a:spcPct val="150000"/>
              </a:lnSpc>
            </a:pPr>
            <a:r>
              <a:rPr lang="ru-RU" sz="1800" dirty="0">
                <a:solidFill>
                  <a:srgbClr val="263B80"/>
                </a:solidFill>
                <a:latin typeface="Proxima Nova Light" panose="02000506030000020004" pitchFamily="50" charset="0"/>
              </a:rPr>
              <a:t>1. Уважение к индивидуальности: Каждый ребенок уникален и заслуживает уважения.</a:t>
            </a:r>
          </a:p>
          <a:p>
            <a:pPr>
              <a:lnSpc>
                <a:spcPct val="150000"/>
              </a:lnSpc>
            </a:pPr>
            <a:r>
              <a:rPr lang="ru-RU" sz="1800" dirty="0">
                <a:solidFill>
                  <a:srgbClr val="263B80"/>
                </a:solidFill>
                <a:latin typeface="Proxima Nova Light" panose="02000506030000020004" pitchFamily="50" charset="0"/>
              </a:rPr>
              <a:t>2. Доступность образовательных ресурсов: Обеспечение доступности учебных материалов и пространства для всех детей.</a:t>
            </a:r>
          </a:p>
          <a:p>
            <a:pPr>
              <a:lnSpc>
                <a:spcPct val="150000"/>
              </a:lnSpc>
            </a:pPr>
            <a:r>
              <a:rPr lang="ru-RU" sz="1800" dirty="0">
                <a:solidFill>
                  <a:srgbClr val="263B80"/>
                </a:solidFill>
                <a:latin typeface="Proxima Nova Light" panose="02000506030000020004" pitchFamily="50" charset="0"/>
              </a:rPr>
              <a:t>3. Поддержка разнообразия: Признание и поддержка различных способов обучения и выражения знаний.</a:t>
            </a:r>
          </a:p>
          <a:p>
            <a:pPr>
              <a:lnSpc>
                <a:spcPct val="150000"/>
              </a:lnSpc>
            </a:pPr>
            <a:r>
              <a:rPr lang="ru-RU" sz="1800" dirty="0">
                <a:solidFill>
                  <a:srgbClr val="263B80"/>
                </a:solidFill>
                <a:latin typeface="Proxima Nova Light" panose="02000506030000020004" pitchFamily="50" charset="0"/>
              </a:rPr>
              <a:t>4. Взаимодействие и сотрудничество: Создание атмосферы сотрудничества между учениками, учителями и родителями.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8740" y="665019"/>
            <a:ext cx="7109460" cy="13198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823644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2F5EC2B6-1F8F-4D07-B874-E7662BF3398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2358" y="607494"/>
            <a:ext cx="9906000" cy="590137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300AC002-E5C6-4BC1-91E0-18AA618C01A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417579"/>
            <a:ext cx="9906000" cy="44042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52412716-D2A9-4080-AD83-4818398E01C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-371"/>
            <a:ext cx="9906000" cy="66538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3CC557FB-23F9-4D20-B4DA-39DD29CDCEBA}"/>
              </a:ext>
            </a:extLst>
          </p:cNvPr>
          <p:cNvSpPr txBox="1"/>
          <p:nvPr/>
        </p:nvSpPr>
        <p:spPr>
          <a:xfrm>
            <a:off x="314977" y="1984887"/>
            <a:ext cx="5341422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1800" b="1" dirty="0" smtClean="0">
                <a:solidFill>
                  <a:srgbClr val="263B80"/>
                </a:solidFill>
                <a:latin typeface="Proxima Nova Light" panose="02000506030000020004" pitchFamily="50" charset="0"/>
              </a:rPr>
              <a:t>Преимущества </a:t>
            </a:r>
            <a:r>
              <a:rPr lang="ru-RU" sz="1800" b="1" dirty="0">
                <a:solidFill>
                  <a:srgbClr val="263B80"/>
                </a:solidFill>
                <a:latin typeface="Proxima Nova Light" panose="02000506030000020004" pitchFamily="50" charset="0"/>
              </a:rPr>
              <a:t>инклюзивного подхода</a:t>
            </a:r>
          </a:p>
          <a:p>
            <a:pPr>
              <a:lnSpc>
                <a:spcPct val="150000"/>
              </a:lnSpc>
            </a:pPr>
            <a:endParaRPr lang="ru-RU" sz="1800" dirty="0">
              <a:solidFill>
                <a:srgbClr val="263B80"/>
              </a:solidFill>
              <a:latin typeface="Proxima Nova Light" panose="02000506030000020004" pitchFamily="50" charset="0"/>
            </a:endParaRPr>
          </a:p>
          <a:p>
            <a:pPr>
              <a:lnSpc>
                <a:spcPct val="150000"/>
              </a:lnSpc>
            </a:pPr>
            <a:r>
              <a:rPr lang="ru-RU" sz="1800" dirty="0">
                <a:solidFill>
                  <a:srgbClr val="263B80"/>
                </a:solidFill>
                <a:latin typeface="Proxima Nova Light" panose="02000506030000020004" pitchFamily="50" charset="0"/>
              </a:rPr>
              <a:t>- Развитие социальных навыков у всех учеников.</a:t>
            </a:r>
          </a:p>
          <a:p>
            <a:pPr>
              <a:lnSpc>
                <a:spcPct val="150000"/>
              </a:lnSpc>
            </a:pPr>
            <a:r>
              <a:rPr lang="ru-RU" sz="1800" dirty="0">
                <a:solidFill>
                  <a:srgbClr val="263B80"/>
                </a:solidFill>
                <a:latin typeface="Proxima Nova Light" panose="02000506030000020004" pitchFamily="50" charset="0"/>
              </a:rPr>
              <a:t>- Повышение уровня эмпатии и толерантности среди учащихся.</a:t>
            </a:r>
          </a:p>
          <a:p>
            <a:pPr>
              <a:lnSpc>
                <a:spcPct val="150000"/>
              </a:lnSpc>
            </a:pPr>
            <a:r>
              <a:rPr lang="ru-RU" sz="1800" dirty="0">
                <a:solidFill>
                  <a:srgbClr val="263B80"/>
                </a:solidFill>
                <a:latin typeface="Proxima Nova Light" panose="02000506030000020004" pitchFamily="50" charset="0"/>
              </a:rPr>
              <a:t>- Улучшение академической успеваемости за счет индивидуального подхода.</a:t>
            </a:r>
          </a:p>
          <a:p>
            <a:pPr>
              <a:lnSpc>
                <a:spcPct val="150000"/>
              </a:lnSpc>
            </a:pPr>
            <a:r>
              <a:rPr lang="ru-RU" sz="1800" dirty="0">
                <a:solidFill>
                  <a:srgbClr val="263B80"/>
                </a:solidFill>
                <a:latin typeface="Proxima Nova Light" panose="02000506030000020004" pitchFamily="50" charset="0"/>
              </a:rPr>
              <a:t>- Формирование позитивного отношения к различиям и многообразию. </a:t>
            </a:r>
            <a:endParaRPr lang="ru-RU" dirty="0">
              <a:solidFill>
                <a:srgbClr val="263B8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6398" y="2966286"/>
            <a:ext cx="4249602" cy="34512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040411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2F5EC2B6-1F8F-4D07-B874-E7662BF3398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2358" y="665018"/>
            <a:ext cx="9906000" cy="5843846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300AC002-E5C6-4BC1-91E0-18AA618C01A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417579"/>
            <a:ext cx="9906000" cy="44042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52412716-D2A9-4080-AD83-4818398E01C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-371"/>
            <a:ext cx="9906000" cy="66538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3CC557FB-23F9-4D20-B4DA-39DD29CDCEBA}"/>
              </a:ext>
            </a:extLst>
          </p:cNvPr>
          <p:cNvSpPr txBox="1"/>
          <p:nvPr/>
        </p:nvSpPr>
        <p:spPr>
          <a:xfrm>
            <a:off x="4183380" y="1984887"/>
            <a:ext cx="5516880" cy="45302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1800" b="1" dirty="0">
                <a:solidFill>
                  <a:srgbClr val="263B80"/>
                </a:solidFill>
                <a:latin typeface="Proxima Nova Light"/>
              </a:rPr>
              <a:t>Как организовать учебный процесс?</a:t>
            </a:r>
          </a:p>
          <a:p>
            <a:pPr>
              <a:lnSpc>
                <a:spcPct val="150000"/>
              </a:lnSpc>
            </a:pPr>
            <a:endParaRPr lang="ru-RU" dirty="0">
              <a:solidFill>
                <a:srgbClr val="263B80"/>
              </a:solidFill>
              <a:latin typeface="Proxima Nova Light"/>
            </a:endParaRPr>
          </a:p>
          <a:p>
            <a:pPr>
              <a:lnSpc>
                <a:spcPct val="150000"/>
              </a:lnSpc>
            </a:pPr>
            <a:r>
              <a:rPr lang="ru-RU" dirty="0">
                <a:solidFill>
                  <a:srgbClr val="263B80"/>
                </a:solidFill>
                <a:latin typeface="Proxima Nova Light"/>
              </a:rPr>
              <a:t>1. Индивидуальные учебные планы: Подбор методов и форм обучения под нужды каждого ученика.</a:t>
            </a:r>
          </a:p>
          <a:p>
            <a:pPr>
              <a:lnSpc>
                <a:spcPct val="150000"/>
              </a:lnSpc>
            </a:pPr>
            <a:r>
              <a:rPr lang="ru-RU" dirty="0">
                <a:solidFill>
                  <a:srgbClr val="263B80"/>
                </a:solidFill>
                <a:latin typeface="Proxima Nova Light"/>
              </a:rPr>
              <a:t>2. Использование адаптивных технологий: Применение специальных инструментов и методик для поддержки детей с особыми потребностями.</a:t>
            </a:r>
          </a:p>
          <a:p>
            <a:pPr>
              <a:lnSpc>
                <a:spcPct val="150000"/>
              </a:lnSpc>
            </a:pPr>
            <a:r>
              <a:rPr lang="ru-RU" dirty="0">
                <a:solidFill>
                  <a:srgbClr val="263B80"/>
                </a:solidFill>
                <a:latin typeface="Proxima Nova Light"/>
              </a:rPr>
              <a:t>3. Совместная работа педагогов и специалистов: Координация действий учителей, психологов, логопедов и других специалистов.</a:t>
            </a:r>
          </a:p>
          <a:p>
            <a:pPr>
              <a:lnSpc>
                <a:spcPct val="150000"/>
              </a:lnSpc>
            </a:pPr>
            <a:r>
              <a:rPr lang="ru-RU" dirty="0">
                <a:solidFill>
                  <a:srgbClr val="263B80"/>
                </a:solidFill>
                <a:latin typeface="Proxima Nova Light"/>
              </a:rPr>
              <a:t>4. Активное участие родителей: Поддержка со стороны семьи играет важную роль в успешном обучении.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58" y="2491739"/>
            <a:ext cx="3987618" cy="39258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181119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2F5EC2B6-1F8F-4D07-B874-E7662BF3398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2358" y="607494"/>
            <a:ext cx="9906000" cy="590137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300AC002-E5C6-4BC1-91E0-18AA618C01A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417579"/>
            <a:ext cx="9906000" cy="44042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52412716-D2A9-4080-AD83-4818398E01C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-371"/>
            <a:ext cx="9906000" cy="66538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3CC557FB-23F9-4D20-B4DA-39DD29CDCEBA}"/>
              </a:ext>
            </a:extLst>
          </p:cNvPr>
          <p:cNvSpPr txBox="1"/>
          <p:nvPr/>
        </p:nvSpPr>
        <p:spPr>
          <a:xfrm>
            <a:off x="314977" y="1984887"/>
            <a:ext cx="5293344" cy="42934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000" b="1" dirty="0" smtClean="0">
                <a:solidFill>
                  <a:srgbClr val="263B80"/>
                </a:solidFill>
              </a:rPr>
              <a:t>Функции педагога-психолога:</a:t>
            </a:r>
            <a:endParaRPr lang="ru-RU" sz="2000" b="1" dirty="0">
              <a:solidFill>
                <a:srgbClr val="263B80"/>
              </a:solidFill>
            </a:endParaRPr>
          </a:p>
          <a:p>
            <a:pPr>
              <a:lnSpc>
                <a:spcPct val="150000"/>
              </a:lnSpc>
            </a:pPr>
            <a:endParaRPr lang="ru-RU" sz="1800" dirty="0">
              <a:solidFill>
                <a:srgbClr val="263B80"/>
              </a:solidFill>
            </a:endParaRPr>
          </a:p>
          <a:p>
            <a:pPr>
              <a:lnSpc>
                <a:spcPct val="150000"/>
              </a:lnSpc>
            </a:pPr>
            <a:r>
              <a:rPr lang="ru-RU" sz="1800" dirty="0">
                <a:solidFill>
                  <a:srgbClr val="263B80"/>
                </a:solidFill>
              </a:rPr>
              <a:t>- Оценивает индивидуальные особенности каждого ребенка.</a:t>
            </a:r>
          </a:p>
          <a:p>
            <a:pPr>
              <a:lnSpc>
                <a:spcPct val="150000"/>
              </a:lnSpc>
            </a:pPr>
            <a:r>
              <a:rPr lang="ru-RU" sz="1800" dirty="0">
                <a:solidFill>
                  <a:srgbClr val="263B80"/>
                </a:solidFill>
              </a:rPr>
              <a:t>- Помогает адаптироваться новым ученикам.</a:t>
            </a:r>
          </a:p>
          <a:p>
            <a:pPr>
              <a:lnSpc>
                <a:spcPct val="150000"/>
              </a:lnSpc>
            </a:pPr>
            <a:r>
              <a:rPr lang="ru-RU" sz="1800" dirty="0">
                <a:solidFill>
                  <a:srgbClr val="263B80"/>
                </a:solidFill>
              </a:rPr>
              <a:t>- Проводит консультации с учителями и родителями.</a:t>
            </a:r>
          </a:p>
          <a:p>
            <a:pPr>
              <a:lnSpc>
                <a:spcPct val="150000"/>
              </a:lnSpc>
            </a:pPr>
            <a:r>
              <a:rPr lang="ru-RU" sz="1800" dirty="0">
                <a:solidFill>
                  <a:srgbClr val="263B80"/>
                </a:solidFill>
              </a:rPr>
              <a:t>- Организует коррекционно-развивающие занятия.</a:t>
            </a:r>
          </a:p>
          <a:p>
            <a:pPr>
              <a:lnSpc>
                <a:spcPct val="150000"/>
              </a:lnSpc>
            </a:pPr>
            <a:r>
              <a:rPr lang="ru-RU" sz="1800" dirty="0">
                <a:solidFill>
                  <a:srgbClr val="263B80"/>
                </a:solidFill>
              </a:rPr>
              <a:t>- Создает условия для эмоциональной безопасности и комфорта.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8320" y="4069079"/>
            <a:ext cx="4295321" cy="2348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568049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2F5EC2B6-1F8F-4D07-B874-E7662BF3398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2358" y="607494"/>
            <a:ext cx="9906000" cy="590137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300AC002-E5C6-4BC1-91E0-18AA618C01A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417579"/>
            <a:ext cx="9906000" cy="44042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52412716-D2A9-4080-AD83-4818398E01C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-371"/>
            <a:ext cx="9906000" cy="66538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3CC557FB-23F9-4D20-B4DA-39DD29CDCEBA}"/>
              </a:ext>
            </a:extLst>
          </p:cNvPr>
          <p:cNvSpPr txBox="1"/>
          <p:nvPr/>
        </p:nvSpPr>
        <p:spPr>
          <a:xfrm>
            <a:off x="338149" y="1984887"/>
            <a:ext cx="9300737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000" b="1" dirty="0" smtClean="0">
                <a:solidFill>
                  <a:srgbClr val="263B80"/>
                </a:solidFill>
                <a:latin typeface="Proxima Nova Light"/>
              </a:rPr>
              <a:t>Успешные практики</a:t>
            </a:r>
            <a:endParaRPr lang="ru-RU" sz="2000" b="1" dirty="0">
              <a:solidFill>
                <a:srgbClr val="263B80"/>
              </a:solidFill>
              <a:latin typeface="Proxima Nova Light"/>
            </a:endParaRPr>
          </a:p>
          <a:p>
            <a:pPr>
              <a:lnSpc>
                <a:spcPct val="150000"/>
              </a:lnSpc>
            </a:pPr>
            <a:endParaRPr lang="ru-RU" sz="2000" dirty="0">
              <a:solidFill>
                <a:srgbClr val="263B80"/>
              </a:solidFill>
              <a:latin typeface="Proxima Nova Light"/>
            </a:endParaRPr>
          </a:p>
          <a:p>
            <a:pPr>
              <a:lnSpc>
                <a:spcPct val="150000"/>
              </a:lnSpc>
            </a:pPr>
            <a:r>
              <a:rPr lang="ru-RU" sz="2000" dirty="0">
                <a:solidFill>
                  <a:srgbClr val="263B80"/>
                </a:solidFill>
                <a:latin typeface="Proxima Nova Light"/>
              </a:rPr>
              <a:t>1. Проект "Вместе мы сильнее": Внедрение системы наставничества среди старшеклассников.</a:t>
            </a:r>
          </a:p>
          <a:p>
            <a:pPr>
              <a:lnSpc>
                <a:spcPct val="150000"/>
              </a:lnSpc>
            </a:pPr>
            <a:r>
              <a:rPr lang="ru-RU" sz="2000" dirty="0">
                <a:solidFill>
                  <a:srgbClr val="263B80"/>
                </a:solidFill>
                <a:latin typeface="Proxima Nova Light"/>
              </a:rPr>
              <a:t>2. Программа "Учимся друг у друга": Организация совместных уроков, где ученики помогают друг другу.</a:t>
            </a:r>
          </a:p>
          <a:p>
            <a:pPr>
              <a:lnSpc>
                <a:spcPct val="150000"/>
              </a:lnSpc>
            </a:pPr>
            <a:r>
              <a:rPr lang="ru-RU" sz="2000" dirty="0">
                <a:solidFill>
                  <a:srgbClr val="263B80"/>
                </a:solidFill>
                <a:latin typeface="Proxima Nova Light"/>
              </a:rPr>
              <a:t>3. Клуб "Творческая мастерская": Проведение творческих занятий, доступных для всех участников.</a:t>
            </a:r>
          </a:p>
        </p:txBody>
      </p:sp>
    </p:spTree>
    <p:extLst>
      <p:ext uri="{BB962C8B-B14F-4D97-AF65-F5344CB8AC3E}">
        <p14:creationId xmlns:p14="http://schemas.microsoft.com/office/powerpoint/2010/main" val="11886274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2F5EC2B6-1F8F-4D07-B874-E7662BF3398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2358" y="607494"/>
            <a:ext cx="9906000" cy="590137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300AC002-E5C6-4BC1-91E0-18AA618C01A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417579"/>
            <a:ext cx="9906000" cy="44042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52412716-D2A9-4080-AD83-4818398E01C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-371"/>
            <a:ext cx="9906000" cy="66538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3CC557FB-23F9-4D20-B4DA-39DD29CDCEBA}"/>
              </a:ext>
            </a:extLst>
          </p:cNvPr>
          <p:cNvSpPr txBox="1"/>
          <p:nvPr/>
        </p:nvSpPr>
        <p:spPr>
          <a:xfrm>
            <a:off x="314976" y="1984887"/>
            <a:ext cx="9300737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400" b="1" dirty="0">
                <a:solidFill>
                  <a:srgbClr val="263B80"/>
                </a:solidFill>
              </a:rPr>
              <a:t>Заключение</a:t>
            </a:r>
          </a:p>
          <a:p>
            <a:pPr>
              <a:lnSpc>
                <a:spcPct val="150000"/>
              </a:lnSpc>
            </a:pPr>
            <a:endParaRPr lang="ru-RU" sz="2400" dirty="0">
              <a:solidFill>
                <a:srgbClr val="263B80"/>
              </a:solidFill>
            </a:endParaRPr>
          </a:p>
          <a:p>
            <a:pPr>
              <a:lnSpc>
                <a:spcPct val="150000"/>
              </a:lnSpc>
            </a:pPr>
            <a:r>
              <a:rPr lang="ru-RU" sz="2400" dirty="0">
                <a:solidFill>
                  <a:srgbClr val="263B80"/>
                </a:solidFill>
              </a:rPr>
              <a:t>Инклюзивное образование – это путь к созданию общества, где каждый человек ценится и уважается. Совместными усилиями мы можем сделать обучение доступным и комфортным для всех детей, обеспечивая им равные возможности для развития и самореализации.</a:t>
            </a:r>
          </a:p>
        </p:txBody>
      </p:sp>
    </p:spTree>
    <p:extLst>
      <p:ext uri="{BB962C8B-B14F-4D97-AF65-F5344CB8AC3E}">
        <p14:creationId xmlns:p14="http://schemas.microsoft.com/office/powerpoint/2010/main" val="783217770"/>
      </p:ext>
    </p:extLst>
  </p:cSld>
  <p:clrMapOvr>
    <a:masterClrMapping/>
  </p:clrMapOvr>
</p:sld>
</file>

<file path=ppt/theme/theme1.xml><?xml version="1.0" encoding="utf-8"?>
<a:theme xmlns:a="http://schemas.openxmlformats.org/drawingml/2006/main" name="Специальное оформление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3135</TotalTime>
  <Words>385</Words>
  <Application>Microsoft Office PowerPoint</Application>
  <PresentationFormat>Лист A4 (210x297 мм)</PresentationFormat>
  <Paragraphs>41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Специальное оформление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Microsoft Office User</dc:creator>
  <cp:lastModifiedBy>USER</cp:lastModifiedBy>
  <cp:revision>47</cp:revision>
  <dcterms:created xsi:type="dcterms:W3CDTF">2020-04-16T10:12:10Z</dcterms:created>
  <dcterms:modified xsi:type="dcterms:W3CDTF">2025-03-04T11:17:05Z</dcterms:modified>
</cp:coreProperties>
</file>