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50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DBC874-FAA1-48E4-965D-2B92F7DA6A82}" type="datetimeFigureOut">
              <a:rPr lang="ru-RU" smtClean="0"/>
              <a:pPr/>
              <a:t>09.12.2017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84F3DA-4799-410C-8BBB-2712A77D69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1E560-BD33-4A18-BCCA-3130CDC647CF}" type="datetimeFigureOut">
              <a:rPr lang="ru-RU" smtClean="0"/>
              <a:pPr/>
              <a:t>09.12.2017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B6D5-0B83-4CE6-904D-E9764EF2E4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1E560-BD33-4A18-BCCA-3130CDC647CF}" type="datetimeFigureOut">
              <a:rPr lang="ru-RU" smtClean="0"/>
              <a:pPr/>
              <a:t>09.12.2017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B6D5-0B83-4CE6-904D-E9764EF2E4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1E560-BD33-4A18-BCCA-3130CDC647CF}" type="datetimeFigureOut">
              <a:rPr lang="ru-RU" smtClean="0"/>
              <a:pPr/>
              <a:t>09.12.2017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B6D5-0B83-4CE6-904D-E9764EF2E4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1E560-BD33-4A18-BCCA-3130CDC647CF}" type="datetimeFigureOut">
              <a:rPr lang="ru-RU" smtClean="0"/>
              <a:pPr/>
              <a:t>09.12.2017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B6D5-0B83-4CE6-904D-E9764EF2E4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1E560-BD33-4A18-BCCA-3130CDC647CF}" type="datetimeFigureOut">
              <a:rPr lang="ru-RU" smtClean="0"/>
              <a:pPr/>
              <a:t>09.12.2017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B6D5-0B83-4CE6-904D-E9764EF2E4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1E560-BD33-4A18-BCCA-3130CDC647CF}" type="datetimeFigureOut">
              <a:rPr lang="ru-RU" smtClean="0"/>
              <a:pPr/>
              <a:t>09.12.2017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B6D5-0B83-4CE6-904D-E9764EF2E4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1E560-BD33-4A18-BCCA-3130CDC647CF}" type="datetimeFigureOut">
              <a:rPr lang="ru-RU" smtClean="0"/>
              <a:pPr/>
              <a:t>09.12.2017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B6D5-0B83-4CE6-904D-E9764EF2E4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1E560-BD33-4A18-BCCA-3130CDC647CF}" type="datetimeFigureOut">
              <a:rPr lang="ru-RU" smtClean="0"/>
              <a:pPr/>
              <a:t>09.12.2017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B6D5-0B83-4CE6-904D-E9764EF2E4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1E560-BD33-4A18-BCCA-3130CDC647CF}" type="datetimeFigureOut">
              <a:rPr lang="ru-RU" smtClean="0"/>
              <a:pPr/>
              <a:t>09.12.2017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B6D5-0B83-4CE6-904D-E9764EF2E4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1E560-BD33-4A18-BCCA-3130CDC647CF}" type="datetimeFigureOut">
              <a:rPr lang="ru-RU" smtClean="0"/>
              <a:pPr/>
              <a:t>09.12.2017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B6D5-0B83-4CE6-904D-E9764EF2E4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1E560-BD33-4A18-BCCA-3130CDC647CF}" type="datetimeFigureOut">
              <a:rPr lang="ru-RU" smtClean="0"/>
              <a:pPr/>
              <a:t>09.12.2017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3B6D5-0B83-4CE6-904D-E9764EF2E4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1E560-BD33-4A18-BCCA-3130CDC647CF}" type="datetimeFigureOut">
              <a:rPr lang="ru-RU" smtClean="0"/>
              <a:pPr/>
              <a:t>09.12.2017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3B6D5-0B83-4CE6-904D-E9764EF2E4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214686"/>
            <a:ext cx="7143800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685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Граф </a:t>
                      </a:r>
                      <a:r>
                        <a:rPr lang="ru-RU" sz="1800" b="1" dirty="0" err="1" smtClean="0"/>
                        <a:t>Мориц</a:t>
                      </a:r>
                      <a:r>
                        <a:rPr lang="ru-RU" sz="1800" b="1" dirty="0" smtClean="0"/>
                        <a:t> Саксонский</a:t>
                      </a:r>
                    </a:p>
                    <a:p>
                      <a:pPr algn="ctr"/>
                      <a:endParaRPr lang="ru-RU" sz="1600" b="1" dirty="0" smtClean="0"/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 -14 лет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 Отец — король польский и курфюрст саксонский Август Сильный; мать — его любовница Аврора фон 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Кенигсмарк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Вероисповедание-Лютеранин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Хотя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Мориц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еще очень юн, он уже воюет во Фландрии на стороне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антииспанского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альянса — и успел показать себя толковым офицером, быстро вникающим в тонкости военного дела. Это не может не нравиться Петру I, всегда привечающему таких людей.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Будучи незаконнорожденным сыном Августа Сильного,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Мориц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Саксонский не имеет прав ни на польский престол, ни на Саксонию. Впрочем, вполне возможно, когда-нибудь он будет с оружием в руках претендовать на часть территорий, некогда подвластных его отцу. Если это произойдет, брак позволит России вмешаться в дела Центральной Европы.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Привыкнув к некоторым особенностям армейского быта,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Мориц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ведет крайне распутный образ жизни и сам жениться в настоящий момент не планирует. Впрочем, можно попробовать его переубедить.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Фридрих </a:t>
                      </a:r>
                      <a:r>
                        <a:rPr lang="en-US" b="1" dirty="0" smtClean="0"/>
                        <a:t>III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ru-RU" b="1" baseline="0" dirty="0" smtClean="0"/>
                        <a:t>Вильгельм Курляндский</a:t>
                      </a:r>
                    </a:p>
                    <a:p>
                      <a:endParaRPr lang="en-US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Возраст -18 лет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Семья-Отец — герцог Курляндии и 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Земгалии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Фридрих Казимир 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Кетлер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мать — дочь курфюрста бранденбургского Елизавета София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Вероисповедание-Лютеранин</a:t>
                      </a:r>
                    </a:p>
                    <a:p>
                      <a:endParaRPr lang="ru-RU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 1698 году, после смерти отца, Фридрих был провозглашен новым герцогом курляндским и 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земгальским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Фридрихом III. Контроль над Курляндией поможет России укрепить свои позиции на Балтике: там есть удобные выходы на Балтийское море, которые могут сделать Курляндию важнейшим плацдармом для флота.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Дядя Фридриха Вильгельма — Фридрих I, король Пруссии, одного из сильнейших фраг­ментов Священной Римской империи. Брак русской принцессы с племянником прусского короля может привести как к сближению России с Пруссией, так и к их конфликту — 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из-завопроса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контроля над Курляндией.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 1701 году шведы захватили 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Земгалию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и до 1709 года Фридрих Вильгельм находился у дяди в Пруссии, то есть не имел никакой власти над своим герцогством. Вернуться ему помог Петр, и поэтому Фридрих Вильгельм чувствует себя обязанным России (по крайней мере, пока что).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 Фридриха Вильгельма нет ни политического, ни военного опыта. Это может сыграть России на руку, если удастся превратить его в марионеточного правителя, а может помешать, если герцог курляндский не выйдет из-под опеки матери и другого дяди, Фердинанда 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Кетлера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 — они до недавнего времени были регентами при Фридрихе Вильгельме, ставшем герцогом в шесть лет.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Фридрих Вильгельм невоздержан в употреблении спиртного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sz="13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214686"/>
            <a:ext cx="7143800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685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Граф </a:t>
                      </a:r>
                      <a:r>
                        <a:rPr lang="ru-RU" sz="1800" b="1" dirty="0" err="1" smtClean="0"/>
                        <a:t>Мориц</a:t>
                      </a:r>
                      <a:r>
                        <a:rPr lang="ru-RU" sz="1800" b="1" dirty="0" smtClean="0"/>
                        <a:t> Саксонский</a:t>
                      </a:r>
                    </a:p>
                    <a:p>
                      <a:pPr algn="ctr"/>
                      <a:endParaRPr lang="ru-RU" sz="1600" b="1" dirty="0" smtClean="0"/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 -14 лет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 Отец — король польский и курфюрст саксонский Август Сильный; мать — его любовница Аврора фон 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Кенигсмарк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Вероисповедание-Лютеранин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Хотя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Мориц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еще очень юн, он уже воюет во Фландрии на стороне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антииспанского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альянса — и успел показать себя толковым офицером, быстро вникающим в тонкости военного дела. Это не может не нравиться Петру I, всегда привечающему таких людей.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Будучи незаконнорожденным сыном Августа Сильного,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Мориц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Саксонский не имеет прав ни на польский престол, ни на Саксонию. Впрочем, вполне возможно, когда-нибудь он будет с оружием в руках претендовать на часть территорий, некогда подвластных его отцу. Если это произойдет, брак позволит России вмешаться в дела Центральной Европы.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Привыкнув к некоторым особенностям армейского быта,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Мориц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ведет крайне распутный образ жизни и сам жениться в настоящий момент не планирует. Впрочем, можно попробовать его переубедить.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Фридрих </a:t>
                      </a:r>
                      <a:r>
                        <a:rPr lang="en-US" b="1" dirty="0" smtClean="0"/>
                        <a:t>III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ru-RU" b="1" baseline="0" dirty="0" smtClean="0"/>
                        <a:t>Вильгельм Курляндский</a:t>
                      </a:r>
                    </a:p>
                    <a:p>
                      <a:endParaRPr lang="en-US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Возраст -18 лет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Семья-Отец — герцог Курляндии и 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Земгалии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Фридрих Казимир 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Кетлер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мать — дочь курфюрста бранденбургского Елизавета София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Вероисповедание-Лютеранин</a:t>
                      </a:r>
                    </a:p>
                    <a:p>
                      <a:endParaRPr lang="ru-RU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 1698 году, после смерти отца, Фридрих был провозглашен новым герцогом курляндским и 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земгальским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Фридрихом III. Контроль над Курляндией поможет России укрепить свои позиции на Балтике: там есть удобные выходы на Балтийское море, которые могут сделать Курляндию важнейшим плацдармом для флота.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Дядя Фридриха Вильгельма — Фридрих I, король Пруссии, одного из сильнейших фраг­ментов Священной Римской империи. Брак русской принцессы с племянником прусского короля может привести как к сближению России с Пруссией, так и к их конфликту — 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из-завопроса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контроля над Курляндией.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 1701 году шведы захватили 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Земгалию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и до 1709 года Фридрих Вильгельм находился у дяди в Пруссии, то есть не имел никакой власти над своим герцогством. Вернуться ему помог Петр, и поэтому Фридрих Вильгельм чувствует себя обязанным России (по крайней мере, пока что).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 Фридриха Вильгельма нет ни политического, ни военного опыта. Это может сыграть России на руку, если удастся превратить его в марионеточного правителя, а может помешать, если герцог курляндский не выйдет из-под опеки матери и другого дяди, Фердинанда 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Кетлера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 — они до недавнего времени были регентами при Фридрихе Вильгельме, ставшем герцогом в шесть лет.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Фридрих Вильгельм невоздержан в употреблении спиртного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sz="13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214686"/>
            <a:ext cx="7143800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685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Иван</a:t>
                      </a: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Ильич Дмитриев –Мамонов</a:t>
                      </a:r>
                    </a:p>
                    <a:p>
                      <a:pPr algn="ctr"/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Возраст-30 лет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Семья-Отец — воевода Илья Михайлович Дмитриев-Мамонов, мать —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Акилина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Игнатьевна (в девичестве Вердеревская)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Вероисповедание-Православный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Этот брак не сулит никаких внешнеполитических выгод. Род Дмитриевых-Мамоновых с европейскими династиями не связан.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Зато Дмитриев-Мамонов — православный, а значит, брак с ним не вызовет никаких конфессиональных сложностей.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Иван Ильич нередко принимал участие в военных походах и зарекомендовал себя хорошим офицером и верным слугой государя.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Хоть Иван Ильич и не королевских кровей, но Дмитриевы-Мамоновы происходят от смо­ленской ветви Рюриковичей. Обычно цари-мужчины женятся на представительницах старых русских родов, а не наоборот, но может, удастся создать прецедент?</a:t>
                      </a:r>
                    </a:p>
                    <a:p>
                      <a:pPr algn="ctr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Елизавета Пармская</a:t>
                      </a:r>
                      <a:endParaRPr lang="ru-RU" b="1" baseline="0" dirty="0" smtClean="0"/>
                    </a:p>
                    <a:p>
                      <a:endParaRPr lang="en-US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Возраст-18 лет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Семья-Отец —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Одоардо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Фарнезе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наследный принц Пармы, умерший в 1693 году; мать —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Доротея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София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Нойбургская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Вероисповедание-Католичка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После смерти мужа мать Елизаветы вышла за его сводного брата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Франческо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Так что, если дядя Елизаветы не окажется бездетным, шансов на наследование Пармского герцогства у нее практически не будет.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Политически раздробленная Италия находится в сфере турецких интересов: здесь можно поискать союзников против Османской империи. Конечно, для Пармы это не так актуально, как, например, для Венеции, но у российских дипломатов все же появится канал и способ воздействия на итальянские дела.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Италия — страна с богатыми культурными традициями. Петр I уже приглашает в Петербург итальянских архитекторов. С помощью этого брака поток архитекторов, художников, композиторов и прочих деятелей искусства можно усилить, и тогда Петербург ни в чем не уступит Версалю.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Сама невеста обладает сильным характером и интересом к политике. Она вполне могла бы непосредственно участвовать в управлении государством, если бы ее к этому процессу допустили. С учетом того, что царевич Алексей вряд ли станет таким же решительным государем, как его отец, Россию может спасти сильная государыня.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214686"/>
            <a:ext cx="7143800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685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Шарлотта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Брауншвейг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-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Вольфенбюттельская</a:t>
                      </a:r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Возраст-16 лет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Семья-Отец — Людвиг Рудольф, герцог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Брауншвейг-Вольфенбюттельский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мать — Кристина Луиза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Эттингенская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Вероисповедание-Лютеранка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Воспитывалась при дворе Августа II Саксонского, который в настоящий момент является польским королем и союзником России в Северной войне.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Родная сестра Шарлотты — Елизавета Кристина — уже замужем за представителем австрийских Габсбургов Карлом (братом императора Священной Римской империи и его ближайшим наследником). Поскольку одним из главных противников Австрии является Османская империя, на горизонте отчетливо виден альянс, в составе которого можно отвоевать выход к Черному морю.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Сама Шарлотта, уже встречавшаяся с царевичем Алексеем, не хочет за него замуж, но ее дед Антон Ульрих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Брауншвейг-Вольфенбюттельский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 отец Август Саксонский могут настоять на заключении брака.</a:t>
                      </a:r>
                    </a:p>
                    <a:p>
                      <a:pPr algn="ctr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Анна Лещинская</a:t>
                      </a:r>
                      <a:endParaRPr lang="ru-RU" b="1" baseline="0" dirty="0" smtClean="0"/>
                    </a:p>
                    <a:p>
                      <a:endParaRPr lang="en-US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Возраст- 11 лет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Семья-Отец — Станислав Лещинский, король польский и великий князь литовский с 1704 по 1709 год (был возведен на трон Карлом XII вместо низложенного Августа Саксонского); мать — Екатерина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Опалинская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дочь польского магната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Вероисповедание-Католичка</a:t>
                      </a:r>
                    </a:p>
                    <a:p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Станислав Лещинский, ныне эмигрировавший в Швецию, — реальный кандидат на поль­ский престол и лидер той части польской шляхты, которая ориентирована на Швецию. Если Август Саксонский опять не сможет удержаться у власти, у России появится запасной вариант — поддержать Лещинского, а затем уговорить его не оказывать военную поддержку шведам.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Анна — горячо любимая дочь, отец в ней души не чает. Это означает, что у российской дипломатии появится надежный способ повлиять на политические симпатии по крайней мере самого Лещинского. Станислав Лещинский пользуется доверием в Швеции. Он может помочь заключить мир со шведами на выгодных для России условиях.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Невеста еще очень юна, она не достигла брачного возраста. Конечно, можно пока заняться дипломатическими переговорами и составлением брачного договора, но о продолжении династии думать рановато.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214686"/>
            <a:ext cx="7143800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685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Кристиан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Датский</a:t>
                      </a:r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Семья-Сын датского короля Фредерика IV и Луизы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Мекленбург-Гюстровской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Вероисповедание-Пиетист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Кристиан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— наследник датского престола, а Дания — союзник России по Северной войне. Правда, пользы от этого союза пока не слишком много: в первые же дни войны шведская армия разбила датскую и заняла Копенгаген, так что все тяготы дальнейшего противосто­яния со шведами легли на русские плечи. В 1709 году, после Полтавской битвы, Дания вернулась к боевым действиям, но закончилось это точно так же. Собственно, в военном отношении союз с Данией чреват именно тем, что союзника, скорее всего, придется вновь и вновь защищать.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Брак может способствовать налаживанию экономических, торговых и культурных связей с Данией. Как и Россия, Дания активно занимается внутренними преобразованиями и модернизацией экономики и точно не откажется сотрудничать в этой сфере.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Жених — радикальный сторонник пиетизма, протестантского течения с сильным креном в сторону мистицизма. Не ровен час, он начнет насаждать пиетизм в стране; его супруге обращения точно не избежать.</a:t>
                      </a:r>
                    </a:p>
                    <a:p>
                      <a:pPr algn="ctr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Карл Леопольд </a:t>
                      </a:r>
                      <a:r>
                        <a:rPr lang="ru-RU" b="1" dirty="0" err="1" smtClean="0"/>
                        <a:t>Макленбург</a:t>
                      </a:r>
                      <a:r>
                        <a:rPr lang="ru-RU" b="1" dirty="0" smtClean="0"/>
                        <a:t> -</a:t>
                      </a:r>
                      <a:r>
                        <a:rPr lang="ru-RU" b="1" dirty="0" err="1" smtClean="0"/>
                        <a:t>Шверинский</a:t>
                      </a:r>
                      <a:endParaRPr lang="ru-RU" b="1" baseline="0" dirty="0" smtClean="0"/>
                    </a:p>
                    <a:p>
                      <a:endParaRPr lang="en-US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Семья-Второй сын Фридриха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Мекленбургского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 Кристины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Вильгельмины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Гессен-Гомбургской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Вероисповедание-Лютеранин</a:t>
                      </a:r>
                    </a:p>
                    <a:p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Мекленбург — крупный порт, и союз с герцогом позволит военному и торговому флоту России им пользоваться. Это упростит охрану морских путей от шведов.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 побега Карла XII в Турцию, случившегося в 1709 году, Карл Леопольд открыто под­держивал Швецию и находился в ставке шведского короля. Правда, это было вызвано не столько его политической позицией, сколько личными симпатиями: Карл XII был его кумиром.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 герцога весьма сомнительный нрав — он пьяница, скандалист и интриган. Из-за этого распались уже два его брака.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Первые два брака Карла Леопольда не дали наследников, поэтому потомок мужского пола от третьего брака (если он будет) получит права на стратегически важное герцогство.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214686"/>
            <a:ext cx="7143800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685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Ахмед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III</a:t>
                      </a:r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Возраст-43 года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Семь-яСын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султана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Мехмеда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IV, брат султана Мустафы II, который в 1703 году отрекся от престола в его пользу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Вероисповедание-Мусульманин-суннит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Как и Петр, Ахмед III стремится к модернизации своей страны: он открыл первую типо­графию, способствовал переводу на османский язык научных трудов, открывал новые школы.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Выдав за него племянницу, Петр I может вернуть крепость Азов, утраченную после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Прутского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похода 1711 года, и тем самым закрепить позиции России на Черном море.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России не помешал бы союзник против Персии, который поможет ей захватить территории в Средней Азии, и Османская империя подходит на эту роль лучше многих других госу­дарств: они с Персией — давние враги.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 1709 году султан предоставил убежище шведскому королю Карлу XII, разбитому Петром под Полтавой. Правда, Карл XII Османскую империю уже покинул и вернулся в Швецию, но вся эта история не облегчает дипломатических контактов с турками.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Ахмед III — представитель восточной культуры, плохо знакомой российскому двору. Отно­шение к ней в России и Европе варьируется от настороженного до открыто враждебного. Православные и мусульмане воспринимают друг друга как врагов по вере.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 Турции принято многоженство, и у султана уже есть две жены.</a:t>
                      </a:r>
                    </a:p>
                    <a:p>
                      <a:pPr algn="ctr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Ахмед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III</a:t>
                      </a:r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Возраст-43 года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Семь-яСын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султана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Мехмеда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IV, брат султана Мустафы II, который в 1703 году отрекся от престола в его пользу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Вероисповедание-Мусульманин-суннит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Как и Петр, Ахмед III стремится к модернизации своей страны: он открыл первую типо­графию, способствовал переводу на османский язык научных трудов, открывал новые школы.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Выдав за него племянницу, Петр I может вернуть крепость Азов, утраченную после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Прутского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похода 1711 года, и тем самым закрепить позиции России на Черном море.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России не помешал бы союзник против Персии, который поможет ей захватить территории в Средней Азии, и Османская империя подходит на эту роль лучше многих других госу­дарств: они с Персией — давние враги.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 1709 году султан предоставил убежище шведскому королю Карлу XII, разбитому Петром под Полтавой. Правда, Карл XII Османскую империю уже покинул и вернулся в Швецию, но вся эта история не облегчает дипломатических контактов с турками.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Ахмед III — представитель восточной культуры, плохо знакомой российскому двору. Отно­шение к ней в России и Европе варьируется от настороженного до открыто враждебного. Православные и мусульмане воспринимают друг друга как врагов по вере.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 Турции принято многоженство, и у султана уже есть две жены.</a:t>
                      </a:r>
                    </a:p>
                    <a:p>
                      <a:pPr algn="ctr"/>
                      <a:endParaRPr lang="ru-RU" sz="13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214686"/>
            <a:ext cx="7143800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685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Граф </a:t>
                      </a:r>
                      <a:r>
                        <a:rPr lang="ru-RU" sz="1800" b="1" dirty="0" err="1" smtClean="0"/>
                        <a:t>Мориц</a:t>
                      </a:r>
                      <a:r>
                        <a:rPr lang="ru-RU" sz="1800" b="1" dirty="0" smtClean="0"/>
                        <a:t> Саксонский</a:t>
                      </a:r>
                    </a:p>
                    <a:p>
                      <a:pPr algn="ctr"/>
                      <a:endParaRPr lang="ru-RU" sz="1600" b="1" dirty="0" smtClean="0"/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 -14 лет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 Отец — король польский и курфюрст саксонский Август Сильный; мать — его любовница Аврора фон 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Кенигсмарк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Вероисповедание-Лютеранин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Хотя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Мориц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еще очень юн, он уже воюет во Фландрии на стороне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антииспанского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альянса — и успел показать себя толковым офицером, быстро вникающим в тонкости военного дела. Это не может не нравиться Петру I, всегда привечающему таких людей.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Будучи незаконнорожденным сыном Августа Сильного,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Мориц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Саксонский не имеет прав ни на польский престол, ни на Саксонию. Впрочем, вполне возможно, когда-нибудь он будет с оружием в руках претендовать на часть территорий, некогда подвластных его отцу. Если это произойдет, брак позволит России вмешаться в дела Центральной Европы.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Привыкнув к некоторым особенностям армейского быта,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Мориц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ведет крайне распутный образ жизни и сам жениться в настоящий момент не планирует. Впрочем, можно попробовать его переубедить.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Фридрих </a:t>
                      </a:r>
                      <a:r>
                        <a:rPr lang="en-US" b="1" dirty="0" smtClean="0"/>
                        <a:t>III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ru-RU" b="1" baseline="0" dirty="0" smtClean="0"/>
                        <a:t>Вильгельм Курляндский</a:t>
                      </a:r>
                    </a:p>
                    <a:p>
                      <a:endParaRPr lang="en-US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Возраст -18 лет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Семья-Отец — герцог Курляндии и 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Земгалии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Фридрих Казимир 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Кетлер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мать — дочь курфюрста бранденбургского Елизавета София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Вероисповедание-Лютеранин</a:t>
                      </a:r>
                    </a:p>
                    <a:p>
                      <a:endParaRPr lang="ru-RU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 1698 году, после смерти отца, Фридрих был провозглашен новым герцогом курляндским и 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земгальским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Фридрихом III. Контроль над Курляндией поможет России укрепить свои позиции на Балтике: там есть удобные выходы на Балтийское море, которые могут сделать Курляндию важнейшим плацдармом для флота.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Дядя Фридриха Вильгельма — Фридрих I, король Пруссии, одного из сильнейших фраг­ментов Священной Римской империи. Брак русской принцессы с племянником прусского короля может привести как к сближению России с Пруссией, так и к их конфликту — 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из-завопроса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контроля над Курляндией.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 1701 году шведы захватили 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Земгалию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и до 1709 года Фридрих Вильгельм находился у дяди в Пруссии, то есть не имел никакой власти над своим герцогством. Вернуться ему помог Петр, и поэтому Фридрих Вильгельм чувствует себя обязанным России (по крайней мере, пока что).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 Фридриха Вильгельма нет ни политического, ни военного опыта. Это может сыграть России на руку, если удастся превратить его в марионеточного правителя, а может помешать, если герцог курляндский не выйдет из-под опеки матери и другого дяди, Фердинанда 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Кетлера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 — они до недавнего времени были регентами при Фридрихе Вильгельме, ставшем герцогом в шесть лет.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Фридрих Вильгельм невоздержан в употреблении спиртного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sz="13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214686"/>
            <a:ext cx="7143800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685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Иван</a:t>
                      </a: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Ильич Дмитриев –Мамонов</a:t>
                      </a:r>
                    </a:p>
                    <a:p>
                      <a:pPr algn="ctr"/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Возраст-30 лет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Семья-Отец — воевода Илья Михайлович Дмитриев-Мамонов, мать —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Акилина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Игнатьевна (в девичестве Вердеревская)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Вероисповедание-Православный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Этот брак не сулит никаких внешнеполитических выгод. Род Дмитриевых-Мамоновых с европейскими династиями не связан.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Зато Дмитриев-Мамонов — православный, а значит, брак с ним не вызовет никаких конфессиональных сложностей.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Иван Ильич нередко принимал участие в военных походах и зарекомендовал себя хорошим офицером и верным слугой государя.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Хоть Иван Ильич и не королевских кровей, но Дмитриевы-Мамоновы происходят от смо­ленской ветви Рюриковичей. Обычно цари-мужчины женятся на представительницах старых русских родов, а не наоборот, но может, удастся создать прецедент?</a:t>
                      </a:r>
                    </a:p>
                    <a:p>
                      <a:pPr algn="ctr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Елизавета Пармская</a:t>
                      </a:r>
                      <a:endParaRPr lang="ru-RU" b="1" baseline="0" dirty="0" smtClean="0"/>
                    </a:p>
                    <a:p>
                      <a:endParaRPr lang="en-US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Возраст-18 лет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Семья-Отец —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Одоардо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Фарнезе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наследный принц Пармы, умерший в 1693 году; мать —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Доротея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София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Нойбургская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Вероисповедание-Католичка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После смерти мужа мать Елизаветы вышла за его сводного брата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Франческо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Так что, если дядя Елизаветы не окажется бездетным, шансов на наследование Пармского герцогства у нее практически не будет.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Политически раздробленная Италия находится в сфере турецких интересов: здесь можно поискать союзников против Османской империи. Конечно, для Пармы это не так актуально, как, например, для Венеции, но у российских дипломатов все же появится канал и способ воздействия на итальянские дела.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Италия — страна с богатыми культурными традициями. Петр I уже приглашает в Петербург итальянских архитекторов. С помощью этого брака поток архитекторов, художников, композиторов и прочих деятелей искусства можно усилить, и тогда Петербург ни в чем не уступит Версалю.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Сама невеста обладает сильным характером и интересом к политике. Она вполне могла бы непосредственно участвовать в управлении государством, если бы ее к этому процессу допустили. С учетом того, что царевич Алексей вряд ли станет таким же решительным государем, как его отец, Россию может спасти сильная государыня.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214686"/>
            <a:ext cx="7143800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685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Шарлотта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Брауншвейг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-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Вольфенбюттельская</a:t>
                      </a:r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Возраст-16 лет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Семья-Отец — Людвиг Рудольф, герцог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Брауншвейг-Вольфенбюттельский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мать — Кристина Луиза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Эттингенская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Вероисповедание-Лютеранка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Воспитывалась при дворе Августа II Саксонского, который в настоящий момент является польским королем и союзником России в Северной войне.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Родная сестра Шарлотты — Елизавета Кристина — уже замужем за представителем австрийских Габсбургов Карлом (братом императора Священной Римской империи и его ближайшим наследником). Поскольку одним из главных противников Австрии является Османская империя, на горизонте отчетливо виден альянс, в составе которого можно отвоевать выход к Черному морю.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Сама Шарлотта, уже встречавшаяся с царевичем Алексеем, не хочет за него замуж, но ее дед Антон Ульрих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Брауншвейг-Вольфенбюттельский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 отец Август Саксонский могут настоять на заключении брака.</a:t>
                      </a:r>
                    </a:p>
                    <a:p>
                      <a:pPr algn="ctr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Анна Лещинская</a:t>
                      </a:r>
                      <a:endParaRPr lang="ru-RU" b="1" baseline="0" dirty="0" smtClean="0"/>
                    </a:p>
                    <a:p>
                      <a:endParaRPr lang="en-US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Возраст- 11 лет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Семья-Отец — Станислав Лещинский, король польский и великий князь литовский с 1704 по 1709 год (был возведен на трон Карлом XII вместо низложенного Августа Саксонского); мать — Екатерина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Опалинская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дочь польского магната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Вероисповедание-Католичка</a:t>
                      </a:r>
                    </a:p>
                    <a:p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Станислав Лещинский, ныне эмигрировавший в Швецию, — реальный кандидат на поль­ский престол и лидер той части польской шляхты, которая ориентирована на Швецию. Если Август Саксонский опять не сможет удержаться у власти, у России появится запасной вариант — поддержать Лещинского, а затем уговорить его не оказывать военную поддержку шведам.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Анна — горячо любимая дочь, отец в ней души не чает. Это означает, что у российской дипломатии появится надежный способ повлиять на политические симпатии по крайней мере самого Лещинского. Станислав Лещинский пользуется доверием в Швеции. Он может помочь заключить мир со шведами на выгодных для России условиях.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Невеста еще очень юна, она не достигла брачного возраста. Конечно, можно пока заняться дипломатическими переговорами и составлением брачного договора, но о продолжении династии думать рановато.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214686"/>
            <a:ext cx="7143800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685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Кристиан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Датский</a:t>
                      </a:r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Семья-Сын датского короля Фредерика IV и Луизы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Мекленбург-Гюстровской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Вероисповедание-Пиетист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Кристиан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— наследник датского престола, а Дания — союзник России по Северной войне. Правда, пользы от этого союза пока не слишком много: в первые же дни войны шведская армия разбила датскую и заняла Копенгаген, так что все тяготы дальнейшего противосто­яния со шведами легли на русские плечи. В 1709 году, после Полтавской битвы, Дания вернулась к боевым действиям, но закончилось это точно так же. Собственно, в военном отношении союз с Данией чреват именно тем, что союзника, скорее всего, придется вновь и вновь защищать.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Брак может способствовать налаживанию экономических, торговых и культурных связей с Данией. Как и Россия, Дания активно занимается внутренними преобразованиями и модернизацией экономики и точно не откажется сотрудничать в этой сфере.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Жених — радикальный сторонник пиетизма, протестантского течения с сильным креном в сторону мистицизма. Не ровен час, он начнет насаждать пиетизм в стране; его супруге обращения точно не избежать.</a:t>
                      </a:r>
                    </a:p>
                    <a:p>
                      <a:pPr algn="ctr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Карл Леопольд </a:t>
                      </a:r>
                      <a:r>
                        <a:rPr lang="ru-RU" b="1" dirty="0" err="1" smtClean="0"/>
                        <a:t>Макленбург</a:t>
                      </a:r>
                      <a:r>
                        <a:rPr lang="ru-RU" b="1" dirty="0" smtClean="0"/>
                        <a:t> -</a:t>
                      </a:r>
                      <a:r>
                        <a:rPr lang="ru-RU" b="1" dirty="0" err="1" smtClean="0"/>
                        <a:t>Шверинский</a:t>
                      </a:r>
                      <a:endParaRPr lang="ru-RU" b="1" baseline="0" dirty="0" smtClean="0"/>
                    </a:p>
                    <a:p>
                      <a:endParaRPr lang="en-US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Семья-Второй сын Фридриха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Мекленбургского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 Кристины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Вильгельмины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Гессен-Гомбургской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Вероисповедание-Лютеранин</a:t>
                      </a:r>
                    </a:p>
                    <a:p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Мекленбург — крупный порт, и союз с герцогом позволит военному и торговому флоту России им пользоваться. Это упростит охрану морских путей от шведов.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 побега Карла XII в Турцию, случившегося в 1709 году, Карл Леопольд открыто под­держивал Швецию и находился в ставке шведского короля. Правда, это было вызвано не столько его политической позицией, сколько личными симпатиями: Карл XII был его кумиром.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 герцога весьма сомнительный нрав — он пьяница, скандалист и интриган. Из-за этого распались уже два его брака.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Первые два брака Карла Леопольда не дали наследников, поэтому потомок мужского пола от третьего брака (если он будет) получит права на стратегически важное герцогство.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214686"/>
            <a:ext cx="7143800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685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Граф </a:t>
                      </a:r>
                      <a:r>
                        <a:rPr lang="ru-RU" sz="1800" b="1" dirty="0" err="1" smtClean="0"/>
                        <a:t>Мориц</a:t>
                      </a:r>
                      <a:r>
                        <a:rPr lang="ru-RU" sz="1800" b="1" dirty="0" smtClean="0"/>
                        <a:t> Саксонский</a:t>
                      </a:r>
                    </a:p>
                    <a:p>
                      <a:pPr algn="ctr"/>
                      <a:endParaRPr lang="ru-RU" sz="1600" b="1" dirty="0" smtClean="0"/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 -14 лет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 Отец — король польский и курфюрст саксонский Август Сильный; мать — его любовница Аврора фон 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Кенигсмарк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Вероисповедание-Лютеранин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Хотя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Мориц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еще очень юн, он уже воюет во Фландрии на стороне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антииспанского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альянса — и успел показать себя толковым офицером, быстро вникающим в тонкости военного дела. Это не может не нравиться Петру I, всегда привечающему таких людей.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Будучи незаконнорожденным сыном Августа Сильного,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Мориц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Саксонский не имеет прав ни на польский престол, ни на Саксонию. Впрочем, вполне возможно, когда-нибудь он будет с оружием в руках претендовать на часть территорий, некогда подвластных его отцу. Если это произойдет, брак позволит России вмешаться в дела Центральной Европы.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Привыкнув к некоторым особенностям армейского быта,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Мориц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ведет крайне распутный образ жизни и сам жениться в настоящий момент не планирует. Впрочем, можно попробовать его переубедить.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Фридрих </a:t>
                      </a:r>
                      <a:r>
                        <a:rPr lang="en-US" b="1" dirty="0" smtClean="0"/>
                        <a:t>III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ru-RU" b="1" baseline="0" dirty="0" smtClean="0"/>
                        <a:t>Вильгельм Курляндский</a:t>
                      </a:r>
                    </a:p>
                    <a:p>
                      <a:endParaRPr lang="en-US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Возраст -18 лет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Семья-Отец — герцог Курляндии и 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Земгалии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Фридрих Казимир 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Кетлер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мать — дочь курфюрста бранденбургского Елизавета София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Вероисповедание-Лютеранин</a:t>
                      </a:r>
                    </a:p>
                    <a:p>
                      <a:endParaRPr lang="ru-RU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 1698 году, после смерти отца, Фридрих был провозглашен новым герцогом курляндским и 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земгальским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Фридрихом III. Контроль над Курляндией поможет России укрепить свои позиции на Балтике: там есть удобные выходы на Балтийское море, которые могут сделать Курляндию важнейшим плацдармом для флота.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Дядя Фридриха Вильгельма — Фридрих I, король Пруссии, одного из сильнейших фраг­ментов Священной Римской империи. Брак русской принцессы с племянником прусского короля может привести как к сближению России с Пруссией, так и к их конфликту — 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из-завопроса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контроля над Курляндией.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 1701 году шведы захватили 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Земгалию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и до 1709 года Фридрих Вильгельм находился у дяди в Пруссии, то есть не имел никакой власти над своим герцогством. Вернуться ему помог Петр, и поэтому Фридрих Вильгельм чувствует себя обязанным России (по крайней мере, пока что).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 Фридриха Вильгельма нет ни политического, ни военного опыта. Это может сыграть России на руку, если удастся превратить его в марионеточного правителя, а может помешать, если герцог курляндский не выйдет из-под опеки матери и другого дяди, Фердинанда 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Кетлера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 — они до недавнего времени были регентами при Фридрихе Вильгельме, ставшем герцогом в шесть лет.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Фридрих Вильгельм невоздержан в употреблении спиртного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sz="13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214686"/>
            <a:ext cx="7143800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685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Иван</a:t>
                      </a: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Ильич Дмитриев –Мамонов</a:t>
                      </a:r>
                    </a:p>
                    <a:p>
                      <a:pPr algn="ctr"/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Возраст-30 лет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Семья-Отец — воевода Илья Михайлович Дмитриев-Мамонов, мать —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Акилина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Игнатьевна (в девичестве Вердеревская)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Вероисповедание-Православный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Этот брак не сулит никаких внешнеполитических выгод. Род Дмитриевых-Мамоновых с европейскими династиями не связан.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Зато Дмитриев-Мамонов — православный, а значит, брак с ним не вызовет никаких конфессиональных сложностей.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Иван Ильич нередко принимал участие в военных походах и зарекомендовал себя хорошим офицером и верным слугой государя.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Хоть Иван Ильич и не королевских кровей, но Дмитриевы-Мамоновы происходят от смо­ленской ветви Рюриковичей. Обычно цари-мужчины женятся на представительницах старых русских родов, а не наоборот, но может, удастся создать прецедент?</a:t>
                      </a:r>
                    </a:p>
                    <a:p>
                      <a:pPr algn="ctr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Елизавета Пармская</a:t>
                      </a:r>
                      <a:endParaRPr lang="ru-RU" b="1" baseline="0" dirty="0" smtClean="0"/>
                    </a:p>
                    <a:p>
                      <a:endParaRPr lang="en-US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Возраст-18 лет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Семья-Отец —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Одоардо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Фарнезе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наследный принц Пармы, умерший в 1693 году; мать —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Доротея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София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Нойбургская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Вероисповедание-Католичка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После смерти мужа мать Елизаветы вышла за его сводного брата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Франческо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Так что, если дядя Елизаветы не окажется бездетным, шансов на наследование Пармского герцогства у нее практически не будет.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Политически раздробленная Италия находится в сфере турецких интересов: здесь можно поискать союзников против Османской империи. Конечно, для Пармы это не так актуально, как, например, для Венеции, но у российских дипломатов все же появится канал и способ воздействия на итальянские дела.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Италия — страна с богатыми культурными традициями. Петр I уже приглашает в Петербург итальянских архитекторов. С помощью этого брака поток архитекторов, художников, композиторов и прочих деятелей искусства можно усилить, и тогда Петербург ни в чем не уступит Версалю.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Сама невеста обладает сильным характером и интересом к политике. Она вполне могла бы непосредственно участвовать в управлении государством, если бы ее к этому процессу допустили. С учетом того, что царевич Алексей вряд ли станет таким же решительным государем, как его отец, Россию может спасти сильная государыня.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214686"/>
            <a:ext cx="7143800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685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Иван</a:t>
                      </a: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Ильич Дмитриев –Мамонов</a:t>
                      </a:r>
                    </a:p>
                    <a:p>
                      <a:pPr algn="ctr"/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Возраст-30 лет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Семья-Отец — воевода Илья Михайлович Дмитриев-Мамонов, мать —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Акилина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Игнатьевна (в девичестве Вердеревская)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Вероисповедание-Православный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Этот брак не сулит никаких внешнеполитических выгод. Род Дмитриевых-Мамоновых с европейскими династиями не связан.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Зато Дмитриев-Мамонов — православный, а значит, брак с ним не вызовет никаких конфессиональных сложностей.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Иван Ильич нередко принимал участие в военных походах и зарекомендовал себя хорошим офицером и верным слугой государя.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Хоть Иван Ильич и не королевских кровей, но Дмитриевы-Мамоновы происходят от смо­ленской ветви Рюриковичей. Обычно цари-мужчины женятся на представительницах старых русских родов, а не наоборот, но может, удастся создать прецедент?</a:t>
                      </a:r>
                    </a:p>
                    <a:p>
                      <a:pPr algn="ctr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Елизавета Пармская</a:t>
                      </a:r>
                      <a:endParaRPr lang="ru-RU" b="1" baseline="0" dirty="0" smtClean="0"/>
                    </a:p>
                    <a:p>
                      <a:endParaRPr lang="en-US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Возраст-18 лет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Семья-Отец —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Одоардо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Фарнезе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наследный принц Пармы, умерший в 1693 году; мать —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Доротея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София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Нойбургская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Вероисповедание-Католичка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После смерти мужа мать Елизаветы вышла за его сводного брата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Франческо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Так что, если дядя Елизаветы не окажется бездетным, шансов на наследование Пармского герцогства у нее практически не будет.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Политически раздробленная Италия находится в сфере турецких интересов: здесь можно поискать союзников против Османской империи. Конечно, для Пармы это не так актуально, как, например, для Венеции, но у российских дипломатов все же появится канал и способ воздействия на итальянские дела.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Италия — страна с богатыми культурными традициями. Петр I уже приглашает в Петербург итальянских архитекторов. С помощью этого брака поток архитекторов, художников, композиторов и прочих деятелей искусства можно усилить, и тогда Петербург ни в чем не уступит Версалю.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Сама невеста обладает сильным характером и интересом к политике. Она вполне могла бы непосредственно участвовать в управлении государством, если бы ее к этому процессу допустили. С учетом того, что царевич Алексей вряд ли станет таким же решительным государем, как его отец, Россию может спасти сильная государыня.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214686"/>
            <a:ext cx="7143800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685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Шарлотта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Брауншвейг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-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Вольфенбюттельская</a:t>
                      </a:r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Возраст-16 лет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Семья-Отец — Людвиг Рудольф, герцог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Брауншвейг-Вольфенбюттельский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мать — Кристина Луиза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Эттингенская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Вероисповедание-Лютеранка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Воспитывалась при дворе Августа II Саксонского, который в настоящий момент является польским королем и союзником России в Северной войне.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Родная сестра Шарлотты — Елизавета Кристина — уже замужем за представителем австрийских Габсбургов Карлом (братом императора Священной Римской империи и его ближайшим наследником). Поскольку одним из главных противников Австрии является Османская империя, на горизонте отчетливо виден альянс, в составе которого можно отвоевать выход к Черному морю.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Сама Шарлотта, уже встречавшаяся с царевичем Алексеем, не хочет за него замуж, но ее дед Антон Ульрих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Брауншвейг-Вольфенбюттельский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 отец Август Саксонский могут настоять на заключении брака.</a:t>
                      </a:r>
                    </a:p>
                    <a:p>
                      <a:pPr algn="ctr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Анна Лещинская</a:t>
                      </a:r>
                      <a:endParaRPr lang="ru-RU" b="1" baseline="0" dirty="0" smtClean="0"/>
                    </a:p>
                    <a:p>
                      <a:endParaRPr lang="en-US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Возраст- 11 лет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Семья-Отец — Станислав Лещинский, король польский и великий князь литовский с 1704 по 1709 год (был возведен на трон Карлом XII вместо низложенного Августа Саксонского); мать — Екатерина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Опалинская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дочь польского магната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Вероисповедание-Католичка</a:t>
                      </a:r>
                    </a:p>
                    <a:p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Станислав Лещинский, ныне эмигрировавший в Швецию, — реальный кандидат на поль­ский престол и лидер той части польской шляхты, которая ориентирована на Швецию. Если Август Саксонский опять не сможет удержаться у власти, у России появится запасной вариант — поддержать Лещинского, а затем уговорить его не оказывать военную поддержку шведам.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Анна — горячо любимая дочь, отец в ней души не чает. Это означает, что у российской дипломатии появится надежный способ повлиять на политические симпатии по крайней мере самого Лещинского. Станислав Лещинский пользуется доверием в Швеции. Он может помочь заключить мир со шведами на выгодных для России условиях.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Невеста еще очень юна, она не достигла брачного возраста. Конечно, можно пока заняться дипломатическими переговорами и составлением брачного договора, но о продолжении династии думать рановато.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214686"/>
            <a:ext cx="7143800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685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Кристиан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Датский</a:t>
                      </a:r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Семья-Сын датского короля Фредерика IV и Луизы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Мекленбург-Гюстровской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Вероисповедание-Пиетист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Кристиан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— наследник датского престола, а Дания — союзник России по Северной войне. Правда, пользы от этого союза пока не слишком много: в первые же дни войны шведская армия разбила датскую и заняла Копенгаген, так что все тяготы дальнейшего противосто­яния со шведами легли на русские плечи. В 1709 году, после Полтавской битвы, Дания вернулась к боевым действиям, но закончилось это точно так же. Собственно, в военном отношении союз с Данией чреват именно тем, что союзника, скорее всего, придется вновь и вновь защищать.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Брак может способствовать налаживанию экономических, торговых и культурных связей с Данией. Как и Россия, Дания активно занимается внутренними преобразованиями и модернизацией экономики и точно не откажется сотрудничать в этой сфере.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Жених — радикальный сторонник пиетизма, протестантского течения с сильным креном в сторону мистицизма. Не ровен час, он начнет насаждать пиетизм в стране; его супруге обращения точно не избежать.</a:t>
                      </a:r>
                    </a:p>
                    <a:p>
                      <a:pPr algn="ctr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Карл Леопольд </a:t>
                      </a:r>
                      <a:r>
                        <a:rPr lang="ru-RU" b="1" dirty="0" err="1" smtClean="0"/>
                        <a:t>Макленбург</a:t>
                      </a:r>
                      <a:r>
                        <a:rPr lang="ru-RU" b="1" dirty="0" smtClean="0"/>
                        <a:t> -</a:t>
                      </a:r>
                      <a:r>
                        <a:rPr lang="ru-RU" b="1" dirty="0" err="1" smtClean="0"/>
                        <a:t>Шверинский</a:t>
                      </a:r>
                      <a:endParaRPr lang="ru-RU" b="1" baseline="0" dirty="0" smtClean="0"/>
                    </a:p>
                    <a:p>
                      <a:endParaRPr lang="en-US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Семья-Второй сын Фридриха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Мекленбургского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 Кристины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Вильгельмины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Гессен-Гомбургской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Вероисповедание-Лютеранин</a:t>
                      </a:r>
                    </a:p>
                    <a:p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Мекленбург — крупный порт, и союз с герцогом позволит военному и торговому флоту России им пользоваться. Это упростит охрану морских путей от шведов.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 побега Карла XII в Турцию, случившегося в 1709 году, Карл Леопольд открыто под­держивал Швецию и находился в ставке шведского короля. Правда, это было вызвано не столько его политической позицией, сколько личными симпатиями: Карл XII был его кумиром.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 герцога весьма сомнительный нрав — он пьяница, скандалист и интриган. Из-за этого распались уже два его брака.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Первые два брака Карла Леопольда не дали наследников, поэтому потомок мужского пола от третьего брака (если он будет) получит права на стратегически важное герцогство.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214686"/>
            <a:ext cx="7143800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685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Ахмед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III</a:t>
                      </a:r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Возраст-43 года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Семь-яСын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султана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Мехмеда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IV, брат султана Мустафы II, который в 1703 году отрекся от престола в его пользу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Вероисповедание-Мусульманин-суннит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Как и Петр, Ахмед III стремится к модернизации своей страны: он открыл первую типо­графию, способствовал переводу на османский язык научных трудов, открывал новые школы.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Выдав за него племянницу, Петр I может вернуть крепость Азов, утраченную после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Прутского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похода 1711 года, и тем самым закрепить позиции России на Черном море.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России не помешал бы союзник против Персии, который поможет ей захватить территории в Средней Азии, и Османская империя подходит на эту роль лучше многих других госу­дарств: они с Персией — давние враги.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 1709 году султан предоставил убежище шведскому королю Карлу XII, разбитому Петром под Полтавой. Правда, Карл XII Османскую империю уже покинул и вернулся в Швецию, но вся эта история не облегчает дипломатических контактов с турками.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Ахмед III — представитель восточной культуры, плохо знакомой российскому двору. Отно­шение к ней в России и Европе варьируется от настороженного до открыто враждебного. Православные и мусульмане воспринимают друг друга как врагов по вере.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 Турции принято многоженство, и у султана уже есть две жены.</a:t>
                      </a:r>
                    </a:p>
                    <a:p>
                      <a:pPr algn="ctr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Ахмед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III</a:t>
                      </a:r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Возраст-43 года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Семь-яСын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султана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Мехмеда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IV, брат султана Мустафы II, который в 1703 году отрекся от престола в его пользу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Вероисповедание-Мусульманин-суннит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Как и Петр, Ахмед III стремится к модернизации своей страны: он открыл первую типо­графию, способствовал переводу на османский язык научных трудов, открывал новые школы.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Выдав за него племянницу, Петр I может вернуть крепость Азов, утраченную после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Прутского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похода 1711 года, и тем самым закрепить позиции России на Черном море.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России не помешал бы союзник против Персии, который поможет ей захватить территории в Средней Азии, и Османская империя подходит на эту роль лучше многих других госу­дарств: они с Персией — давние враги.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 1709 году султан предоставил убежище шведскому королю Карлу XII, разбитому Петром под Полтавой. Правда, Карл XII Османскую империю уже покинул и вернулся в Швецию, но вся эта история не облегчает дипломатических контактов с турками.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Ахмед III — представитель восточной культуры, плохо знакомой российскому двору. Отно­шение к ней в России и Европе варьируется от настороженного до открыто враждебного. Православные и мусульмане воспринимают друг друга как врагов по вере.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 Турции принято многоженство, и у султана уже есть две жены.</a:t>
                      </a:r>
                    </a:p>
                    <a:p>
                      <a:pPr algn="ctr"/>
                      <a:endParaRPr lang="ru-RU" sz="13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214686"/>
            <a:ext cx="7143800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685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Граф </a:t>
                      </a:r>
                      <a:r>
                        <a:rPr lang="ru-RU" sz="1800" b="1" dirty="0" err="1" smtClean="0"/>
                        <a:t>Мориц</a:t>
                      </a:r>
                      <a:r>
                        <a:rPr lang="ru-RU" sz="1800" b="1" dirty="0" smtClean="0"/>
                        <a:t> Саксонский</a:t>
                      </a:r>
                    </a:p>
                    <a:p>
                      <a:pPr algn="ctr"/>
                      <a:endParaRPr lang="ru-RU" sz="1600" b="1" dirty="0" smtClean="0"/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 -14 лет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 Отец — король польский и курфюрст саксонский Август Сильный; мать — его любовница Аврора фон 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Кенигсмарк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Вероисповедание-Лютеранин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Хотя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Мориц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еще очень юн, он уже воюет во Фландрии на стороне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антииспанского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альянса — и успел показать себя толковым офицером, быстро вникающим в тонкости военного дела. Это не может не нравиться Петру I, всегда привечающему таких людей.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Будучи незаконнорожденным сыном Августа Сильного,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Мориц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Саксонский не имеет прав ни на польский престол, ни на Саксонию. Впрочем, вполне возможно, когда-нибудь он будет с оружием в руках претендовать на часть территорий, некогда подвластных его отцу. Если это произойдет, брак позволит России вмешаться в дела Центральной Европы.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Привыкнув к некоторым особенностям армейского быта,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Мориц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ведет крайне распутный образ жизни и сам жениться в настоящий момент не планирует. Впрочем, можно попробовать его переубедить.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Фридрих </a:t>
                      </a:r>
                      <a:r>
                        <a:rPr lang="en-US" b="1" dirty="0" smtClean="0"/>
                        <a:t>III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ru-RU" b="1" baseline="0" dirty="0" smtClean="0"/>
                        <a:t>Вильгельм Курляндский</a:t>
                      </a:r>
                    </a:p>
                    <a:p>
                      <a:endParaRPr lang="en-US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Возраст -18 лет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Семья-Отец — герцог Курляндии и 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Земгалии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Фридрих Казимир 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Кетлер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мать — дочь курфюрста бранденбургского Елизавета София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Вероисповедание-Лютеранин</a:t>
                      </a:r>
                    </a:p>
                    <a:p>
                      <a:endParaRPr lang="ru-RU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 1698 году, после смерти отца, Фридрих был провозглашен новым герцогом курляндским и 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земгальским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Фридрихом III. Контроль над Курляндией поможет России укрепить свои позиции на Балтике: там есть удобные выходы на Балтийское море, которые могут сделать Курляндию важнейшим плацдармом для флота.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Дядя Фридриха Вильгельма — Фридрих I, король Пруссии, одного из сильнейших фраг­ментов Священной Римской империи. Брак русской принцессы с племянником прусского короля может привести как к сближению России с Пруссией, так и к их конфликту — 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из-завопроса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контроля над Курляндией.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 1701 году шведы захватили 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Земгалию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и до 1709 года Фридрих Вильгельм находился у дяди в Пруссии, то есть не имел никакой власти над своим герцогством. Вернуться ему помог Петр, и поэтому Фридрих Вильгельм чувствует себя обязанным России (по крайней мере, пока что).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 Фридриха Вильгельма нет ни политического, ни военного опыта. Это может сыграть России на руку, если удастся превратить его в марионеточного правителя, а может помешать, если герцог курляндский не выйдет из-под опеки матери и другого дяди, Фердинанда 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Кетлера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 — они до недавнего времени были регентами при Фридрихе Вильгельме, ставшем герцогом в шесть лет.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Фридрих Вильгельм невоздержан в употреблении спиртного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sz="13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214686"/>
            <a:ext cx="7143800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685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Иван</a:t>
                      </a: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Ильич Дмитриев –Мамонов</a:t>
                      </a:r>
                    </a:p>
                    <a:p>
                      <a:pPr algn="ctr"/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Возраст-30 лет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Семья-Отец — воевода Илья Михайлович Дмитриев-Мамонов, мать —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Акилина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Игнатьевна (в девичестве Вердеревская)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Вероисповедание-Православный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Этот брак не сулит никаких внешнеполитических выгод. Род Дмитриевых-Мамоновых с европейскими династиями не связан.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Зато Дмитриев-Мамонов — православный, а значит, брак с ним не вызовет никаких конфессиональных сложностей.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Иван Ильич нередко принимал участие в военных походах и зарекомендовал себя хорошим офицером и верным слугой государя.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Хоть Иван Ильич и не королевских кровей, но Дмитриевы-Мамоновы происходят от смо­ленской ветви Рюриковичей. Обычно цари-мужчины женятся на представительницах старых русских родов, а не наоборот, но может, удастся создать прецедент?</a:t>
                      </a:r>
                    </a:p>
                    <a:p>
                      <a:pPr algn="ctr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Елизавета Пармская</a:t>
                      </a:r>
                      <a:endParaRPr lang="ru-RU" b="1" baseline="0" dirty="0" smtClean="0"/>
                    </a:p>
                    <a:p>
                      <a:endParaRPr lang="en-US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Возраст-18 лет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Семья-Отец —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Одоардо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Фарнезе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наследный принц Пармы, умерший в 1693 году; мать —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Доротея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София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Нойбургская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Вероисповедание-Католичка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После смерти мужа мать Елизаветы вышла за его сводного брата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Франческо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Так что, если дядя Елизаветы не окажется бездетным, шансов на наследование Пармского герцогства у нее практически не будет.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Политически раздробленная Италия находится в сфере турецких интересов: здесь можно поискать союзников против Османской империи. Конечно, для Пармы это не так актуально, как, например, для Венеции, но у российских дипломатов все же появится канал и способ воздействия на итальянские дела.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Италия — страна с богатыми культурными традициями. Петр I уже приглашает в Петербург итальянских архитекторов. С помощью этого брака поток архитекторов, художников, композиторов и прочих деятелей искусства можно усилить, и тогда Петербург ни в чем не уступит Версалю.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Сама невеста обладает сильным характером и интересом к политике. Она вполне могла бы непосредственно участвовать в управлении государством, если бы ее к этому процессу допустили. С учетом того, что царевич Алексей вряд ли станет таким же решительным государем, как его отец, Россию может спасти сильная государыня.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214686"/>
            <a:ext cx="7143800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685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Шарлотта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Брауншвейг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-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Вольфенбюттельская</a:t>
                      </a:r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Возраст-16 лет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Семья-Отец — Людвиг Рудольф, герцог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Брауншвейг-Вольфенбюттельский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мать — Кристина Луиза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Эттингенская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Вероисповедание-Лютеранка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Воспитывалась при дворе Августа II Саксонского, который в настоящий момент является польским королем и союзником России в Северной войне.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Родная сестра Шарлотты — Елизавета Кристина — уже замужем за представителем австрийских Габсбургов Карлом (братом императора Священной Римской империи и его ближайшим наследником). Поскольку одним из главных противников Австрии является Османская империя, на горизонте отчетливо виден альянс, в составе которого можно отвоевать выход к Черному морю.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Сама Шарлотта, уже встречавшаяся с царевичем Алексеем, не хочет за него замуж, но ее дед Антон Ульрих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Брауншвейг-Вольфенбюттельский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 отец Август Саксонский могут настоять на заключении брака.</a:t>
                      </a:r>
                    </a:p>
                    <a:p>
                      <a:pPr algn="ctr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Анна Лещинская</a:t>
                      </a:r>
                      <a:endParaRPr lang="ru-RU" b="1" baseline="0" dirty="0" smtClean="0"/>
                    </a:p>
                    <a:p>
                      <a:endParaRPr lang="en-US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Возраст- 11 лет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Семья-Отец — Станислав Лещинский, король польский и великий князь литовский с 1704 по 1709 год (был возведен на трон Карлом XII вместо низложенного Августа Саксонского); мать — Екатерина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Опалинская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дочь польского магната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Вероисповедание-Католичка</a:t>
                      </a:r>
                    </a:p>
                    <a:p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Станислав Лещинский, ныне эмигрировавший в Швецию, — реальный кандидат на поль­ский престол и лидер той части польской шляхты, которая ориентирована на Швецию. Если Август Саксонский опять не сможет удержаться у власти, у России появится запасной вариант — поддержать Лещинского, а затем уговорить его не оказывать военную поддержку шведам.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Анна — горячо любимая дочь, отец в ней души не чает. Это означает, что у российской дипломатии появится надежный способ повлиять на политические симпатии по крайней мере самого Лещинского. Станислав Лещинский пользуется доверием в Швеции. Он может помочь заключить мир со шведами на выгодных для России условиях.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Невеста еще очень юна, она не достигла брачного возраста. Конечно, можно пока заняться дипломатическими переговорами и составлением брачного договора, но о продолжении династии думать рановато.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214686"/>
            <a:ext cx="7143800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685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Кристиан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Датский</a:t>
                      </a:r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Семья-Сын датского короля Фредерика IV и Луизы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Мекленбург-Гюстровской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Вероисповедание-Пиетист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Кристиан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— наследник датского престола, а Дания — союзник России по Северной войне. Правда, пользы от этого союза пока не слишком много: в первые же дни войны шведская армия разбила датскую и заняла Копенгаген, так что все тяготы дальнейшего противосто­яния со шведами легли на русские плечи. В 1709 году, после Полтавской битвы, Дания вернулась к боевым действиям, но закончилось это точно так же. Собственно, в военном отношении союз с Данией чреват именно тем, что союзника, скорее всего, придется вновь и вновь защищать.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Брак может способствовать налаживанию экономических, торговых и культурных связей с Данией. Как и Россия, Дания активно занимается внутренними преобразованиями и модернизацией экономики и точно не откажется сотрудничать в этой сфере.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Жених — радикальный сторонник пиетизма, протестантского течения с сильным креном в сторону мистицизма. Не ровен час, он начнет насаждать пиетизм в стране; его супруге обращения точно не избежать.</a:t>
                      </a:r>
                    </a:p>
                    <a:p>
                      <a:pPr algn="ctr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Карл Леопольд </a:t>
                      </a:r>
                      <a:r>
                        <a:rPr lang="ru-RU" b="1" dirty="0" err="1" smtClean="0"/>
                        <a:t>Макленбург</a:t>
                      </a:r>
                      <a:r>
                        <a:rPr lang="ru-RU" b="1" dirty="0" smtClean="0"/>
                        <a:t> -</a:t>
                      </a:r>
                      <a:r>
                        <a:rPr lang="ru-RU" b="1" dirty="0" err="1" smtClean="0"/>
                        <a:t>Шверинский</a:t>
                      </a:r>
                      <a:endParaRPr lang="ru-RU" b="1" baseline="0" dirty="0" smtClean="0"/>
                    </a:p>
                    <a:p>
                      <a:endParaRPr lang="en-US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Семья-Второй сын Фридриха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Мекленбургского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 Кристины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Вильгельмины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Гессен-Гомбургской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Вероисповедание-Лютеранин</a:t>
                      </a:r>
                    </a:p>
                    <a:p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Мекленбург — крупный порт, и союз с герцогом позволит военному и торговому флоту России им пользоваться. Это упростит охрану морских путей от шведов.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 побега Карла XII в Турцию, случившегося в 1709 году, Карл Леопольд открыто под­держивал Швецию и находился в ставке шведского короля. Правда, это было вызвано не столько его политической позицией, сколько личными симпатиями: Карл XII был его кумиром.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 герцога весьма сомнительный нрав — он пьяница, скандалист и интриган. Из-за этого распались уже два его брака.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Первые два брака Карла Леопольда не дали наследников, поэтому потомок мужского пола от третьего брака (если он будет) получит права на стратегически важное герцогство.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857233"/>
          <a:ext cx="8229600" cy="5212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0"/>
                <a:gridCol w="2743200"/>
                <a:gridCol w="2743200"/>
              </a:tblGrid>
              <a:tr h="2928957">
                <a:tc>
                  <a:txBody>
                    <a:bodyPr/>
                    <a:lstStyle/>
                    <a:p>
                      <a:r>
                        <a:rPr lang="en-US" b="1" dirty="0" smtClean="0"/>
                        <a:t>1</a:t>
                      </a:r>
                      <a:r>
                        <a:rPr lang="ru-RU" b="1" dirty="0" smtClean="0"/>
                        <a:t> тур «</a:t>
                      </a:r>
                      <a:r>
                        <a:rPr lang="en-US" b="1" dirty="0" smtClean="0"/>
                        <a:t> </a:t>
                      </a:r>
                      <a:r>
                        <a:rPr lang="ru-RU" b="1" dirty="0" smtClean="0"/>
                        <a:t>Правда/</a:t>
                      </a:r>
                      <a:r>
                        <a:rPr lang="ru-RU" b="1" baseline="0" dirty="0" smtClean="0"/>
                        <a:t> ложь»</a:t>
                      </a:r>
                    </a:p>
                    <a:p>
                      <a:r>
                        <a:rPr lang="ru-RU" b="0" baseline="0" dirty="0" smtClean="0"/>
                        <a:t>1.   +</a:t>
                      </a:r>
                    </a:p>
                    <a:p>
                      <a:r>
                        <a:rPr lang="ru-RU" b="0" baseline="0" dirty="0" smtClean="0"/>
                        <a:t>2.    -</a:t>
                      </a:r>
                    </a:p>
                    <a:p>
                      <a:r>
                        <a:rPr lang="ru-RU" b="0" baseline="0" dirty="0" smtClean="0"/>
                        <a:t>3.   +</a:t>
                      </a:r>
                    </a:p>
                    <a:p>
                      <a:pPr marL="342900" indent="-342900">
                        <a:buAutoNum type="arabicPeriod" startAt="4"/>
                      </a:pPr>
                      <a:r>
                        <a:rPr lang="ru-RU" b="0" baseline="0" dirty="0" smtClean="0"/>
                        <a:t>-</a:t>
                      </a:r>
                    </a:p>
                    <a:p>
                      <a:pPr marL="342900" indent="-342900">
                        <a:buAutoNum type="arabicPeriod" startAt="4"/>
                      </a:pPr>
                      <a:r>
                        <a:rPr lang="ru-RU" b="0" baseline="0" dirty="0" smtClean="0"/>
                        <a:t>+</a:t>
                      </a:r>
                    </a:p>
                    <a:p>
                      <a:pPr marL="342900" indent="-342900">
                        <a:buAutoNum type="arabicPeriod" startAt="4"/>
                      </a:pPr>
                      <a:r>
                        <a:rPr lang="ru-RU" b="0" baseline="0" dirty="0" smtClean="0"/>
                        <a:t>+</a:t>
                      </a:r>
                    </a:p>
                    <a:p>
                      <a:pPr marL="342900" indent="-342900">
                        <a:buAutoNum type="arabicPeriod" startAt="4"/>
                      </a:pPr>
                      <a:r>
                        <a:rPr lang="ru-RU" b="0" baseline="0" dirty="0" smtClean="0"/>
                        <a:t>+</a:t>
                      </a:r>
                    </a:p>
                    <a:p>
                      <a:pPr marL="342900" indent="-342900">
                        <a:buAutoNum type="arabicPeriod" startAt="4"/>
                      </a:pPr>
                      <a:r>
                        <a:rPr lang="ru-RU" b="0" baseline="0" dirty="0" smtClean="0"/>
                        <a:t>+</a:t>
                      </a:r>
                    </a:p>
                    <a:p>
                      <a:pPr marL="342900" indent="-342900">
                        <a:buAutoNum type="arabicPeriod" startAt="4"/>
                      </a:pPr>
                      <a:r>
                        <a:rPr lang="ru-RU" b="0" baseline="0" dirty="0" smtClean="0"/>
                        <a:t>-</a:t>
                      </a:r>
                    </a:p>
                    <a:p>
                      <a:pPr marL="342900" indent="-342900">
                        <a:buAutoNum type="arabicPeriod" startAt="4"/>
                      </a:pPr>
                      <a:r>
                        <a:rPr lang="ru-RU" b="0" baseline="0" dirty="0" smtClean="0"/>
                        <a:t>-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 тур «Династический брак» </a:t>
                      </a: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ru-RU" b="0" dirty="0" smtClean="0"/>
                        <a:t>Фридрих Вильгельм ------------------ 1 балл</a:t>
                      </a: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ru-RU" b="0" dirty="0" smtClean="0"/>
                        <a:t>Шарлотта </a:t>
                      </a:r>
                      <a:r>
                        <a:rPr lang="ru-RU" b="0" dirty="0" err="1" smtClean="0"/>
                        <a:t>Брауншвейг</a:t>
                      </a:r>
                      <a:r>
                        <a:rPr lang="ru-RU" b="0" dirty="0" smtClean="0"/>
                        <a:t>---------------- 1 балл</a:t>
                      </a: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ru-RU" b="0" dirty="0" smtClean="0"/>
                        <a:t>Карл Леопольд-------------------------- 1 балл</a:t>
                      </a:r>
                      <a:endParaRPr lang="ru-RU" b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50923"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3 тур «Северная</a:t>
                      </a:r>
                      <a:r>
                        <a:rPr lang="ru-RU" b="1" baseline="0" dirty="0" smtClean="0"/>
                        <a:t> война»</a:t>
                      </a:r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666886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 этап</a:t>
                      </a: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ru-RU" b="0" dirty="0" smtClean="0"/>
                        <a:t>а, б --------2 балла</a:t>
                      </a: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ru-RU" b="0" dirty="0" smtClean="0"/>
                        <a:t>А -----------1 балл</a:t>
                      </a: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ru-RU" b="0" dirty="0" smtClean="0"/>
                        <a:t>А</a:t>
                      </a:r>
                      <a:r>
                        <a:rPr lang="ru-RU" b="0" dirty="0" smtClean="0"/>
                        <a:t>, б </a:t>
                      </a:r>
                      <a:r>
                        <a:rPr lang="ru-RU" b="0" dirty="0" smtClean="0"/>
                        <a:t>--------2 балла</a:t>
                      </a: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ru-RU" b="0" dirty="0" smtClean="0"/>
                        <a:t>Б -----------1 балл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2</a:t>
                      </a:r>
                      <a:r>
                        <a:rPr lang="ru-RU" b="1" baseline="0" dirty="0" smtClean="0"/>
                        <a:t> </a:t>
                      </a:r>
                      <a:r>
                        <a:rPr lang="ru-RU" b="1" dirty="0" smtClean="0"/>
                        <a:t>этап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dirty="0" smtClean="0"/>
                        <a:t>А </a:t>
                      </a:r>
                      <a:r>
                        <a:rPr lang="ru-RU" b="0" dirty="0" smtClean="0"/>
                        <a:t>-----------1 балл</a:t>
                      </a:r>
                      <a:endParaRPr lang="ru-RU" dirty="0" smtClean="0"/>
                    </a:p>
                    <a:p>
                      <a:pPr marL="342900" indent="-342900">
                        <a:buAutoNum type="arabicPeriod"/>
                      </a:pPr>
                      <a:r>
                        <a:rPr lang="ru-RU" dirty="0" smtClean="0"/>
                        <a:t>А</a:t>
                      </a:r>
                      <a:r>
                        <a:rPr lang="ru-RU" dirty="0" smtClean="0"/>
                        <a:t>, б </a:t>
                      </a:r>
                      <a:r>
                        <a:rPr lang="ru-RU" b="0" dirty="0" smtClean="0"/>
                        <a:t>--------2 балла</a:t>
                      </a:r>
                      <a:endParaRPr lang="ru-RU" dirty="0" smtClean="0"/>
                    </a:p>
                    <a:p>
                      <a:pPr marL="342900" indent="-342900">
                        <a:buAutoNum type="arabicPeriod"/>
                      </a:pPr>
                      <a:r>
                        <a:rPr lang="ru-RU" dirty="0" smtClean="0"/>
                        <a:t>Б </a:t>
                      </a:r>
                      <a:r>
                        <a:rPr lang="ru-RU" b="0" dirty="0" smtClean="0"/>
                        <a:t>-----------1 балл</a:t>
                      </a:r>
                      <a:endParaRPr lang="ru-RU" dirty="0" smtClean="0"/>
                    </a:p>
                    <a:p>
                      <a:pPr marL="342900" indent="-342900">
                        <a:buAutoNum type="arabicPeriod"/>
                      </a:pPr>
                      <a:r>
                        <a:rPr lang="ru-RU" err="1" smtClean="0"/>
                        <a:t>А</a:t>
                      </a:r>
                      <a:r>
                        <a:rPr lang="ru-RU" smtClean="0"/>
                        <a:t>, б </a:t>
                      </a:r>
                      <a:r>
                        <a:rPr lang="ru-RU" b="0" dirty="0" smtClean="0"/>
                        <a:t>--------2 балла</a:t>
                      </a:r>
                      <a:endParaRPr lang="ru-RU" dirty="0" smtClean="0"/>
                    </a:p>
                    <a:p>
                      <a:pPr marL="342900" indent="-342900">
                        <a:buAutoNum type="arabicPeriod"/>
                      </a:pPr>
                      <a:r>
                        <a:rPr lang="ru-RU" dirty="0" smtClean="0"/>
                        <a:t>А </a:t>
                      </a:r>
                      <a:r>
                        <a:rPr lang="ru-RU" b="0" dirty="0" smtClean="0"/>
                        <a:t>-----------1 балл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3</a:t>
                      </a:r>
                      <a:r>
                        <a:rPr lang="ru-RU" b="1" baseline="0" dirty="0" smtClean="0"/>
                        <a:t> </a:t>
                      </a:r>
                      <a:r>
                        <a:rPr lang="ru-RU" b="1" dirty="0" smtClean="0"/>
                        <a:t>этап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dirty="0" smtClean="0"/>
                        <a:t>А </a:t>
                      </a:r>
                      <a:r>
                        <a:rPr lang="ru-RU" b="0" dirty="0" smtClean="0"/>
                        <a:t>-----------1 балл</a:t>
                      </a:r>
                      <a:endParaRPr lang="ru-RU" dirty="0" smtClean="0"/>
                    </a:p>
                    <a:p>
                      <a:pPr marL="342900" indent="-342900">
                        <a:buAutoNum type="arabicPeriod"/>
                      </a:pPr>
                      <a:r>
                        <a:rPr lang="ru-RU" dirty="0" smtClean="0"/>
                        <a:t>А, б </a:t>
                      </a:r>
                      <a:r>
                        <a:rPr lang="ru-RU" b="0" dirty="0" smtClean="0"/>
                        <a:t>--------2 балла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57290" y="1785926"/>
            <a:ext cx="1785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Каждый правильный ответ – 1 балл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71472" y="214290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/>
              <a:t>Протокол судейства</a:t>
            </a:r>
          </a:p>
          <a:p>
            <a:r>
              <a:rPr lang="ru-RU" b="1" dirty="0" smtClean="0"/>
              <a:t>ФИ </a:t>
            </a:r>
            <a:r>
              <a:rPr lang="ru-RU" b="1" dirty="0" err="1" smtClean="0"/>
              <a:t>участника_________________________________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57158" y="6286520"/>
            <a:ext cx="8429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 тур -                       2  тур-                       3 тур -                       итого - 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857752" y="6215082"/>
            <a:ext cx="857256" cy="42860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000364" y="6215082"/>
            <a:ext cx="857256" cy="42860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285852" y="6215082"/>
            <a:ext cx="857256" cy="42860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572264" y="6215082"/>
            <a:ext cx="857256" cy="42860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214686"/>
            <a:ext cx="7143800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685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Шарлотта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Брауншвейг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-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Вольфенбюттельская</a:t>
                      </a:r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Возраст-16 лет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Семья-Отец — Людвиг Рудольф, герцог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Брауншвейг-Вольфенбюттельский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мать — Кристина Луиза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Эттингенская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Вероисповедание-Лютеранка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Воспитывалась при дворе Августа II Саксонского, который в настоящий момент является польским королем и союзником России в Северной войне.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Родная сестра Шарлотты — Елизавета Кристина — уже замужем за представителем австрийских Габсбургов Карлом (братом императора Священной Римской империи и его ближайшим наследником). Поскольку одним из главных противников Австрии является Османская империя, на горизонте отчетливо виден альянс, в составе которого можно отвоевать выход к Черному морю.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Сама Шарлотта, уже встречавшаяся с царевичем Алексеем, не хочет за него замуж, но ее дед Антон Ульрих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Брауншвейг-Вольфенбюттельский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 отец Август Саксонский могут настоять на заключении брака.</a:t>
                      </a:r>
                    </a:p>
                    <a:p>
                      <a:pPr algn="ctr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Анна Лещинская</a:t>
                      </a:r>
                      <a:endParaRPr lang="ru-RU" b="1" baseline="0" dirty="0" smtClean="0"/>
                    </a:p>
                    <a:p>
                      <a:endParaRPr lang="en-US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Возраст- 11 лет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Семья-Отец — Станислав Лещинский, король польский и великий князь литовский с 1704 по 1709 год (был возведен на трон Карлом XII вместо низложенного Августа Саксонского); мать — Екатерина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Опалинская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дочь польского магната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Вероисповедание-Католичка</a:t>
                      </a:r>
                    </a:p>
                    <a:p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Станислав Лещинский, ныне эмигрировавший в Швецию, — реальный кандидат на поль­ский престол и лидер той части польской шляхты, которая ориентирована на Швецию. Если Август Саксонский опять не сможет удержаться у власти, у России появится запасной вариант — поддержать Лещинского, а затем уговорить его не оказывать военную поддержку шведам.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Анна — горячо любимая дочь, отец в ней души не чает. Это означает, что у российской дипломатии появится надежный способ повлиять на политические симпатии по крайней мере самого Лещинского. Станислав Лещинский пользуется доверием в Швеции. Он может помочь заключить мир со шведами на выгодных для России условиях.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Невеста еще очень юна, она не достигла брачного возраста. Конечно, можно пока заняться дипломатическими переговорами и составлением брачного договора, но о продолжении династии думать рановато.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214686"/>
            <a:ext cx="7143800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685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Кристиан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Датский</a:t>
                      </a:r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Семья-Сын датского короля Фредерика IV и Луизы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Мекленбург-Гюстровской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Вероисповедание-Пиетист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Кристиан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— наследник датского престола, а Дания — союзник России по Северной войне. Правда, пользы от этого союза пока не слишком много: в первые же дни войны шведская армия разбила датскую и заняла Копенгаген, так что все тяготы дальнейшего противосто­яния со шведами легли на русские плечи. В 1709 году, после Полтавской битвы, Дания вернулась к боевым действиям, но закончилось это точно так же. Собственно, в военном отношении союз с Данией чреват именно тем, что союзника, скорее всего, придется вновь и вновь защищать.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Брак может способствовать налаживанию экономических, торговых и культурных связей с Данией. Как и Россия, Дания активно занимается внутренними преобразованиями и модернизацией экономики и точно не откажется сотрудничать в этой сфере.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Жених — радикальный сторонник пиетизма, протестантского течения с сильным креном в сторону мистицизма. Не ровен час, он начнет насаждать пиетизм в стране; его супруге обращения точно не избежать.</a:t>
                      </a:r>
                    </a:p>
                    <a:p>
                      <a:pPr algn="ctr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Карл Леопольд </a:t>
                      </a:r>
                      <a:r>
                        <a:rPr lang="ru-RU" b="1" dirty="0" err="1" smtClean="0"/>
                        <a:t>Макленбург</a:t>
                      </a:r>
                      <a:r>
                        <a:rPr lang="ru-RU" b="1" dirty="0" smtClean="0"/>
                        <a:t> -</a:t>
                      </a:r>
                      <a:r>
                        <a:rPr lang="ru-RU" b="1" dirty="0" err="1" smtClean="0"/>
                        <a:t>Шверинский</a:t>
                      </a:r>
                      <a:endParaRPr lang="ru-RU" b="1" baseline="0" dirty="0" smtClean="0"/>
                    </a:p>
                    <a:p>
                      <a:endParaRPr lang="en-US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Семья-Второй сын Фридриха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Мекленбургского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 Кристины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Вильгельмины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Гессен-Гомбургской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Вероисповедание-Лютеранин</a:t>
                      </a:r>
                    </a:p>
                    <a:p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Мекленбург — крупный порт, и союз с герцогом позволит военному и торговому флоту России им пользоваться. Это упростит охрану морских путей от шведов.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 побега Карла XII в Турцию, случившегося в 1709 году, Карл Леопольд открыто под­держивал Швецию и находился в ставке шведского короля. Правда, это было вызвано не столько его политической позицией, сколько личными симпатиями: Карл XII был его кумиром.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 герцога весьма сомнительный нрав — он пьяница, скандалист и интриган. Из-за этого распались уже два его брака.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Первые два брака Карла Леопольда не дали наследников, поэтому потомок мужского пола от третьего брака (если он будет) получит права на стратегически важное герцогство.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214686"/>
            <a:ext cx="7143800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685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Ахмед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III</a:t>
                      </a:r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Возраст-43 года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Семь-яСын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султана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Мехмеда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IV, брат султана Мустафы II, который в 1703 году отрекся от престола в его пользу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Вероисповедание-Мусульманин-суннит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Как и Петр, Ахмед III стремится к модернизации своей страны: он открыл первую типо­графию, способствовал переводу на османский язык научных трудов, открывал новые школы.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Выдав за него племянницу, Петр I может вернуть крепость Азов, утраченную после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Прутского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похода 1711 года, и тем самым закрепить позиции России на Черном море.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России не помешал бы союзник против Персии, который поможет ей захватить территории в Средней Азии, и Османская империя подходит на эту роль лучше многих других госу­дарств: они с Персией — давние враги.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 1709 году султан предоставил убежище шведскому королю Карлу XII, разбитому Петром под Полтавой. Правда, Карл XII Османскую империю уже покинул и вернулся в Швецию, но вся эта история не облегчает дипломатических контактов с турками.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Ахмед III — представитель восточной культуры, плохо знакомой российскому двору. Отно­шение к ней в России и Европе варьируется от настороженного до открыто враждебного. Православные и мусульмане воспринимают друг друга как врагов по вере.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 Турции принято многоженство, и у султана уже есть две жены.</a:t>
                      </a:r>
                    </a:p>
                    <a:p>
                      <a:pPr algn="ctr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Ахмед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III</a:t>
                      </a:r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Возраст-43 года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Семь-яСын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султана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Мехмеда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IV, брат султана Мустафы II, который в 1703 году отрекся от престола в его пользу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Вероисповедание-Мусульманин-суннит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Как и Петр, Ахмед III стремится к модернизации своей страны: он открыл первую типо­графию, способствовал переводу на османский язык научных трудов, открывал новые школы.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Выдав за него племянницу, Петр I может вернуть крепость Азов, утраченную после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Прутского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похода 1711 года, и тем самым закрепить позиции России на Черном море.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России не помешал бы союзник против Персии, который поможет ей захватить территории в Средней Азии, и Османская империя подходит на эту роль лучше многих других госу­дарств: они с Персией — давние враги.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 1709 году султан предоставил убежище шведскому королю Карлу XII, разбитому Петром под Полтавой. Правда, Карл XII Османскую империю уже покинул и вернулся в Швецию, но вся эта история не облегчает дипломатических контактов с турками.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Ахмед III — представитель восточной культуры, плохо знакомой российскому двору. Отно­шение к ней в России и Европе варьируется от настороженного до открыто враждебного. Православные и мусульмане воспринимают друг друга как врагов по вере.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 Турции принято многоженство, и у султана уже есть две жены.</a:t>
                      </a:r>
                    </a:p>
                    <a:p>
                      <a:pPr algn="ctr"/>
                      <a:endParaRPr lang="ru-RU" sz="13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214686"/>
            <a:ext cx="7143800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685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Граф </a:t>
                      </a:r>
                      <a:r>
                        <a:rPr lang="ru-RU" sz="1800" b="1" dirty="0" err="1" smtClean="0"/>
                        <a:t>Мориц</a:t>
                      </a:r>
                      <a:r>
                        <a:rPr lang="ru-RU" sz="1800" b="1" dirty="0" smtClean="0"/>
                        <a:t> Саксонский</a:t>
                      </a:r>
                    </a:p>
                    <a:p>
                      <a:pPr algn="ctr"/>
                      <a:endParaRPr lang="ru-RU" sz="1600" b="1" dirty="0" smtClean="0"/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 -14 лет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 Отец — король польский и курфюрст саксонский Август Сильный; мать — его любовница Аврора фон 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Кенигсмарк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Вероисповедание-Лютеранин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Хотя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Мориц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еще очень юн, он уже воюет во Фландрии на стороне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антииспанского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альянса — и успел показать себя толковым офицером, быстро вникающим в тонкости военного дела. Это не может не нравиться Петру I, всегда привечающему таких людей.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Будучи незаконнорожденным сыном Августа Сильного,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Мориц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Саксонский не имеет прав ни на польский престол, ни на Саксонию. Впрочем, вполне возможно, когда-нибудь он будет с оружием в руках претендовать на часть территорий, некогда подвластных его отцу. Если это произойдет, брак позволит России вмешаться в дела Центральной Европы.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Привыкнув к некоторым особенностям армейского быта,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Мориц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ведет крайне распутный образ жизни и сам жениться в настоящий момент не планирует. Впрочем, можно попробовать его переубедить.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Фридрих </a:t>
                      </a:r>
                      <a:r>
                        <a:rPr lang="en-US" b="1" dirty="0" smtClean="0"/>
                        <a:t>III</a:t>
                      </a:r>
                      <a:r>
                        <a:rPr lang="en-US" b="1" baseline="0" dirty="0" smtClean="0"/>
                        <a:t> </a:t>
                      </a:r>
                      <a:r>
                        <a:rPr lang="ru-RU" b="1" baseline="0" dirty="0" smtClean="0"/>
                        <a:t>Вильгельм Курляндский</a:t>
                      </a:r>
                    </a:p>
                    <a:p>
                      <a:endParaRPr lang="en-US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Возраст -18 лет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Семья-Отец — герцог Курляндии и 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Земгалии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Фридрих Казимир 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Кетлер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мать — дочь курфюрста бранденбургского Елизавета София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Вероисповедание-Лютеранин</a:t>
                      </a:r>
                    </a:p>
                    <a:p>
                      <a:endParaRPr lang="ru-RU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 1698 году, после смерти отца, Фридрих был провозглашен новым герцогом курляндским и 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земгальским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Фридрихом III. Контроль над Курляндией поможет России укрепить свои позиции на Балтике: там есть удобные выходы на Балтийское море, которые могут сделать Курляндию важнейшим плацдармом для флота.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Дядя Фридриха Вильгельма — Фридрих I, король Пруссии, одного из сильнейших фраг­ментов Священной Римской империи. Брак русской принцессы с племянником прусского короля может привести как к сближению России с Пруссией, так и к их конфликту — 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из-завопроса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контроля над Курляндией.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 1701 году шведы захватили 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Земгалию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и до 1709 года Фридрих Вильгельм находился у дяди в Пруссии, то есть не имел никакой власти над своим герцогством. Вернуться ему помог Петр, и поэтому Фридрих Вильгельм чувствует себя обязанным России (по крайней мере, пока что).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 Фридриха Вильгельма нет ни политического, ни военного опыта. Это может сыграть России на руку, если удастся превратить его в марионеточного правителя, а может помешать, если герцог курляндский не выйдет из-под опеки матери и другого дяди, Фердинанда 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Кетлера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 — они до недавнего времени были регентами при Фридрихе Вильгельме, ставшем герцогом в шесть лет.</a:t>
                      </a:r>
                    </a:p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Фридрих Вильгельм невоздержан в употреблении спиртного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sz="13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214686"/>
            <a:ext cx="7143800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685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Иван</a:t>
                      </a: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Ильич Дмитриев –Мамонов</a:t>
                      </a:r>
                    </a:p>
                    <a:p>
                      <a:pPr algn="ctr"/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Возраст-30 лет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Семья-Отец — воевода Илья Михайлович Дмитриев-Мамонов, мать —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Акилина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Игнатьевна (в девичестве Вердеревская)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Вероисповедание-Православный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Этот брак не сулит никаких внешнеполитических выгод. Род Дмитриевых-Мамоновых с европейскими династиями не связан.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Зато Дмитриев-Мамонов — православный, а значит, брак с ним не вызовет никаких конфессиональных сложностей.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Иван Ильич нередко принимал участие в военных походах и зарекомендовал себя хорошим офицером и верным слугой государя.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Хоть Иван Ильич и не королевских кровей, но Дмитриевы-Мамоновы происходят от смо­ленской ветви Рюриковичей. Обычно цари-мужчины женятся на представительницах старых русских родов, а не наоборот, но может, удастся создать прецедент?</a:t>
                      </a:r>
                    </a:p>
                    <a:p>
                      <a:pPr algn="ctr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Елизавета Пармская</a:t>
                      </a:r>
                      <a:endParaRPr lang="ru-RU" b="1" baseline="0" dirty="0" smtClean="0"/>
                    </a:p>
                    <a:p>
                      <a:endParaRPr lang="en-US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Возраст-18 лет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Семья-Отец —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Одоардо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Фарнезе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наследный принц Пармы, умерший в 1693 году; мать —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Доротея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София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Нойбургская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Вероисповедание-Католичка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После смерти мужа мать Елизаветы вышла за его сводного брата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Франческо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Так что, если дядя Елизаветы не окажется бездетным, шансов на наследование Пармского герцогства у нее практически не будет.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Политически раздробленная Италия находится в сфере турецких интересов: здесь можно поискать союзников против Османской империи. Конечно, для Пармы это не так актуально, как, например, для Венеции, но у российских дипломатов все же появится канал и способ воздействия на итальянские дела.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Италия — страна с богатыми культурными традициями. Петр I уже приглашает в Петербург итальянских архитекторов. С помощью этого брака поток архитекторов, художников, композиторов и прочих деятелей искусства можно усилить, и тогда Петербург ни в чем не уступит Версалю.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Сама невеста обладает сильным характером и интересом к политике. Она вполне могла бы непосредственно участвовать в управлении государством, если бы ее к этому процессу допустили. С учетом того, что царевич Алексей вряд ли станет таким же решительным государем, как его отец, Россию может спасти сильная государыня.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214686"/>
            <a:ext cx="7143800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685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Шарлотта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Брауншвейг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-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Вольфенбюттельская</a:t>
                      </a:r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Возраст-16 лет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Семья-Отец — Людвиг Рудольф, герцог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Брауншвейг-Вольфенбюттельский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мать — Кристина Луиза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Эттингенская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Вероисповедание-Лютеранка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Воспитывалась при дворе Августа II Саксонского, который в настоящий момент является польским королем и союзником России в Северной войне.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Родная сестра Шарлотты — Елизавета Кристина — уже замужем за представителем австрийских Габсбургов Карлом (братом императора Священной Римской империи и его ближайшим наследником). Поскольку одним из главных противников Австрии является Османская империя, на горизонте отчетливо виден альянс, в составе которого можно отвоевать выход к Черному морю.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Сама Шарлотта, уже встречавшаяся с царевичем Алексеем, не хочет за него замуж, но ее дед Антон Ульрих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Брауншвейг-Вольфенбюттельский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 отец Август Саксонский могут настоять на заключении брака.</a:t>
                      </a:r>
                    </a:p>
                    <a:p>
                      <a:pPr algn="ctr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Анна Лещинская</a:t>
                      </a:r>
                      <a:endParaRPr lang="ru-RU" b="1" baseline="0" dirty="0" smtClean="0"/>
                    </a:p>
                    <a:p>
                      <a:endParaRPr lang="en-US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Возраст- 11 лет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Семья-Отец — Станислав Лещинский, король польский и великий князь литовский с 1704 по 1709 год (был возведен на трон Карлом XII вместо низложенного Августа Саксонского); мать — Екатерина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Опалинская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дочь польского магната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Вероисповедание-Католичка</a:t>
                      </a:r>
                    </a:p>
                    <a:p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Станислав Лещинский, ныне эмигрировавший в Швецию, — реальный кандидат на поль­ский престол и лидер той части польской шляхты, которая ориентирована на Швецию. Если Август Саксонский опять не сможет удержаться у власти, у России появится запасной вариант — поддержать Лещинского, а затем уговорить его не оказывать военную поддержку шведам.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Анна — горячо любимая дочь, отец в ней души не чает. Это означает, что у российской дипломатии появится надежный способ повлиять на политические симпатии по крайней мере самого Лещинского. Станислав Лещинский пользуется доверием в Швеции. Он может помочь заключить мир со шведами на выгодных для России условиях.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Невеста еще очень юна, она не достигла брачного возраста. Конечно, можно пока заняться дипломатическими переговорами и составлением брачного договора, но о продолжении династии думать рановато.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214686"/>
            <a:ext cx="7143800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0"/>
                <a:gridCol w="4572000"/>
              </a:tblGrid>
              <a:tr h="685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Кристиан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Датский</a:t>
                      </a:r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Семья-Сын датского короля Фредерика IV и Луизы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Мекленбург-Гюстровской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Вероисповедание-Пиетист</a:t>
                      </a:r>
                    </a:p>
                    <a:p>
                      <a:pPr marL="0" algn="l" defTabSz="914400" rtl="0" eaLnBrk="1" latinLnBrk="0" hangingPunct="1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Кристиан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— наследник датского престола, а Дания — союзник России по Северной войне. Правда, пользы от этого союза пока не слишком много: в первые же дни войны шведская армия разбила датскую и заняла Копенгаген, так что все тяготы дальнейшего противосто­яния со шведами легли на русские плечи. В 1709 году, после Полтавской битвы, Дания вернулась к боевым действиям, но закончилось это точно так же. Собственно, в военном отношении союз с Данией чреват именно тем, что союзника, скорее всего, придется вновь и вновь защищать.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Брак может способствовать налаживанию экономических, торговых и культурных связей с Данией. Как и Россия, Дания активно занимается внутренними преобразованиями и модернизацией экономики и точно не откажется сотрудничать в этой сфере.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Жених — радикальный сторонник пиетизма, протестантского течения с сильным креном в сторону мистицизма. Не ровен час, он начнет насаждать пиетизм в стране; его супруге обращения точно не избежать.</a:t>
                      </a:r>
                    </a:p>
                    <a:p>
                      <a:pPr algn="ctr"/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Карл Леопольд </a:t>
                      </a:r>
                      <a:r>
                        <a:rPr lang="ru-RU" b="1" dirty="0" err="1" smtClean="0"/>
                        <a:t>Макленбург</a:t>
                      </a:r>
                      <a:r>
                        <a:rPr lang="ru-RU" b="1" dirty="0" smtClean="0"/>
                        <a:t> -</a:t>
                      </a:r>
                      <a:r>
                        <a:rPr lang="ru-RU" b="1" dirty="0" err="1" smtClean="0"/>
                        <a:t>Шверинский</a:t>
                      </a:r>
                      <a:endParaRPr lang="ru-RU" b="1" baseline="0" dirty="0" smtClean="0"/>
                    </a:p>
                    <a:p>
                      <a:endParaRPr lang="en-US" sz="13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Семья-Второй сын Фридриха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Мекленбургского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 Кристины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Вильгельмины</a:t>
                      </a: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3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Гессен-Гомбургской</a:t>
                      </a:r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Вероисповедание-Лютеранин</a:t>
                      </a:r>
                    </a:p>
                    <a:p>
                      <a:endParaRPr lang="ru-RU" sz="13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Мекленбург — крупный порт, и союз с герцогом позволит военному и торговому флоту России им пользоваться. Это упростит охрану морских путей от шведов.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 побега Карла XII в Турцию, случившегося в 1709 году, Карл Леопольд открыто под­держивал Швецию и находился в ставке шведского короля. Правда, это было вызвано не столько его политической позицией, сколько личными симпатиями: Карл XII был его кумиром.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 герцога весьма сомнительный нрав — он пьяница, скандалист и интриган. Из-за этого распались уже два его брака.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Первые два брака Карла Леопольда не дали наследников, поэтому потомок мужского пола от третьего брака (если он будет) получит права на стратегически важное герцогство.</a:t>
                      </a:r>
                      <a:endParaRPr lang="ru-RU" sz="13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521</Words>
  <Application>Microsoft Office PowerPoint</Application>
  <PresentationFormat>Экран (4:3)</PresentationFormat>
  <Paragraphs>556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</cp:revision>
  <dcterms:created xsi:type="dcterms:W3CDTF">2017-12-06T13:52:26Z</dcterms:created>
  <dcterms:modified xsi:type="dcterms:W3CDTF">2017-12-09T09:07:55Z</dcterms:modified>
</cp:coreProperties>
</file>