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99" r:id="rId3"/>
    <p:sldId id="301" r:id="rId4"/>
    <p:sldId id="302" r:id="rId5"/>
    <p:sldId id="305" r:id="rId6"/>
    <p:sldId id="306" r:id="rId7"/>
    <p:sldId id="308" r:id="rId8"/>
    <p:sldId id="307" r:id="rId9"/>
    <p:sldId id="309" r:id="rId10"/>
    <p:sldId id="271" r:id="rId11"/>
    <p:sldId id="272" r:id="rId12"/>
    <p:sldId id="310" r:id="rId13"/>
    <p:sldId id="274" r:id="rId14"/>
    <p:sldId id="313" r:id="rId15"/>
    <p:sldId id="314" r:id="rId16"/>
    <p:sldId id="315" r:id="rId17"/>
    <p:sldId id="312" r:id="rId18"/>
    <p:sldId id="316" r:id="rId19"/>
    <p:sldId id="282" r:id="rId20"/>
    <p:sldId id="281" r:id="rId21"/>
    <p:sldId id="321" r:id="rId22"/>
    <p:sldId id="323" r:id="rId23"/>
    <p:sldId id="319" r:id="rId24"/>
    <p:sldId id="294" r:id="rId25"/>
    <p:sldId id="288" r:id="rId26"/>
    <p:sldId id="293" r:id="rId27"/>
    <p:sldId id="287" r:id="rId28"/>
    <p:sldId id="286" r:id="rId29"/>
    <p:sldId id="285" r:id="rId30"/>
    <p:sldId id="32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1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996199A-2F67-4717-96D9-0333FAF038FC}" type="datetimeFigureOut">
              <a:rPr lang="ru-RU" smtClean="0"/>
              <a:pPr/>
              <a:t>30.11.2022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59FCDE9-8BCB-460B-9C10-B872D2F4436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86;&#1090;&#1082;&#1088;&#1099;&#1090;&#1099;&#1081;&#1091;&#1088;&#1086;&#1082;.&#1088;&#1092;/&#1089;&#1090;&#1072;&#1090;&#1100;&#1080;/413621/" TargetMode="External"/><Relationship Id="rId2" Type="http://schemas.openxmlformats.org/officeDocument/2006/relationships/hyperlink" Target="https://&#1091;&#1088;&#1086;&#1082;.&#1088;&#1092;/library/organizatciya_issledovatelskoj_deyatelnosti_uchashihs_133909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ultiurok.ru/files/intieriesnyie-svoistva-lienty-miebiusa.html" TargetMode="External"/><Relationship Id="rId5" Type="http://schemas.openxmlformats.org/officeDocument/2006/relationships/hyperlink" Target="https://nsportal.ru/ap/library/nauchno-tekhnicheskoe-tvorchestvo/2012/08/01/issledovatelskaya-rabota-list-myobiusa" TargetMode="External"/><Relationship Id="rId4" Type="http://schemas.openxmlformats.org/officeDocument/2006/relationships/hyperlink" Target="https://nsportal.ru/user/49112/page/stranichka-vneurochnoy-deyatelnosti-mir-geometri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9200" y="785794"/>
            <a:ext cx="6858000" cy="38576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МАСТЕР-КЛАСС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«Проектно-исследовательская деятельность школьников      во внеурочной деятельности    в рамках  реализации          ФГОС НОО»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9200" y="285728"/>
            <a:ext cx="7424766" cy="657227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b="1" dirty="0" smtClean="0"/>
              <a:t>ОГАОУ « </a:t>
            </a:r>
            <a:r>
              <a:rPr lang="ru-RU" sz="2000" b="1" dirty="0" err="1" smtClean="0"/>
              <a:t>Губкинская</a:t>
            </a:r>
            <a:r>
              <a:rPr lang="ru-RU" sz="2000" b="1" dirty="0" smtClean="0"/>
              <a:t> средняя общеобразовательная школа</a:t>
            </a:r>
          </a:p>
          <a:p>
            <a:pPr algn="ctr"/>
            <a:r>
              <a:rPr lang="ru-RU" sz="2000" b="1" dirty="0" smtClean="0"/>
              <a:t> с углубленным изучением отдельных предметов»</a:t>
            </a:r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r"/>
            <a:r>
              <a:rPr lang="ru-RU" sz="2000" b="1" dirty="0" smtClean="0"/>
              <a:t>Учитель начальных классов</a:t>
            </a:r>
          </a:p>
          <a:p>
            <a:pPr algn="r"/>
            <a:r>
              <a:rPr lang="ru-RU" sz="2000" b="1" dirty="0" smtClean="0"/>
              <a:t>Жанна Федоровна </a:t>
            </a:r>
            <a:r>
              <a:rPr lang="ru-RU" sz="2000" b="1" dirty="0" err="1" smtClean="0"/>
              <a:t>Палазова</a:t>
            </a:r>
            <a:endParaRPr lang="ru-RU" sz="2000" b="1" dirty="0" smtClean="0"/>
          </a:p>
          <a:p>
            <a:pPr algn="r"/>
            <a:r>
              <a:rPr lang="ru-RU" sz="2000" b="1" dirty="0" smtClean="0"/>
              <a:t>Учитель географии</a:t>
            </a:r>
          </a:p>
          <a:p>
            <a:pPr algn="r"/>
            <a:r>
              <a:rPr lang="ru-RU" sz="2000" b="1" dirty="0" smtClean="0"/>
              <a:t>Ольга Станиславовна Бавыкина</a:t>
            </a:r>
          </a:p>
          <a:p>
            <a:pPr algn="ctr"/>
            <a:r>
              <a:rPr lang="ru-RU" sz="2000" b="1" dirty="0" smtClean="0"/>
              <a:t>Губкин</a:t>
            </a:r>
          </a:p>
          <a:p>
            <a:pPr algn="ctr"/>
            <a:r>
              <a:rPr lang="ru-RU" sz="2000" b="1" dirty="0" smtClean="0"/>
              <a:t>2022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214422"/>
            <a:ext cx="7498080" cy="503397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выведение учащихся из воспроизводящего уровня усвоения знаний  на конструктивный и творческий: </a:t>
            </a:r>
          </a:p>
          <a:p>
            <a:r>
              <a:rPr lang="ru-RU" dirty="0" smtClean="0"/>
              <a:t> эффективное построение учебного процесса для успешного овладения учащимися базового уровня знаний, соответствующего стандарту образования;</a:t>
            </a:r>
          </a:p>
          <a:p>
            <a:r>
              <a:rPr lang="ru-RU" dirty="0" smtClean="0"/>
              <a:t> формирование основных ключевых и предметных компетенций на уроках и внеурочной деятельности;</a:t>
            </a:r>
          </a:p>
          <a:p>
            <a:r>
              <a:rPr lang="ru-RU" dirty="0" smtClean="0"/>
              <a:t> воспитание самостоятельно мыслящей личности, способной адаптироваться в изменяющихся условиях жизни; формирование у учащихся умения и желания самосовершенствоваться.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214290"/>
            <a:ext cx="7406640" cy="178595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Исследовательский метод обучения - </a:t>
            </a:r>
            <a:r>
              <a:rPr lang="ru-RU" sz="2400" dirty="0" smtClean="0"/>
              <a:t>это организация поисковой, познавательной деятельности обучающихся путем постановки педагогом познавательных  и практических задач, требующих самостоятельного решения.</a:t>
            </a:r>
            <a:endParaRPr lang="ru-RU" sz="2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432560" y="2143116"/>
            <a:ext cx="7406640" cy="428628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dirty="0" smtClean="0"/>
              <a:t>Исследовательский метод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организует творческий поиски применение знаний;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обеспечивает овладение методами научного познания в процессе деятельности по их поиску;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является условием формирования интереса, потребности в творческой деятельности, самообразовании;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Помогает детям исследовать предмет или явление, делать выводы и применять добытые знания и навыки в жизни.</a:t>
            </a:r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136920" cy="15116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Проблема</a:t>
            </a:r>
            <a:r>
              <a:rPr lang="ru-RU" dirty="0" smtClean="0"/>
              <a:t> - неумение детей сотрудничать в коллективе и работать самостоятельно.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214422"/>
            <a:ext cx="3657600" cy="2071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214414" y="2071678"/>
            <a:ext cx="7719274" cy="45005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Для решения данной проблемы</a:t>
            </a:r>
          </a:p>
          <a:p>
            <a:r>
              <a:rPr lang="ru-RU" sz="3200" dirty="0" smtClean="0"/>
              <a:t> выдвигаю идеи и гипотезы о возможных путях, формах, способах решения проблемы; </a:t>
            </a:r>
          </a:p>
          <a:p>
            <a:r>
              <a:rPr lang="ru-RU" sz="3200" dirty="0" smtClean="0"/>
              <a:t> выбираю и обосновываю методы собственной профессиональной деятельности.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 занятий курса «Мир геометрии»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Одновременно с изучением арифметического материала и в органичном единстве с ним выстраивается </a:t>
            </a:r>
            <a:r>
              <a:rPr lang="ru-RU" i="1" dirty="0" smtClean="0"/>
              <a:t>система задач и заданий </a:t>
            </a:r>
            <a:r>
              <a:rPr lang="ru-RU" dirty="0" smtClean="0"/>
              <a:t>геометрического содержания, расположенных в порядке их усложнения и постепенного обогащения новыми элементами конструкторского характера.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29710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Конструкторско-практическая деятельность учащихся </a:t>
            </a:r>
            <a:r>
              <a:rPr lang="ru-RU" sz="3600" dirty="0" smtClean="0"/>
              <a:t>- основа освоения геометрического содержания курса, включающая: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714620"/>
            <a:ext cx="7498080" cy="3533780"/>
          </a:xfrm>
        </p:spPr>
        <p:txBody>
          <a:bodyPr/>
          <a:lstStyle/>
          <a:p>
            <a:pPr lvl="0"/>
            <a:r>
              <a:rPr lang="ru-RU" dirty="0" smtClean="0"/>
              <a:t>воспроизведение объектов;</a:t>
            </a:r>
          </a:p>
          <a:p>
            <a:pPr lvl="0"/>
            <a:r>
              <a:rPr lang="ru-RU" dirty="0" err="1" smtClean="0"/>
              <a:t>доконструирование</a:t>
            </a:r>
            <a:r>
              <a:rPr lang="ru-RU" dirty="0" smtClean="0"/>
              <a:t> объектов;</a:t>
            </a:r>
          </a:p>
          <a:p>
            <a:r>
              <a:rPr lang="ru-RU" dirty="0" err="1" smtClean="0"/>
              <a:t>переконструирование</a:t>
            </a:r>
            <a:r>
              <a:rPr lang="ru-RU" dirty="0" smtClean="0"/>
              <a:t> и полное конструирование объектов, имеющих локальную новизну.</a:t>
            </a:r>
            <a:endParaRPr lang="ru-RU" dirty="0"/>
          </a:p>
        </p:txBody>
      </p:sp>
      <p:pic>
        <p:nvPicPr>
          <p:cNvPr id="4" name="Picture 4" descr="https://thumbs.dreamstime.com/z/wise-old-owl-books-18501903.jpg"/>
          <p:cNvPicPr>
            <a:picLocks noChangeAspect="1" noChangeArrowheads="1"/>
          </p:cNvPicPr>
          <p:nvPr/>
        </p:nvPicPr>
        <p:blipFill>
          <a:blip r:embed="rId2" cstate="print"/>
          <a:srcRect r="39024" b="14513"/>
          <a:stretch>
            <a:fillRect/>
          </a:stretch>
        </p:blipFill>
        <p:spPr bwMode="auto">
          <a:xfrm>
            <a:off x="6715140" y="4862612"/>
            <a:ext cx="1643074" cy="18357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42852"/>
            <a:ext cx="7498080" cy="92869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Формы  организации </a:t>
            </a:r>
            <a:br>
              <a:rPr lang="ru-RU" sz="2400" b="1" dirty="0" smtClean="0"/>
            </a:br>
            <a:r>
              <a:rPr lang="ru-RU" sz="2400" b="1" dirty="0" smtClean="0"/>
              <a:t> исследовательской деятельности</a:t>
            </a:r>
            <a:endParaRPr lang="ru-RU" sz="2400" b="1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1142976" y="1142984"/>
            <a:ext cx="3857652" cy="504445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Урочные формы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 – исследование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 – лаборатория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Творческий отчет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 изобретательства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 – презентация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 – экспертиза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Урок - совещание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714876" y="1142984"/>
            <a:ext cx="4143404" cy="504445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Внеурочные формы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Исследовательская практика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Экспедиция (полевые исследования)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Факультативные занятия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Научное общество учащихся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Участие в олимпиадах, конкурсах, конференциях, </a:t>
            </a:r>
          </a:p>
          <a:p>
            <a:pPr>
              <a:buNone/>
            </a:pPr>
            <a:r>
              <a:rPr lang="ru-RU" dirty="0" smtClean="0"/>
              <a:t>    марафонах и пр.</a:t>
            </a:r>
          </a:p>
          <a:p>
            <a:pPr>
              <a:buFont typeface="Wingdings" pitchFamily="2" charset="2"/>
              <a:buChar char="§"/>
            </a:pPr>
            <a:r>
              <a:rPr lang="ru-RU" dirty="0" smtClean="0"/>
              <a:t>Выездные мероприятия</a:t>
            </a:r>
            <a:endParaRPr lang="ru-RU" dirty="0"/>
          </a:p>
        </p:txBody>
      </p:sp>
      <p:pic>
        <p:nvPicPr>
          <p:cNvPr id="25604" name="Picture 4" descr="https://thumbs.dreamstime.com/z/wise-old-owl-books-18501903.jpg"/>
          <p:cNvPicPr>
            <a:picLocks noChangeAspect="1" noChangeArrowheads="1"/>
          </p:cNvPicPr>
          <p:nvPr/>
        </p:nvPicPr>
        <p:blipFill>
          <a:blip r:embed="rId2" cstate="print"/>
          <a:srcRect b="14513"/>
          <a:stretch>
            <a:fillRect/>
          </a:stretch>
        </p:blipFill>
        <p:spPr bwMode="auto">
          <a:xfrm>
            <a:off x="1428728" y="4643446"/>
            <a:ext cx="2928958" cy="199538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Форма внеурочной деятельности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Научно-исследовательская практика – это вид учебной работы, основным содержанием которой является выполнение практических, учебных, учебно-исследовательских, творческих заданий с использованием элементов научного исследования.</a:t>
            </a:r>
            <a:endParaRPr lang="ru-RU" dirty="0"/>
          </a:p>
        </p:txBody>
      </p:sp>
      <p:pic>
        <p:nvPicPr>
          <p:cNvPr id="4" name="Picture 4" descr="https://thumbs.dreamstime.com/z/wise-old-owl-books-18501903.jpg"/>
          <p:cNvPicPr>
            <a:picLocks noChangeAspect="1" noChangeArrowheads="1"/>
          </p:cNvPicPr>
          <p:nvPr/>
        </p:nvPicPr>
        <p:blipFill>
          <a:blip r:embed="rId2" cstate="print"/>
          <a:srcRect r="39024" b="14513"/>
          <a:stretch>
            <a:fillRect/>
          </a:stretch>
        </p:blipFill>
        <p:spPr bwMode="auto">
          <a:xfrm>
            <a:off x="6858016" y="4857760"/>
            <a:ext cx="1643074" cy="18357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398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>Внеурочная деятельность</a:t>
            </a:r>
            <a:br>
              <a:rPr lang="ru-RU" sz="3100" dirty="0" smtClean="0"/>
            </a:br>
            <a:r>
              <a:rPr lang="ru-RU" sz="3100" dirty="0" smtClean="0"/>
              <a:t> "Мир геометрии"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214422"/>
            <a:ext cx="7715304" cy="550072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3400" dirty="0" smtClean="0"/>
              <a:t>Тема занятия: "Удивительный лист Мёбиуса".</a:t>
            </a:r>
          </a:p>
          <a:p>
            <a:pPr>
              <a:buNone/>
            </a:pPr>
            <a:r>
              <a:rPr lang="ru-RU" sz="3400" b="1" dirty="0" smtClean="0"/>
              <a:t>Цели: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1) изучение истории открытия листа Мёбиуса;</a:t>
            </a:r>
          </a:p>
          <a:p>
            <a:pPr>
              <a:buNone/>
            </a:pPr>
            <a:r>
              <a:rPr lang="ru-RU" sz="3400" dirty="0" smtClean="0"/>
              <a:t>2) изготовление листа Мёбиуса и исследование  его свойств;</a:t>
            </a:r>
          </a:p>
          <a:p>
            <a:pPr>
              <a:buNone/>
            </a:pPr>
            <a:r>
              <a:rPr lang="ru-RU" sz="3400" dirty="0" smtClean="0"/>
              <a:t>3) нахождение объектов в окружающем мире, имеющих функциональные сходства с листом  Мёбиуса;</a:t>
            </a:r>
          </a:p>
          <a:p>
            <a:pPr>
              <a:buNone/>
            </a:pPr>
            <a:r>
              <a:rPr lang="ru-RU" sz="3400" dirty="0" smtClean="0"/>
              <a:t>4) применение листа Мёбиуса в повседневной жизни.</a:t>
            </a:r>
          </a:p>
          <a:p>
            <a:pPr>
              <a:buNone/>
            </a:pPr>
            <a:endParaRPr lang="ru-RU" sz="3400" dirty="0" smtClean="0"/>
          </a:p>
          <a:p>
            <a:pPr>
              <a:buNone/>
            </a:pPr>
            <a:r>
              <a:rPr lang="ru-RU" sz="3400" b="1" dirty="0" smtClean="0"/>
              <a:t>Оборудование: </a:t>
            </a:r>
            <a:r>
              <a:rPr lang="ru-RU" sz="3400" dirty="0" smtClean="0"/>
              <a:t>проектор, </a:t>
            </a:r>
            <a:r>
              <a:rPr lang="ru-RU" sz="3400" dirty="0" err="1" smtClean="0"/>
              <a:t>мультимедийная</a:t>
            </a:r>
            <a:r>
              <a:rPr lang="ru-RU" sz="3400" dirty="0" smtClean="0"/>
              <a:t> презентация «Удивительный лист Мёбиуса» </a:t>
            </a:r>
            <a:r>
              <a:rPr lang="ru-RU" sz="3400" dirty="0" err="1" smtClean="0"/>
              <a:t>PowerPoint</a:t>
            </a:r>
            <a:r>
              <a:rPr lang="ru-RU" sz="3400" dirty="0" smtClean="0"/>
              <a:t>, ножницы, клей, фломастеры, белая бумага.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Удивительный лист Мёбиуса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786314" y="1428736"/>
            <a:ext cx="4214842" cy="475870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Август Фердинанд Мёбиус (1790-1868)</a:t>
            </a:r>
          </a:p>
          <a:p>
            <a:pPr>
              <a:buNone/>
            </a:pPr>
            <a:r>
              <a:rPr lang="ru-RU" dirty="0" smtClean="0"/>
              <a:t>      </a:t>
            </a:r>
            <a:r>
              <a:rPr lang="ru-RU" b="1" dirty="0" smtClean="0"/>
              <a:t>А.Мёбиус–разносторонний ученый, крупнейший немецкий геометр своего времени. </a:t>
            </a:r>
          </a:p>
          <a:p>
            <a:pPr>
              <a:buNone/>
            </a:pPr>
            <a:r>
              <a:rPr lang="ru-RU" b="1" dirty="0" smtClean="0"/>
              <a:t>     В возрасте 68 лет ему удалось сделать открытие поразительной красоты. </a:t>
            </a:r>
            <a:endParaRPr lang="ru-RU" b="1" dirty="0"/>
          </a:p>
        </p:txBody>
      </p:sp>
      <p:pic>
        <p:nvPicPr>
          <p:cNvPr id="26628" name="Picture 4" descr="https://media1.britannica.com/eb-media/31/37831-004-537521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3714776" cy="44577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3.infourok.ru/uploads/ex/12fd/0001d434-6b745f3d/img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641" t="7043" r="9350" b="16555"/>
          <a:stretch>
            <a:fillRect/>
          </a:stretch>
        </p:blipFill>
        <p:spPr bwMode="auto">
          <a:xfrm>
            <a:off x="983350" y="285728"/>
            <a:ext cx="8160650" cy="6072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Лист  Мёбиуса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Берем бумажную ленту АВСD. Прикладываем ее концы так, чтобы точка А совпала с точкой С, а точка В совпала с точкой D.  Получим перекрученное кольцо.</a:t>
            </a:r>
            <a:endParaRPr lang="ru-RU" dirty="0"/>
          </a:p>
        </p:txBody>
      </p:sp>
      <p:pic>
        <p:nvPicPr>
          <p:cNvPr id="4" name="Picture 2" descr="https://ds03.infourok.ru/uploads/ex/12fd/0001d434-6b745f3d/img19.jpg"/>
          <p:cNvPicPr>
            <a:picLocks noChangeAspect="1" noChangeArrowheads="1"/>
          </p:cNvPicPr>
          <p:nvPr/>
        </p:nvPicPr>
        <p:blipFill>
          <a:blip r:embed="rId2"/>
          <a:srcRect l="3558" t="58597" r="3052" b="13541"/>
          <a:stretch>
            <a:fillRect/>
          </a:stretch>
        </p:blipFill>
        <p:spPr bwMode="auto">
          <a:xfrm>
            <a:off x="1071538" y="4286256"/>
            <a:ext cx="8072462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Получим перекрученное кольцо.</a:t>
            </a:r>
            <a:br>
              <a:rPr lang="ru-RU" b="1" dirty="0" smtClean="0"/>
            </a:br>
            <a:r>
              <a:rPr lang="ru-RU" b="1" dirty="0" smtClean="0"/>
              <a:t>Это и есть лист Мёбиуса.</a:t>
            </a:r>
            <a:endParaRPr lang="ru-RU" b="1" dirty="0"/>
          </a:p>
        </p:txBody>
      </p:sp>
      <p:pic>
        <p:nvPicPr>
          <p:cNvPr id="12" name="Picture 2" descr="https://ds03.infourok.ru/uploads/ex/12fd/0001d434-6b745f3d/img2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0292" t="32341" r="11582" b="12599"/>
          <a:stretch>
            <a:fillRect/>
          </a:stretch>
        </p:blipFill>
        <p:spPr bwMode="auto">
          <a:xfrm rot="10800000">
            <a:off x="1428728" y="1857364"/>
            <a:ext cx="6757649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29729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Выдвигаем гипотезу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Сколько сторон у этой полоски?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 descr="https://ds03.infourok.ru/uploads/ex/12fd/0001d434-6b745f3d/img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56467" t="31829" r="12283" b="8122"/>
          <a:stretch>
            <a:fillRect/>
          </a:stretch>
        </p:blipFill>
        <p:spPr bwMode="auto">
          <a:xfrm rot="5400000">
            <a:off x="3002466" y="1783824"/>
            <a:ext cx="3571900" cy="514774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142976" y="1524000"/>
            <a:ext cx="7790712" cy="4833958"/>
          </a:xfrm>
        </p:spPr>
        <p:txBody>
          <a:bodyPr/>
          <a:lstStyle/>
          <a:p>
            <a:pPr>
              <a:buNone/>
            </a:pPr>
            <a:r>
              <a:rPr lang="ru-RU" sz="3000" b="1" dirty="0" smtClean="0"/>
              <a:t>Задание: </a:t>
            </a:r>
            <a:r>
              <a:rPr lang="ru-RU" sz="3000" dirty="0" smtClean="0"/>
              <a:t>закрасьте кольцо с одной стороны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Сколько сторон у этой полоски?</a:t>
            </a:r>
            <a:br>
              <a:rPr lang="ru-RU" dirty="0" smtClean="0"/>
            </a:br>
            <a:r>
              <a:rPr lang="ru-RU" dirty="0" smtClean="0"/>
              <a:t>Выдвигаем гипотезу</a:t>
            </a:r>
            <a:endParaRPr lang="ru-RU" dirty="0"/>
          </a:p>
        </p:txBody>
      </p:sp>
      <p:pic>
        <p:nvPicPr>
          <p:cNvPr id="4" name="Picture 2" descr="https://ds03.infourok.ru/uploads/ex/12fd/0001d434-6b745f3d/img2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56467" t="31829" r="12283" b="8122"/>
          <a:stretch>
            <a:fillRect/>
          </a:stretch>
        </p:blipFill>
        <p:spPr bwMode="auto">
          <a:xfrm>
            <a:off x="1571604" y="2143116"/>
            <a:ext cx="1635784" cy="235745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1428728" y="1524000"/>
            <a:ext cx="7504960" cy="483395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Задание: </a:t>
            </a:r>
            <a:r>
              <a:rPr lang="ru-RU" dirty="0" smtClean="0"/>
              <a:t>закрасьте кольцо с одной стороны.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Вывод: </a:t>
            </a:r>
            <a:r>
              <a:rPr lang="ru-RU" dirty="0" smtClean="0"/>
              <a:t>гипотеза … </a:t>
            </a:r>
          </a:p>
          <a:p>
            <a:pPr>
              <a:buNone/>
            </a:pPr>
            <a:r>
              <a:rPr lang="ru-RU" dirty="0" smtClean="0"/>
              <a:t>     Лист Мёбиуса имеет одностороннюю поверхность.</a:t>
            </a:r>
            <a:endParaRPr lang="ru-RU" dirty="0"/>
          </a:p>
        </p:txBody>
      </p:sp>
      <p:pic>
        <p:nvPicPr>
          <p:cNvPr id="6" name="Picture 2" descr="https://ds03.infourok.ru/uploads/ex/12fd/0001d434-6b745f3d/img22.jpg"/>
          <p:cNvPicPr>
            <a:picLocks noChangeAspect="1" noChangeArrowheads="1"/>
          </p:cNvPicPr>
          <p:nvPr/>
        </p:nvPicPr>
        <p:blipFill>
          <a:blip r:embed="rId3"/>
          <a:srcRect l="53125" t="53125" r="4687" b="5208"/>
          <a:stretch>
            <a:fillRect/>
          </a:stretch>
        </p:blipFill>
        <p:spPr bwMode="auto">
          <a:xfrm>
            <a:off x="4572000" y="2214554"/>
            <a:ext cx="3143272" cy="2328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72573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Выдвигаем гипотезу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dirty="0" smtClean="0"/>
              <a:t>Что случится, если разрезать лист Мёбиуса вдоль посередине по всей длине?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2786058"/>
            <a:ext cx="7498080" cy="3462342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7" name="Picture 2" descr="https://ds03.infourok.ru/uploads/ex/12fd/0001d434-6b745f3d/img23.jpg"/>
          <p:cNvPicPr>
            <a:picLocks noChangeAspect="1" noChangeArrowheads="1"/>
          </p:cNvPicPr>
          <p:nvPr/>
        </p:nvPicPr>
        <p:blipFill>
          <a:blip r:embed="rId2"/>
          <a:srcRect l="67608" t="20673" r="2644" b="12620"/>
          <a:stretch>
            <a:fillRect/>
          </a:stretch>
        </p:blipFill>
        <p:spPr bwMode="auto">
          <a:xfrm rot="5400000">
            <a:off x="2522259" y="2192593"/>
            <a:ext cx="3456538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Выдвигаем гипотезу</a:t>
            </a: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ru-RU" sz="2800" dirty="0" smtClean="0"/>
              <a:t>Что случится, если разрезать лист Мёбиуса вдоль посередине по всей длине?</a:t>
            </a:r>
            <a:endParaRPr lang="ru-RU" sz="2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357290" y="4929198"/>
            <a:ext cx="7576398" cy="15001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/>
              <a:t>Вывод: гипотеза …</a:t>
            </a:r>
            <a:endParaRPr lang="en-US" sz="3200" b="1" dirty="0" smtClean="0"/>
          </a:p>
          <a:p>
            <a:pPr>
              <a:buNone/>
            </a:pPr>
            <a:r>
              <a:rPr lang="ru-RU" sz="3200" b="1" dirty="0" smtClean="0"/>
              <a:t>Лента перекручена два раза.</a:t>
            </a:r>
            <a:endParaRPr lang="ru-RU" sz="3200" dirty="0"/>
          </a:p>
        </p:txBody>
      </p:sp>
      <p:pic>
        <p:nvPicPr>
          <p:cNvPr id="5" name="Picture 2" descr="https://ds03.infourok.ru/uploads/ex/12fd/0001d434-6b745f3d/img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67608" t="20673" r="2644" b="12620"/>
          <a:stretch>
            <a:fillRect/>
          </a:stretch>
        </p:blipFill>
        <p:spPr bwMode="auto">
          <a:xfrm>
            <a:off x="1428728" y="1785926"/>
            <a:ext cx="1681783" cy="2828426"/>
          </a:xfrm>
          <a:prstGeom prst="rect">
            <a:avLst/>
          </a:prstGeom>
          <a:noFill/>
        </p:spPr>
      </p:pic>
      <p:pic>
        <p:nvPicPr>
          <p:cNvPr id="6" name="Picture 2" descr="https://ds03.infourok.ru/uploads/ex/12fd/0001d434-6b745f3d/img24.jpg"/>
          <p:cNvPicPr>
            <a:picLocks noChangeAspect="1" noChangeArrowheads="1"/>
          </p:cNvPicPr>
          <p:nvPr/>
        </p:nvPicPr>
        <p:blipFill>
          <a:blip r:embed="rId3"/>
          <a:srcRect l="13393" t="26786" r="12946" b="27083"/>
          <a:stretch>
            <a:fillRect/>
          </a:stretch>
        </p:blipFill>
        <p:spPr bwMode="auto">
          <a:xfrm rot="10800000">
            <a:off x="3357554" y="1785926"/>
            <a:ext cx="5097198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940048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/>
              <a:t>Выдвигаем гипотезу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ru-RU" sz="4400" b="1" dirty="0" smtClean="0"/>
              <a:t> </a:t>
            </a:r>
            <a:r>
              <a:rPr lang="ru-RU" sz="4400" dirty="0" smtClean="0"/>
              <a:t>Что получится, если разрезать лист Мёбиуса вдоль, но не посередине, а ближе к одному краю? </a:t>
            </a:r>
            <a:r>
              <a:rPr lang="en-US" sz="4400" b="1" dirty="0" smtClean="0"/>
              <a:t/>
            </a:r>
            <a:br>
              <a:rPr lang="en-US" sz="4400" b="1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2928934"/>
            <a:ext cx="7498080" cy="331946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Picture 2" descr="https://ds03.infourok.ru/uploads/ex/12fd/0001d434-6b745f3d/img25.jpg"/>
          <p:cNvPicPr>
            <a:picLocks noChangeAspect="1" noChangeArrowheads="1"/>
          </p:cNvPicPr>
          <p:nvPr/>
        </p:nvPicPr>
        <p:blipFill>
          <a:blip r:embed="rId2"/>
          <a:srcRect l="13641" t="56151" r="11582" b="5158"/>
          <a:stretch>
            <a:fillRect/>
          </a:stretch>
        </p:blipFill>
        <p:spPr bwMode="auto">
          <a:xfrm>
            <a:off x="1636345" y="3000372"/>
            <a:ext cx="6730799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3143248"/>
            <a:ext cx="7498080" cy="328614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Выдвигаем гипотезу</a:t>
            </a:r>
            <a:br>
              <a:rPr lang="ru-RU" sz="3100" b="1" dirty="0" smtClean="0"/>
            </a:br>
            <a:r>
              <a:rPr lang="ru-RU" sz="3100" dirty="0" smtClean="0"/>
              <a:t>Что получится, если разрезать лист Мёбиуса вдоль, но не посередине, а ближе к одному краю?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3100" b="1" dirty="0" smtClean="0"/>
              <a:t>Вывод: гипотеза …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6" name="Picture 2" descr="https://ds03.infourok.ru/uploads/ex/12fd/0001d434-6b745f3d/img2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641" t="56151" r="11582" b="5158"/>
          <a:stretch>
            <a:fillRect/>
          </a:stretch>
        </p:blipFill>
        <p:spPr bwMode="auto">
          <a:xfrm rot="5400000">
            <a:off x="826480" y="2888240"/>
            <a:ext cx="3037489" cy="1404365"/>
          </a:xfrm>
          <a:prstGeom prst="rect">
            <a:avLst/>
          </a:prstGeom>
          <a:noFill/>
        </p:spPr>
      </p:pic>
      <p:pic>
        <p:nvPicPr>
          <p:cNvPr id="4" name="Picture 2" descr="https://ds03.infourok.ru/uploads/ex/12fd/0001d434-6b745f3d/img26.jpg"/>
          <p:cNvPicPr>
            <a:picLocks noChangeAspect="1" noChangeArrowheads="1"/>
          </p:cNvPicPr>
          <p:nvPr/>
        </p:nvPicPr>
        <p:blipFill>
          <a:blip r:embed="rId3"/>
          <a:srcRect l="14757" t="27877" r="14931" b="9623"/>
          <a:stretch>
            <a:fillRect/>
          </a:stretch>
        </p:blipFill>
        <p:spPr bwMode="auto">
          <a:xfrm>
            <a:off x="3357554" y="2071678"/>
            <a:ext cx="4572032" cy="30480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7043758" cy="569016"/>
          </a:xfrm>
        </p:spPr>
        <p:txBody>
          <a:bodyPr>
            <a:normAutofit/>
          </a:bodyPr>
          <a:lstStyle/>
          <a:p>
            <a:pPr algn="ctr"/>
            <a:endParaRPr lang="ru-RU" sz="40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1357290" y="1406964"/>
            <a:ext cx="2909910" cy="6985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https://ds03.infourok.ru/uploads/ex/12fd/0001d434-6b745f3d/img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13420" t="28628" r="10089" b="28429"/>
          <a:stretch>
            <a:fillRect/>
          </a:stretch>
        </p:blipFill>
        <p:spPr bwMode="auto">
          <a:xfrm>
            <a:off x="928662" y="928670"/>
            <a:ext cx="7358114" cy="2857520"/>
          </a:xfrm>
          <a:prstGeom prst="rect">
            <a:avLst/>
          </a:prstGeom>
          <a:noFill/>
        </p:spPr>
      </p:pic>
      <p:pic>
        <p:nvPicPr>
          <p:cNvPr id="27652" name="Picture 4" descr="http://aura-dione.ru/gallery/images/2312551_sova-s-knigoi-klip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857628"/>
            <a:ext cx="3224969" cy="2714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97226"/>
          </a:xfrm>
        </p:spPr>
        <p:txBody>
          <a:bodyPr/>
          <a:lstStyle/>
          <a:p>
            <a:r>
              <a:rPr lang="ru-RU" dirty="0" smtClean="0"/>
              <a:t>Использование листа Мёбиуса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571604" y="1524000"/>
            <a:ext cx="7362084" cy="261938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Picture 2" descr="https://ds04.infourok.ru/uploads/ex/013f/000928fe-be26bcce/img3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2472" t="6594" r="38187" b="36263"/>
          <a:stretch>
            <a:fillRect/>
          </a:stretch>
        </p:blipFill>
        <p:spPr bwMode="auto">
          <a:xfrm>
            <a:off x="2643174" y="1357298"/>
            <a:ext cx="3956578" cy="2857520"/>
          </a:xfrm>
          <a:prstGeom prst="rect">
            <a:avLst/>
          </a:prstGeom>
          <a:noFill/>
        </p:spPr>
      </p:pic>
      <p:pic>
        <p:nvPicPr>
          <p:cNvPr id="6" name="Picture 2" descr="https://ds04.infourok.ru/uploads/ex/013f/000928fe-be26bcce/img32.jpg"/>
          <p:cNvPicPr>
            <a:picLocks noChangeAspect="1" noChangeArrowheads="1"/>
          </p:cNvPicPr>
          <p:nvPr/>
        </p:nvPicPr>
        <p:blipFill>
          <a:blip r:embed="rId2"/>
          <a:srcRect l="15625" t="68750" r="3125"/>
          <a:stretch>
            <a:fillRect/>
          </a:stretch>
        </p:blipFill>
        <p:spPr bwMode="auto">
          <a:xfrm>
            <a:off x="1285852" y="4357694"/>
            <a:ext cx="7429552" cy="21431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Использование листа Мёбиуса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           Придуманы кассеты для магнитофона, где лента перекручивается и соединяется в кольцо, при этом появляется возможность записывать и считывать информацию с двух сторон, что увеличивает емкость кассеты. Так же полоса ленточного конвейера выполнялась в виде ленты Мёбиуса, что позволяло ему работать дольше, потому что вся поверхность ленты равномерно изнашивалась.</a:t>
            </a:r>
            <a:r>
              <a:rPr lang="ru-RU" b="1" dirty="0" smtClean="0"/>
              <a:t> </a:t>
            </a:r>
          </a:p>
          <a:p>
            <a:pPr>
              <a:buNone/>
            </a:pPr>
            <a:r>
              <a:rPr lang="ru-RU" b="1" dirty="0" smtClean="0"/>
              <a:t>             </a:t>
            </a:r>
            <a:r>
              <a:rPr lang="ru-RU" dirty="0" smtClean="0"/>
              <a:t>В матричных принтерах красящая лента также имела вид лист Мёбиуса это для увеличения срока годности.</a:t>
            </a:r>
            <a:endParaRPr lang="ru-RU" dirty="0"/>
          </a:p>
        </p:txBody>
      </p:sp>
      <p:pic>
        <p:nvPicPr>
          <p:cNvPr id="1026" name="Picture 2" descr="ÐÐ°ÑÑÐ¸ÑÐ½ÑÐµ Ð¿ÑÐ¸Ð½ÑÐµÑÑ Ð½ÐµÐ·Ð°Ð¼ÐµÐ½Ð¸Ð¼Ñ Ð² Ð¿ÑÐ½ÐºÑÐ°Ñ ÑÐ¾Ð·Ð½Ð¸ÑÐ½Ð¾Ð¹ ÑÐ¾ÑÐ³Ð¾Ð²Ð»Ð¸ Ð¸ Ð¾Ð±ÑÐ»ÑÐ¶Ð¸Ð²Ð°Ð½Ð¸Ñ, Ð½Ð° ÑÐºÐ»Ð°Ð´Ð°Ñ, Ð² Ð¿ÑÐ¾Ð¸Ð·Ð²Ð¾Ð´ÑÑÐ²ÐµÐ½Ð½ÑÑ Ð¿Ð¾Ð¼ÐµÑÐµÐ½Ð¸ÑÑ, Ð±Ð°Ð½ÐºÐ°Ñ, Ð³Ð¾ÑÑÐ¸Ð½Ð¸ÑÐ°Ñ, Ð±Ð¸Ð»ÐµÑÐ½ÑÑ ÐºÐ°ÑÑÐ°Ñ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929066"/>
            <a:ext cx="3929090" cy="2616775"/>
          </a:xfrm>
          <a:prstGeom prst="rect">
            <a:avLst/>
          </a:prstGeom>
          <a:noFill/>
        </p:spPr>
      </p:pic>
      <p:pic>
        <p:nvPicPr>
          <p:cNvPr id="1028" name="Picture 4" descr="https://a.d-cd.net/6f949c04k4b1-1920.jpg"/>
          <p:cNvPicPr>
            <a:picLocks noChangeAspect="1" noChangeArrowheads="1"/>
          </p:cNvPicPr>
          <p:nvPr/>
        </p:nvPicPr>
        <p:blipFill>
          <a:blip r:embed="rId3" cstate="print"/>
          <a:srcRect l="29967" t="13953" b="9302"/>
          <a:stretch>
            <a:fillRect/>
          </a:stretch>
        </p:blipFill>
        <p:spPr bwMode="auto">
          <a:xfrm>
            <a:off x="1785918" y="1571612"/>
            <a:ext cx="3429024" cy="2113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Применение листа Мёбиуса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https://image2.slideserve.com/4323307/slide25-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2083" t="29167"/>
          <a:stretch>
            <a:fillRect/>
          </a:stretch>
        </p:blipFill>
        <p:spPr bwMode="auto">
          <a:xfrm>
            <a:off x="1214414" y="1643050"/>
            <a:ext cx="7636926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Применение листа Мёбиуса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https://mywishcard.com/s/i2/ae/2/470x0_fCkWJs6yjfu9yoQ7yN6RAHFoYDuvbqd7___jpg____4_15c4acc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3" y="1285860"/>
            <a:ext cx="7682471" cy="514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Применение листа Мёбиуса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https://avatars.mds.yandex.net/get-pdb/251121/52efffd1-f06f-4966-bcb7-51f5b2ff864f/s1200?webp=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428736"/>
            <a:ext cx="7791450" cy="5067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Применение листа Мёбиуса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572132" y="1524000"/>
            <a:ext cx="3361556" cy="466344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Памятник ленте Мебиуса в Москве.</a:t>
            </a:r>
          </a:p>
          <a:p>
            <a:pPr>
              <a:buNone/>
            </a:pPr>
            <a:r>
              <a:rPr lang="ru-RU" dirty="0" smtClean="0"/>
              <a:t>     Автором памятника является скульптор А. </a:t>
            </a:r>
            <a:r>
              <a:rPr lang="ru-RU" dirty="0" err="1" smtClean="0"/>
              <a:t>Налич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15362" name="Picture 2" descr="https://content.foto.my.mail.ru/mail/karpenko_10n/3479/i-222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39106"/>
            <a:ext cx="4071966" cy="5061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Применение листа Мёбиуса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https://ds03.infourok.ru/uploads/ex/06ad/00045ff4-337a0f1a/640/img9.jpg"/>
          <p:cNvPicPr>
            <a:picLocks noChangeAspect="1" noChangeArrowheads="1"/>
          </p:cNvPicPr>
          <p:nvPr/>
        </p:nvPicPr>
        <p:blipFill>
          <a:blip r:embed="rId2"/>
          <a:srcRect l="18750" t="28126" r="16796" b="7812"/>
          <a:stretch>
            <a:fillRect/>
          </a:stretch>
        </p:blipFill>
        <p:spPr bwMode="auto">
          <a:xfrm>
            <a:off x="1428728" y="1479367"/>
            <a:ext cx="7215238" cy="53786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572008"/>
            <a:ext cx="7572428" cy="2143140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100" dirty="0" smtClean="0"/>
              <a:t>«</a:t>
            </a:r>
            <a:r>
              <a:rPr lang="ru-RU" sz="3100" b="1" dirty="0" smtClean="0"/>
              <a:t>Наиболее</a:t>
            </a:r>
            <a:r>
              <a:rPr lang="ru-RU" sz="3100" dirty="0" smtClean="0"/>
              <a:t> </a:t>
            </a:r>
            <a:r>
              <a:rPr lang="ru-RU" sz="3100" b="1" dirty="0" smtClean="0"/>
              <a:t>глубокий</a:t>
            </a:r>
            <a:r>
              <a:rPr lang="ru-RU" sz="3100" dirty="0" smtClean="0"/>
              <a:t> </a:t>
            </a:r>
            <a:r>
              <a:rPr lang="ru-RU" sz="3100" b="1" dirty="0" smtClean="0"/>
              <a:t>след</a:t>
            </a:r>
            <a:r>
              <a:rPr lang="ru-RU" sz="3100" dirty="0" smtClean="0"/>
              <a:t> </a:t>
            </a:r>
            <a:r>
              <a:rPr lang="ru-RU" sz="3100" b="1" dirty="0" smtClean="0"/>
              <a:t>оставляет  </a:t>
            </a:r>
            <a:r>
              <a:rPr lang="ru-RU" sz="3100" dirty="0" smtClean="0"/>
              <a:t> </a:t>
            </a:r>
            <a:r>
              <a:rPr lang="ru-RU" sz="3100" b="1" dirty="0" smtClean="0"/>
              <a:t>то</a:t>
            </a:r>
            <a:r>
              <a:rPr lang="ru-RU" sz="3100" dirty="0" smtClean="0"/>
              <a:t>,</a:t>
            </a:r>
            <a:br>
              <a:rPr lang="ru-RU" sz="3100" dirty="0" smtClean="0"/>
            </a:br>
            <a:r>
              <a:rPr lang="ru-RU" sz="3100" dirty="0" smtClean="0"/>
              <a:t> </a:t>
            </a:r>
            <a:r>
              <a:rPr lang="ru-RU" sz="3100" b="1" dirty="0" smtClean="0"/>
              <a:t>что</a:t>
            </a:r>
            <a:r>
              <a:rPr lang="ru-RU" sz="3100" dirty="0" smtClean="0"/>
              <a:t> </a:t>
            </a:r>
            <a:r>
              <a:rPr lang="ru-RU" sz="3100" b="1" dirty="0" smtClean="0"/>
              <a:t>тебе</a:t>
            </a:r>
            <a:r>
              <a:rPr lang="ru-RU" sz="3100" dirty="0" smtClean="0"/>
              <a:t> </a:t>
            </a:r>
            <a:r>
              <a:rPr lang="ru-RU" sz="3100" b="1" dirty="0" smtClean="0"/>
              <a:t>удалось открыть</a:t>
            </a:r>
            <a:r>
              <a:rPr lang="ru-RU" sz="3100" dirty="0" smtClean="0"/>
              <a:t> </a:t>
            </a:r>
            <a:r>
              <a:rPr lang="ru-RU" sz="3100" b="1" dirty="0" smtClean="0"/>
              <a:t>самому</a:t>
            </a:r>
            <a:r>
              <a:rPr lang="ru-RU" sz="3100" dirty="0" smtClean="0"/>
              <a:t>».</a:t>
            </a:r>
            <a:br>
              <a:rPr lang="ru-RU" sz="3100" dirty="0" smtClean="0"/>
            </a:br>
            <a:r>
              <a:rPr lang="ru-RU" sz="3100" dirty="0" smtClean="0"/>
              <a:t> Джордж Пойа</a:t>
            </a:r>
            <a:br>
              <a:rPr lang="ru-RU" sz="3100" dirty="0" smtClean="0"/>
            </a:b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5920" y="357166"/>
            <a:ext cx="5354972" cy="18573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C:\Users\Алексей\Desktop\CIMG3817.JPG"/>
          <p:cNvPicPr>
            <a:picLocks noChangeAspect="1" noChangeArrowheads="1"/>
          </p:cNvPicPr>
          <p:nvPr/>
        </p:nvPicPr>
        <p:blipFill>
          <a:blip r:embed="rId2" cstate="print"/>
          <a:srcRect l="11718" t="16667" r="18750" b="15625"/>
          <a:stretch>
            <a:fillRect/>
          </a:stretch>
        </p:blipFill>
        <p:spPr bwMode="auto">
          <a:xfrm>
            <a:off x="5000628" y="142852"/>
            <a:ext cx="3357586" cy="2452170"/>
          </a:xfrm>
          <a:prstGeom prst="rect">
            <a:avLst/>
          </a:prstGeom>
          <a:noFill/>
        </p:spPr>
      </p:pic>
      <p:pic>
        <p:nvPicPr>
          <p:cNvPr id="5" name="Содержимое 3" descr="D:\Жанна\фото для выпуска\13.JPG"/>
          <p:cNvPicPr>
            <a:picLocks/>
          </p:cNvPicPr>
          <p:nvPr/>
        </p:nvPicPr>
        <p:blipFill>
          <a:blip r:embed="rId3" cstate="print"/>
          <a:srcRect l="12121" b="14894"/>
          <a:stretch>
            <a:fillRect/>
          </a:stretch>
        </p:blipFill>
        <p:spPr bwMode="auto">
          <a:xfrm>
            <a:off x="1357290" y="142852"/>
            <a:ext cx="357190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3" descr="D:\Жанна\фото для выпуска\16.JPG"/>
          <p:cNvPicPr>
            <a:picLocks/>
          </p:cNvPicPr>
          <p:nvPr/>
        </p:nvPicPr>
        <p:blipFill>
          <a:blip r:embed="rId4" cstate="print"/>
          <a:srcRect t="25287" b="16092"/>
          <a:stretch>
            <a:fillRect/>
          </a:stretch>
        </p:blipFill>
        <p:spPr bwMode="auto">
          <a:xfrm>
            <a:off x="1643042" y="2643182"/>
            <a:ext cx="6286543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https://ds03.infourok.ru/uploads/ex/00cb/0005b9a2-1d2c378a/640/img19.jpg"/>
          <p:cNvPicPr>
            <a:picLocks noChangeAspect="1" noChangeArrowheads="1"/>
          </p:cNvPicPr>
          <p:nvPr/>
        </p:nvPicPr>
        <p:blipFill>
          <a:blip r:embed="rId2"/>
          <a:srcRect l="4688" t="6250" r="5077" b="9374"/>
          <a:stretch>
            <a:fillRect/>
          </a:stretch>
        </p:blipFill>
        <p:spPr bwMode="auto">
          <a:xfrm>
            <a:off x="1142976" y="285728"/>
            <a:ext cx="7215238" cy="5060037"/>
          </a:xfrm>
          <a:prstGeom prst="rect">
            <a:avLst/>
          </a:prstGeom>
          <a:noFill/>
        </p:spPr>
      </p:pic>
      <p:pic>
        <p:nvPicPr>
          <p:cNvPr id="9" name="Picture 4" descr="http://images.easyfreeclipart.com/343/cute-owl-royalty-free-stock-images-image-34695719-34343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11545" t="720" r="12283" b="6119"/>
          <a:stretch>
            <a:fillRect/>
          </a:stretch>
        </p:blipFill>
        <p:spPr bwMode="auto">
          <a:xfrm>
            <a:off x="7000892" y="4143380"/>
            <a:ext cx="1912018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54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Использованная литература: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785794"/>
            <a:ext cx="7498080" cy="5462606"/>
          </a:xfrm>
        </p:spPr>
        <p:txBody>
          <a:bodyPr/>
          <a:lstStyle/>
          <a:p>
            <a:r>
              <a:rPr lang="ru-RU" sz="1600" dirty="0" smtClean="0"/>
              <a:t>Внеклассная работа по математике. В.А. Гусев, И.А. Орлов, А.Л. Розенталь.</a:t>
            </a:r>
          </a:p>
          <a:p>
            <a:r>
              <a:rPr lang="ru-RU" sz="1600" dirty="0" smtClean="0"/>
              <a:t>Математический цветник. Ю.А. Данилова.</a:t>
            </a:r>
          </a:p>
          <a:p>
            <a:r>
              <a:rPr lang="ru-RU" sz="1600" dirty="0" smtClean="0"/>
              <a:t> Краткий очерк истории математики. Д.Я. </a:t>
            </a:r>
            <a:r>
              <a:rPr lang="ru-RU" sz="1600" dirty="0" err="1" smtClean="0"/>
              <a:t>Стройк</a:t>
            </a:r>
            <a:r>
              <a:rPr lang="ru-RU" sz="1600" dirty="0" smtClean="0"/>
              <a:t>. Перевод с немецкого и дополнения И.Б. </a:t>
            </a:r>
            <a:r>
              <a:rPr lang="ru-RU" sz="1600" dirty="0" err="1" smtClean="0"/>
              <a:t>Погребысского</a:t>
            </a:r>
            <a:r>
              <a:rPr lang="ru-RU" sz="1600" dirty="0" smtClean="0"/>
              <a:t>.</a:t>
            </a:r>
          </a:p>
          <a:p>
            <a:pPr>
              <a:buNone/>
            </a:pPr>
            <a:r>
              <a:rPr lang="ru-RU" sz="2800" dirty="0" smtClean="0"/>
              <a:t>ИНТЕРНЕТ   РЕСУРСЫ: </a:t>
            </a:r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hlinkClick r:id="rId2"/>
              </a:rPr>
              <a:t>https://</a:t>
            </a:r>
            <a:r>
              <a:rPr lang="ru-RU" sz="1400" dirty="0" err="1" smtClean="0">
                <a:hlinkClick r:id="rId2"/>
              </a:rPr>
              <a:t>урок.рф</a:t>
            </a:r>
            <a:r>
              <a:rPr lang="ru-RU" sz="1400" dirty="0" smtClean="0">
                <a:hlinkClick r:id="rId2"/>
              </a:rPr>
              <a:t>/</a:t>
            </a:r>
            <a:r>
              <a:rPr lang="en-US" sz="1400" dirty="0" smtClean="0">
                <a:hlinkClick r:id="rId2"/>
              </a:rPr>
              <a:t>library/organizatciya_issledovatelskoj_deyatelnosti_uchashihs_133909.html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hlinkClick r:id="rId3"/>
              </a:rPr>
              <a:t>https://</a:t>
            </a:r>
            <a:r>
              <a:rPr lang="ru-RU" sz="1400" dirty="0" err="1" smtClean="0">
                <a:hlinkClick r:id="rId3"/>
              </a:rPr>
              <a:t>открытыйурок.рф</a:t>
            </a:r>
            <a:r>
              <a:rPr lang="ru-RU" sz="1400" dirty="0" smtClean="0">
                <a:hlinkClick r:id="rId3"/>
              </a:rPr>
              <a:t>/статьи/413621/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hlinkClick r:id="rId4"/>
              </a:rPr>
              <a:t>https://nsportal.ru/user/49112/page/stranichka-vneurochnoy-deyatelnosti-mir-geometrii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hlinkClick r:id="rId5"/>
              </a:rPr>
              <a:t>https://nsportal.ru/ap/library/nauchno-tekhnicheskoe-tvorchestvo/2012/08/01/issledovatelskaya-rabota-list-myobiusa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r>
              <a:rPr lang="en-US" sz="1400" dirty="0" smtClean="0">
                <a:hlinkClick r:id="rId6"/>
              </a:rPr>
              <a:t>https://multiurok.ru/files/intieriesnyie-svoistva-lienty-miebiusa.html</a:t>
            </a:r>
            <a:endParaRPr lang="ru-RU" sz="1400" dirty="0" smtClean="0"/>
          </a:p>
          <a:p>
            <a:pPr>
              <a:buFont typeface="Arial" pitchFamily="34" charset="0"/>
              <a:buChar char="•"/>
            </a:pPr>
            <a:endParaRPr lang="ru-RU" sz="14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887</TotalTime>
  <Words>615</Words>
  <Application>Microsoft Office PowerPoint</Application>
  <PresentationFormat>Экран (4:3)</PresentationFormat>
  <Paragraphs>122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Corbel</vt:lpstr>
      <vt:lpstr>Gill Sans MT</vt:lpstr>
      <vt:lpstr>Verdana</vt:lpstr>
      <vt:lpstr>Wingdings</vt:lpstr>
      <vt:lpstr>Wingdings 2</vt:lpstr>
      <vt:lpstr>Солнцестояние</vt:lpstr>
      <vt:lpstr>МАСТЕР-КЛАСС «Проектно-исследовательская деятельность школьников      во внеурочной деятельности    в рамках  реализации          ФГОС НОО»</vt:lpstr>
      <vt:lpstr>Цели: </vt:lpstr>
      <vt:lpstr>Исследовательский метод обучения - это организация поисковой, познавательной деятельности обучающихся путем постановки педагогом познавательных  и практических задач, требующих самостоятельного решения.</vt:lpstr>
      <vt:lpstr>Проблема - неумение детей сотрудничать в коллективе и работать самостоятельно. </vt:lpstr>
      <vt:lpstr>Особенности  занятий курса «Мир геометрии»</vt:lpstr>
      <vt:lpstr>Конструкторско-практическая деятельность учащихся - основа освоения геометрического содержания курса, включающая:</vt:lpstr>
      <vt:lpstr>Формы  организации   исследовательской деятельности</vt:lpstr>
      <vt:lpstr>Форма внеурочной деятельности</vt:lpstr>
      <vt:lpstr>Внеурочная деятельность  "Мир геометрии" </vt:lpstr>
      <vt:lpstr>Удивительный лист Мёбиуса</vt:lpstr>
      <vt:lpstr>Презентация PowerPoint</vt:lpstr>
      <vt:lpstr>Лист  Мёбиуса</vt:lpstr>
      <vt:lpstr>Получим перекрученное кольцо. Это и есть лист Мёбиуса.</vt:lpstr>
      <vt:lpstr>Выдвигаем гипотезу Сколько сторон у этой полоски? </vt:lpstr>
      <vt:lpstr>Сколько сторон у этой полоски? Выдвигаем гипотезу</vt:lpstr>
      <vt:lpstr>Выдвигаем гипотезу Что случится, если разрезать лист Мёбиуса вдоль посередине по всей длине? </vt:lpstr>
      <vt:lpstr>Выдвигаем гипотезу Что случится, если разрезать лист Мёбиуса вдоль посередине по всей длине?</vt:lpstr>
      <vt:lpstr>Выдвигаем гипотезу  Что получится, если разрезать лист Мёбиуса вдоль, но не посередине, а ближе к одному краю?  </vt:lpstr>
      <vt:lpstr>Выдвигаем гипотезу Что получится, если разрезать лист Мёбиуса вдоль, но не посередине, а ближе к одному краю?             Вывод: гипотеза …           </vt:lpstr>
      <vt:lpstr>Презентация PowerPoint</vt:lpstr>
      <vt:lpstr>Использование листа Мёбиуса</vt:lpstr>
      <vt:lpstr>Использование листа Мёбиуса</vt:lpstr>
      <vt:lpstr>Применение листа Мёбиуса</vt:lpstr>
      <vt:lpstr>Применение листа Мёбиуса</vt:lpstr>
      <vt:lpstr>Применение листа Мёбиуса</vt:lpstr>
      <vt:lpstr>Применение листа Мёбиуса</vt:lpstr>
      <vt:lpstr>Применение листа Мёбиуса</vt:lpstr>
      <vt:lpstr>  «Наиболее глубокий след оставляет   то,  что тебе удалось открыть самому».  Джордж Пойа </vt:lpstr>
      <vt:lpstr>Презентация PowerPoint</vt:lpstr>
      <vt:lpstr>Использованная литература: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«Проектно-исследовательская деятельность младших школьников в процессе реализации ФГОС НОО»</dc:title>
  <dc:creator>Алексей</dc:creator>
  <cp:lastModifiedBy>Asus</cp:lastModifiedBy>
  <cp:revision>91</cp:revision>
  <dcterms:created xsi:type="dcterms:W3CDTF">2017-12-03T17:08:33Z</dcterms:created>
  <dcterms:modified xsi:type="dcterms:W3CDTF">2022-11-30T17:19:22Z</dcterms:modified>
</cp:coreProperties>
</file>