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notesMasterIdLst>
    <p:notesMasterId r:id="rId44"/>
  </p:notes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7" r:id="rId10"/>
    <p:sldId id="268" r:id="rId11"/>
    <p:sldId id="269" r:id="rId12"/>
    <p:sldId id="274" r:id="rId13"/>
    <p:sldId id="275" r:id="rId14"/>
    <p:sldId id="276" r:id="rId15"/>
    <p:sldId id="277" r:id="rId16"/>
    <p:sldId id="278" r:id="rId17"/>
    <p:sldId id="280" r:id="rId18"/>
    <p:sldId id="281" r:id="rId19"/>
    <p:sldId id="282" r:id="rId20"/>
    <p:sldId id="283" r:id="rId21"/>
    <p:sldId id="289" r:id="rId22"/>
    <p:sldId id="290" r:id="rId23"/>
    <p:sldId id="291" r:id="rId24"/>
    <p:sldId id="292" r:id="rId25"/>
    <p:sldId id="294" r:id="rId26"/>
    <p:sldId id="295" r:id="rId27"/>
    <p:sldId id="296" r:id="rId28"/>
    <p:sldId id="335" r:id="rId29"/>
    <p:sldId id="316" r:id="rId30"/>
    <p:sldId id="318" r:id="rId31"/>
    <p:sldId id="319" r:id="rId32"/>
    <p:sldId id="336" r:id="rId33"/>
    <p:sldId id="337" r:id="rId34"/>
    <p:sldId id="326" r:id="rId35"/>
    <p:sldId id="327" r:id="rId36"/>
    <p:sldId id="328" r:id="rId37"/>
    <p:sldId id="329" r:id="rId38"/>
    <p:sldId id="330" r:id="rId39"/>
    <p:sldId id="331" r:id="rId40"/>
    <p:sldId id="332" r:id="rId41"/>
    <p:sldId id="334" r:id="rId42"/>
    <p:sldId id="333" r:id="rId4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92DAA4-E9D4-4487-B348-F98BB2F4E160}" type="datetimeFigureOut">
              <a:rPr lang="ru-RU" smtClean="0"/>
              <a:pPr/>
              <a:t>13.06.2021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EF70CE-2486-4B36-9036-941533FBFC3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F255FE2F-4453-4653-A0AD-56A4880DFA9F}" type="datetimeFigureOut">
              <a:rPr lang="ru-RU" smtClean="0"/>
              <a:pPr/>
              <a:t>13.06.2021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FF1C625C-6801-4A23-AE67-AFEC167888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5FE2F-4453-4653-A0AD-56A4880DFA9F}" type="datetimeFigureOut">
              <a:rPr lang="ru-RU" smtClean="0"/>
              <a:pPr/>
              <a:t>13.06.2021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C625C-6801-4A23-AE67-AFEC167888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F255FE2F-4453-4653-A0AD-56A4880DFA9F}" type="datetimeFigureOut">
              <a:rPr lang="ru-RU" smtClean="0"/>
              <a:pPr/>
              <a:t>13.06.2021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FF1C625C-6801-4A23-AE67-AFEC167888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5FE2F-4453-4653-A0AD-56A4880DFA9F}" type="datetimeFigureOut">
              <a:rPr lang="ru-RU" smtClean="0"/>
              <a:pPr/>
              <a:t>13.06.2021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C625C-6801-4A23-AE67-AFEC167888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5FE2F-4453-4653-A0AD-56A4880DFA9F}" type="datetimeFigureOut">
              <a:rPr lang="ru-RU" smtClean="0"/>
              <a:pPr/>
              <a:t>13.06.2021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C625C-6801-4A23-AE67-AFEC167888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5FE2F-4453-4653-A0AD-56A4880DFA9F}" type="datetimeFigureOut">
              <a:rPr lang="ru-RU" smtClean="0"/>
              <a:pPr/>
              <a:t>13.06.2021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C625C-6801-4A23-AE67-AFEC167888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5FE2F-4453-4653-A0AD-56A4880DFA9F}" type="datetimeFigureOut">
              <a:rPr lang="ru-RU" smtClean="0"/>
              <a:pPr/>
              <a:t>13.06.2021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C625C-6801-4A23-AE67-AFEC167888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5FE2F-4453-4653-A0AD-56A4880DFA9F}" type="datetimeFigureOut">
              <a:rPr lang="ru-RU" smtClean="0"/>
              <a:pPr/>
              <a:t>13.06.2021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C625C-6801-4A23-AE67-AFEC167888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5FE2F-4453-4653-A0AD-56A4880DFA9F}" type="datetimeFigureOut">
              <a:rPr lang="ru-RU" smtClean="0"/>
              <a:pPr/>
              <a:t>13.06.2021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C625C-6801-4A23-AE67-AFEC167888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5FE2F-4453-4653-A0AD-56A4880DFA9F}" type="datetimeFigureOut">
              <a:rPr lang="ru-RU" smtClean="0"/>
              <a:pPr/>
              <a:t>13.06.2021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C625C-6801-4A23-AE67-AFEC167888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5FE2F-4453-4653-A0AD-56A4880DFA9F}" type="datetimeFigureOut">
              <a:rPr lang="ru-RU" smtClean="0"/>
              <a:pPr/>
              <a:t>13.06.2021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C625C-6801-4A23-AE67-AFEC167888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905000"/>
            <a:ext cx="8229600" cy="41148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DFB8E4-E81D-4DC7-BF35-D1F9C744E8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255FE2F-4453-4653-A0AD-56A4880DFA9F}" type="datetimeFigureOut">
              <a:rPr lang="ru-RU" smtClean="0"/>
              <a:pPr/>
              <a:t>13.06.2021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F1C625C-6801-4A23-AE67-AFEC167888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slide" Target="slide11.xml"/><Relationship Id="rId18" Type="http://schemas.openxmlformats.org/officeDocument/2006/relationships/image" Target="../media/image5.jpeg"/><Relationship Id="rId3" Type="http://schemas.openxmlformats.org/officeDocument/2006/relationships/hyperlink" Target="file:///E:\&#1059;&#1095;&#1080;&#1090;&#1077;&#1083;&#1100;%20&#1052;&#1054;&#1059;%20&#1043;&#1080;&#1084;&#1085;&#1072;&#1079;&#1080;&#1103;%20&#8470;3%20&#1075;.%20&#1041;&#1088;&#1103;&#1085;&#1089;&#1082;&#1072;%20&#1042;&#1086;&#1088;&#1086;&#1073;&#1100;&#1077;&#1074;&#1072;%20&#1054;.%20&#1042;\&#1055;&#1088;&#1077;&#1079;&#1077;&#1085;&#1090;&#1072;&#1094;&#1080;&#1103;.%20&#1042;&#1086;&#1088;&#1086;&#1073;&#1100;&#1077;&#1074;&#1072;%20&#1054;.%20&#1042;\&#1042;&#1086;&#1088;&#1086;&#1073;&#1100;&#1077;&#1074;&#1072;%20&#1054;.%20&#1042;.%20&#1055;&#1088;&#1077;&#1079;&#1077;&#1085;&#1090;&#1072;&#1094;&#1080;&#1103;.%20&#1048;&#1089;&#1087;&#1086;&#1083;&#1100;&#1079;&#1086;&#1074;&#1072;&#1085;&#1080;&#1077;%20&#1080;&#1085;&#1092;&#1086;&#1088;&#1084;&#1072;&#1094;&#1080;&#1086;&#1085;&#1085;&#1099;&#1093;%20&#1090;&#1077;&#1093;&#1085;&#1086;&#1083;&#1086;&#1075;&#1080;&#1081;\&#1054;&#1073;&#1086;&#1073;&#1097;&#1072;&#1102;&#1097;&#1080;&#1081;%20&#1091;&#1088;&#1086;&#1082;%20%20&#1074;%20&#1080;&#1075;&#1088;&#1086;&#1074;&#1086;&#1081;%20&#1092;&#1086;&#1088;&#1084;&#1077;%20&#1087;&#1086;%20&#1090;&#1077;&#1084;&#1077;%20&#1050;&#1083;&#1077;&#1090;&#1082;&#1072;.ppt" TargetMode="External"/><Relationship Id="rId7" Type="http://schemas.openxmlformats.org/officeDocument/2006/relationships/slide" Target="slide5.xml"/><Relationship Id="rId12" Type="http://schemas.openxmlformats.org/officeDocument/2006/relationships/slide" Target="slide10.xml"/><Relationship Id="rId17" Type="http://schemas.openxmlformats.org/officeDocument/2006/relationships/slide" Target="slide16.xml"/><Relationship Id="rId2" Type="http://schemas.openxmlformats.org/officeDocument/2006/relationships/image" Target="../media/image4.jpeg"/><Relationship Id="rId16" Type="http://schemas.openxmlformats.org/officeDocument/2006/relationships/slide" Target="slide15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4.xml"/><Relationship Id="rId11" Type="http://schemas.openxmlformats.org/officeDocument/2006/relationships/slide" Target="slide9.xml"/><Relationship Id="rId5" Type="http://schemas.openxmlformats.org/officeDocument/2006/relationships/hyperlink" Target="mir_vody.ppt" TargetMode="External"/><Relationship Id="rId15" Type="http://schemas.openxmlformats.org/officeDocument/2006/relationships/slide" Target="slide14.xml"/><Relationship Id="rId10" Type="http://schemas.openxmlformats.org/officeDocument/2006/relationships/slide" Target="slide8.xml"/><Relationship Id="rId4" Type="http://schemas.openxmlformats.org/officeDocument/2006/relationships/slide" Target="slide12.xml"/><Relationship Id="rId9" Type="http://schemas.openxmlformats.org/officeDocument/2006/relationships/slide" Target="slide7.xml"/><Relationship Id="rId14" Type="http://schemas.openxmlformats.org/officeDocument/2006/relationships/slide" Target="slide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19.xml"/><Relationship Id="rId13" Type="http://schemas.openxmlformats.org/officeDocument/2006/relationships/slide" Target="slide26.xml"/><Relationship Id="rId18" Type="http://schemas.openxmlformats.org/officeDocument/2006/relationships/image" Target="../media/image5.jpeg"/><Relationship Id="rId3" Type="http://schemas.openxmlformats.org/officeDocument/2006/relationships/hyperlink" Target="file:///E:\&#1059;&#1095;&#1080;&#1090;&#1077;&#1083;&#1100;%20&#1052;&#1054;&#1059;%20&#1043;&#1080;&#1084;&#1085;&#1072;&#1079;&#1080;&#1103;%20&#8470;3%20&#1075;.%20&#1041;&#1088;&#1103;&#1085;&#1089;&#1082;&#1072;%20&#1042;&#1086;&#1088;&#1086;&#1073;&#1100;&#1077;&#1074;&#1072;%20&#1054;.%20&#1042;\&#1055;&#1088;&#1077;&#1079;&#1077;&#1085;&#1090;&#1072;&#1094;&#1080;&#1103;.%20&#1042;&#1086;&#1088;&#1086;&#1073;&#1100;&#1077;&#1074;&#1072;%20&#1054;.%20&#1042;\&#1042;&#1086;&#1088;&#1086;&#1073;&#1100;&#1077;&#1074;&#1072;%20&#1054;.%20&#1042;.%20&#1055;&#1088;&#1077;&#1079;&#1077;&#1085;&#1090;&#1072;&#1094;&#1080;&#1103;.%20&#1048;&#1089;&#1087;&#1086;&#1083;&#1100;&#1079;&#1086;&#1074;&#1072;&#1085;&#1080;&#1077;%20&#1080;&#1085;&#1092;&#1086;&#1088;&#1084;&#1072;&#1094;&#1080;&#1086;&#1085;&#1085;&#1099;&#1093;%20&#1090;&#1077;&#1093;&#1085;&#1086;&#1083;&#1086;&#1075;&#1080;&#1081;\&#1054;&#1073;&#1086;&#1073;&#1097;&#1072;&#1102;&#1097;&#1080;&#1081;%20&#1091;&#1088;&#1086;&#1082;%20%20&#1074;%20&#1080;&#1075;&#1088;&#1086;&#1074;&#1086;&#1081;%20&#1092;&#1086;&#1088;&#1084;&#1077;%20&#1087;&#1086;%20&#1090;&#1077;&#1084;&#1077;%20&#1050;&#1083;&#1077;&#1090;&#1082;&#1072;.ppt" TargetMode="External"/><Relationship Id="rId7" Type="http://schemas.openxmlformats.org/officeDocument/2006/relationships/slide" Target="slide18.xml"/><Relationship Id="rId12" Type="http://schemas.openxmlformats.org/officeDocument/2006/relationships/slide" Target="slide23.xml"/><Relationship Id="rId17" Type="http://schemas.openxmlformats.org/officeDocument/2006/relationships/slide" Target="slide29.xml"/><Relationship Id="rId2" Type="http://schemas.openxmlformats.org/officeDocument/2006/relationships/image" Target="../media/image10.jpeg"/><Relationship Id="rId16" Type="http://schemas.openxmlformats.org/officeDocument/2006/relationships/slide" Target="slide28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7.xml"/><Relationship Id="rId11" Type="http://schemas.openxmlformats.org/officeDocument/2006/relationships/slide" Target="slide22.xml"/><Relationship Id="rId5" Type="http://schemas.openxmlformats.org/officeDocument/2006/relationships/slide" Target="slide25.xml"/><Relationship Id="rId15" Type="http://schemas.openxmlformats.org/officeDocument/2006/relationships/slide" Target="slide24.xml"/><Relationship Id="rId10" Type="http://schemas.openxmlformats.org/officeDocument/2006/relationships/slide" Target="slide21.xml"/><Relationship Id="rId4" Type="http://schemas.openxmlformats.org/officeDocument/2006/relationships/hyperlink" Target="mir_vody.ppt" TargetMode="External"/><Relationship Id="rId9" Type="http://schemas.openxmlformats.org/officeDocument/2006/relationships/slide" Target="slide20.xml"/><Relationship Id="rId14" Type="http://schemas.openxmlformats.org/officeDocument/2006/relationships/slide" Target="slide2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slide" Target="slide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7" Type="http://schemas.openxmlformats.org/officeDocument/2006/relationships/image" Target="../media/image25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gif"/><Relationship Id="rId5" Type="http://schemas.openxmlformats.org/officeDocument/2006/relationships/image" Target="../media/image23.jpeg"/><Relationship Id="rId4" Type="http://schemas.openxmlformats.org/officeDocument/2006/relationships/image" Target="../media/image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5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slide" Target="slide33.xml"/><Relationship Id="rId13" Type="http://schemas.openxmlformats.org/officeDocument/2006/relationships/slide" Target="slide39.xml"/><Relationship Id="rId18" Type="http://schemas.openxmlformats.org/officeDocument/2006/relationships/image" Target="../media/image5.jpeg"/><Relationship Id="rId3" Type="http://schemas.openxmlformats.org/officeDocument/2006/relationships/hyperlink" Target="file:///E:\&#1059;&#1095;&#1080;&#1090;&#1077;&#1083;&#1100;%20&#1052;&#1054;&#1059;%20&#1043;&#1080;&#1084;&#1085;&#1072;&#1079;&#1080;&#1103;%20&#8470;3%20&#1075;.%20&#1041;&#1088;&#1103;&#1085;&#1089;&#1082;&#1072;%20&#1042;&#1086;&#1088;&#1086;&#1073;&#1100;&#1077;&#1074;&#1072;%20&#1054;.%20&#1042;\&#1055;&#1088;&#1077;&#1079;&#1077;&#1085;&#1090;&#1072;&#1094;&#1080;&#1103;.%20&#1042;&#1086;&#1088;&#1086;&#1073;&#1100;&#1077;&#1074;&#1072;%20&#1054;.%20&#1042;\&#1042;&#1086;&#1088;&#1086;&#1073;&#1100;&#1077;&#1074;&#1072;%20&#1054;.%20&#1042;.%20&#1055;&#1088;&#1077;&#1079;&#1077;&#1085;&#1090;&#1072;&#1094;&#1080;&#1103;.%20&#1048;&#1089;&#1087;&#1086;&#1083;&#1100;&#1079;&#1086;&#1074;&#1072;&#1085;&#1080;&#1077;%20&#1080;&#1085;&#1092;&#1086;&#1088;&#1084;&#1072;&#1094;&#1080;&#1086;&#1085;&#1085;&#1099;&#1093;%20&#1090;&#1077;&#1093;&#1085;&#1086;&#1083;&#1086;&#1075;&#1080;&#1081;\&#1054;&#1073;&#1086;&#1073;&#1097;&#1072;&#1102;&#1097;&#1080;&#1081;%20&#1091;&#1088;&#1086;&#1082;%20%20&#1074;%20&#1080;&#1075;&#1088;&#1086;&#1074;&#1086;&#1081;%20&#1092;&#1086;&#1088;&#1084;&#1077;%20&#1087;&#1086;%20&#1090;&#1077;&#1084;&#1077;%20&#1050;&#1083;&#1077;&#1090;&#1082;&#1072;.ppt" TargetMode="External"/><Relationship Id="rId7" Type="http://schemas.openxmlformats.org/officeDocument/2006/relationships/slide" Target="slide31.xml"/><Relationship Id="rId12" Type="http://schemas.openxmlformats.org/officeDocument/2006/relationships/slide" Target="slide36.xml"/><Relationship Id="rId17" Type="http://schemas.openxmlformats.org/officeDocument/2006/relationships/slide" Target="slide42.xml"/><Relationship Id="rId2" Type="http://schemas.openxmlformats.org/officeDocument/2006/relationships/image" Target="../media/image27.jpeg"/><Relationship Id="rId16" Type="http://schemas.openxmlformats.org/officeDocument/2006/relationships/slide" Target="slide4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30.xml"/><Relationship Id="rId11" Type="http://schemas.openxmlformats.org/officeDocument/2006/relationships/slide" Target="slide35.xml"/><Relationship Id="rId5" Type="http://schemas.openxmlformats.org/officeDocument/2006/relationships/slide" Target="slide38.xml"/><Relationship Id="rId15" Type="http://schemas.openxmlformats.org/officeDocument/2006/relationships/slide" Target="slide37.xml"/><Relationship Id="rId10" Type="http://schemas.openxmlformats.org/officeDocument/2006/relationships/slide" Target="slide34.xml"/><Relationship Id="rId4" Type="http://schemas.openxmlformats.org/officeDocument/2006/relationships/hyperlink" Target="mir_vody.ppt" TargetMode="External"/><Relationship Id="rId9" Type="http://schemas.openxmlformats.org/officeDocument/2006/relationships/slide" Target="slide32.xml"/><Relationship Id="rId14" Type="http://schemas.openxmlformats.org/officeDocument/2006/relationships/slide" Target="slide4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slide" Target="slide2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5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slide" Target="slide2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5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oboxote.com/file/genre/foto/5.jpg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slide" Target="slide29.xml"/><Relationship Id="rId4" Type="http://schemas.openxmlformats.org/officeDocument/2006/relationships/image" Target="../media/image37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5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5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5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4" name="Picture 4" descr="своя игра заг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200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админ\Мои документы\Мои рисунки\x_7cbaa4d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214554"/>
            <a:ext cx="8858280" cy="266224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8900" b="1" dirty="0" smtClean="0">
                <a:solidFill>
                  <a:srgbClr val="FF0000"/>
                </a:solidFill>
              </a:rPr>
              <a:t>«Северный край, Архангельская область»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,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51720" y="6324600"/>
            <a:ext cx="6924700" cy="533400"/>
          </a:xfrm>
        </p:spPr>
        <p:txBody>
          <a:bodyPr>
            <a:normAutofit fontScale="40000" lnSpcReduction="20000"/>
          </a:bodyPr>
          <a:lstStyle/>
          <a:p>
            <a:r>
              <a:rPr lang="ru-RU" sz="8000" dirty="0" smtClean="0">
                <a:solidFill>
                  <a:srgbClr val="92D050"/>
                </a:solidFill>
              </a:rPr>
              <a:t>Галина Л.В. учитель</a:t>
            </a:r>
            <a:endParaRPr lang="ru-RU" sz="8000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3" descr="C:\Documents and Settings\админ\Мои документы\Мои рисунки\x_716d8c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0" y="3356992"/>
            <a:ext cx="2986087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Рельеф и полезные ископаемые</a:t>
            </a:r>
            <a:endParaRPr lang="ru-RU" sz="2400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27" name="Rectangle 11"/>
          <p:cNvSpPr>
            <a:spLocks noChangeArrowheads="1"/>
          </p:cNvSpPr>
          <p:nvPr/>
        </p:nvSpPr>
        <p:spPr bwMode="auto">
          <a:xfrm>
            <a:off x="228600" y="1905000"/>
            <a:ext cx="2986088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Географическое положение</a:t>
            </a:r>
            <a:endParaRPr lang="ru-RU" sz="2400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32" name="Rectangle 16"/>
          <p:cNvSpPr>
            <a:spLocks noChangeArrowheads="1"/>
          </p:cNvSpPr>
          <p:nvPr/>
        </p:nvSpPr>
        <p:spPr bwMode="auto">
          <a:xfrm>
            <a:off x="0" y="838200"/>
            <a:ext cx="329088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endParaRPr lang="ru-RU" sz="2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5127" name="Line 18"/>
          <p:cNvSpPr>
            <a:spLocks noChangeShapeType="1"/>
          </p:cNvSpPr>
          <p:nvPr/>
        </p:nvSpPr>
        <p:spPr bwMode="auto">
          <a:xfrm flipV="1">
            <a:off x="304800" y="6050281"/>
            <a:ext cx="7410472" cy="45719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28" name="Line 19"/>
          <p:cNvSpPr>
            <a:spLocks noChangeShapeType="1"/>
          </p:cNvSpPr>
          <p:nvPr/>
        </p:nvSpPr>
        <p:spPr bwMode="auto">
          <a:xfrm>
            <a:off x="259081" y="1785926"/>
            <a:ext cx="64447" cy="4235362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0" name="Line 21">
            <a:hlinkClick r:id="rId3" action="ppaction://hlinkpres?slideindex=13&amp;slidetitle=Строение клетки - 4"/>
          </p:cNvPr>
          <p:cNvSpPr>
            <a:spLocks noChangeShapeType="1"/>
          </p:cNvSpPr>
          <p:nvPr/>
        </p:nvSpPr>
        <p:spPr bwMode="auto">
          <a:xfrm flipV="1">
            <a:off x="304800" y="1783081"/>
            <a:ext cx="7410472" cy="45719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1" name="Line 22"/>
          <p:cNvSpPr>
            <a:spLocks noChangeShapeType="1"/>
          </p:cNvSpPr>
          <p:nvPr/>
        </p:nvSpPr>
        <p:spPr bwMode="auto">
          <a:xfrm>
            <a:off x="3200399" y="1809776"/>
            <a:ext cx="45719" cy="4262430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2" name="Line 23"/>
          <p:cNvSpPr>
            <a:spLocks noChangeShapeType="1"/>
          </p:cNvSpPr>
          <p:nvPr/>
        </p:nvSpPr>
        <p:spPr bwMode="auto">
          <a:xfrm>
            <a:off x="5429255" y="1785926"/>
            <a:ext cx="57143" cy="4310074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3" name="Line 24"/>
          <p:cNvSpPr>
            <a:spLocks noChangeShapeType="1"/>
          </p:cNvSpPr>
          <p:nvPr/>
        </p:nvSpPr>
        <p:spPr bwMode="auto">
          <a:xfrm>
            <a:off x="6598917" y="1857364"/>
            <a:ext cx="45719" cy="4214842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4" name="Line 25"/>
          <p:cNvSpPr>
            <a:spLocks noChangeShapeType="1"/>
          </p:cNvSpPr>
          <p:nvPr/>
        </p:nvSpPr>
        <p:spPr bwMode="auto">
          <a:xfrm flipH="1">
            <a:off x="7715271" y="1785926"/>
            <a:ext cx="45719" cy="4310074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7" name="Line 28"/>
          <p:cNvSpPr>
            <a:spLocks noChangeShapeType="1"/>
          </p:cNvSpPr>
          <p:nvPr/>
        </p:nvSpPr>
        <p:spPr bwMode="auto">
          <a:xfrm>
            <a:off x="4343399" y="1809776"/>
            <a:ext cx="45719" cy="4262430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8" name="Line 29">
            <a:hlinkClick r:id="rId3" action="ppaction://hlinkpres?slideindex=13&amp;slidetitle=Строение клетки - 4"/>
          </p:cNvPr>
          <p:cNvSpPr>
            <a:spLocks noChangeShapeType="1"/>
          </p:cNvSpPr>
          <p:nvPr/>
        </p:nvSpPr>
        <p:spPr bwMode="auto">
          <a:xfrm flipV="1">
            <a:off x="251520" y="2996952"/>
            <a:ext cx="7410472" cy="45719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9" name="Line 30">
            <a:hlinkClick r:id="rId3" action="ppaction://hlinkpres?slideindex=13&amp;slidetitle=Строение клетки - 4"/>
          </p:cNvPr>
          <p:cNvSpPr>
            <a:spLocks noChangeShapeType="1"/>
          </p:cNvSpPr>
          <p:nvPr/>
        </p:nvSpPr>
        <p:spPr bwMode="auto">
          <a:xfrm flipV="1">
            <a:off x="323528" y="4509120"/>
            <a:ext cx="7410472" cy="45719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9248" name="Rectangle 32"/>
          <p:cNvSpPr>
            <a:spLocks noChangeArrowheads="1"/>
          </p:cNvSpPr>
          <p:nvPr/>
        </p:nvSpPr>
        <p:spPr bwMode="auto">
          <a:xfrm>
            <a:off x="304800" y="5181600"/>
            <a:ext cx="298608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Внутренние воды</a:t>
            </a:r>
            <a:endParaRPr lang="ru-RU" sz="2400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49" name="Rectangle 3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048000" y="4953000"/>
            <a:ext cx="1387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4" action="ppaction://hlinksldjump"/>
              </a:rPr>
              <a:t>10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50" name="Rectangle 34">
            <a:hlinkClick r:id="rId5" action="ppaction://hlinkpres?slideindex=9&amp;slidetitle=Планета Вода - 10"/>
          </p:cNvPr>
          <p:cNvSpPr>
            <a:spLocks noChangeArrowheads="1"/>
          </p:cNvSpPr>
          <p:nvPr/>
        </p:nvSpPr>
        <p:spPr bwMode="auto">
          <a:xfrm>
            <a:off x="3048000" y="1828800"/>
            <a:ext cx="1387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6" action="ppaction://hlinksldjump"/>
              </a:rPr>
              <a:t>10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54" name="Rectangle 38">
            <a:hlinkClick r:id="rId5" action="ppaction://hlinkpres?slideindex=10&amp;slidetitle=Планета Вода - 20"/>
          </p:cNvPr>
          <p:cNvSpPr>
            <a:spLocks noChangeArrowheads="1"/>
          </p:cNvSpPr>
          <p:nvPr/>
        </p:nvSpPr>
        <p:spPr bwMode="auto">
          <a:xfrm>
            <a:off x="4191000" y="1828800"/>
            <a:ext cx="1387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7" action="ppaction://hlinksldjump"/>
              </a:rPr>
              <a:t>20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55" name="Rectangle 39">
            <a:hlinkClick r:id="rId5" action="ppaction://hlinkpres?slideindex=11&amp;slidetitle=Планета Вода - 30"/>
          </p:cNvPr>
          <p:cNvSpPr>
            <a:spLocks noChangeArrowheads="1"/>
          </p:cNvSpPr>
          <p:nvPr/>
        </p:nvSpPr>
        <p:spPr bwMode="auto">
          <a:xfrm>
            <a:off x="5334000" y="1828800"/>
            <a:ext cx="1387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8" action="ppaction://hlinksldjump"/>
              </a:rPr>
              <a:t>30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56" name="Rectangle 40">
            <a:hlinkClick r:id="rId5" action="ppaction://hlinkpres?slideindex=12&amp;slidetitle=Планета Вода - 40"/>
          </p:cNvPr>
          <p:cNvSpPr>
            <a:spLocks noChangeArrowheads="1"/>
          </p:cNvSpPr>
          <p:nvPr/>
        </p:nvSpPr>
        <p:spPr bwMode="auto">
          <a:xfrm>
            <a:off x="6572264" y="1828800"/>
            <a:ext cx="114300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9" action="ppaction://hlinksldjump"/>
              </a:rPr>
              <a:t>40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58" name="Rectangle 42">
            <a:hlinkClick r:id="rId5" action="ppaction://hlinkpres?slideindex=14&amp;slidetitle=Одушевленная вода - 10"/>
          </p:cNvPr>
          <p:cNvSpPr>
            <a:spLocks noChangeArrowheads="1"/>
          </p:cNvSpPr>
          <p:nvPr/>
        </p:nvSpPr>
        <p:spPr bwMode="auto">
          <a:xfrm>
            <a:off x="3059832" y="2852936"/>
            <a:ext cx="1387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10" action="ppaction://hlinksldjump"/>
              </a:rPr>
              <a:t>10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59" name="Rectangle 43">
            <a:hlinkClick r:id="rId5" action="ppaction://hlinkpres?slideindex=15&amp;slidetitle=Одушевленная вода - 20"/>
          </p:cNvPr>
          <p:cNvSpPr>
            <a:spLocks noChangeArrowheads="1"/>
          </p:cNvSpPr>
          <p:nvPr/>
        </p:nvSpPr>
        <p:spPr bwMode="auto">
          <a:xfrm>
            <a:off x="4191000" y="2895600"/>
            <a:ext cx="1387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11" action="ppaction://hlinksldjump"/>
              </a:rPr>
              <a:t>20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60" name="Rectangle 44">
            <a:hlinkClick r:id="rId5" action="ppaction://hlinkpres?slideindex=16&amp;slidetitle=Одушевленная вода - 30"/>
          </p:cNvPr>
          <p:cNvSpPr>
            <a:spLocks noChangeArrowheads="1"/>
          </p:cNvSpPr>
          <p:nvPr/>
        </p:nvSpPr>
        <p:spPr bwMode="auto">
          <a:xfrm>
            <a:off x="5334000" y="2895600"/>
            <a:ext cx="1387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12" action="ppaction://hlinksldjump"/>
              </a:rPr>
              <a:t>30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61" name="Rectangle 45">
            <a:hlinkClick r:id="rId5" action="ppaction://hlinkpres?slideindex=17&amp;slidetitle=Одушевленная вода - 40"/>
          </p:cNvPr>
          <p:cNvSpPr>
            <a:spLocks noChangeArrowheads="1"/>
          </p:cNvSpPr>
          <p:nvPr/>
        </p:nvSpPr>
        <p:spPr bwMode="auto">
          <a:xfrm>
            <a:off x="6384925" y="2895600"/>
            <a:ext cx="1387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13" action="ppaction://hlinksldjump"/>
              </a:rPr>
              <a:t>40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67" name="Rectangle 51">
            <a:hlinkClick r:id="rId5" action="ppaction://hlinkpres?slideindex=25&amp;slidetitle=Аномалии воды - 20"/>
          </p:cNvPr>
          <p:cNvSpPr>
            <a:spLocks noChangeArrowheads="1"/>
          </p:cNvSpPr>
          <p:nvPr/>
        </p:nvSpPr>
        <p:spPr bwMode="auto">
          <a:xfrm>
            <a:off x="4191000" y="4953000"/>
            <a:ext cx="1387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14" action="ppaction://hlinksldjump"/>
              </a:rPr>
              <a:t>20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68" name="Rectangle 52">
            <a:hlinkClick r:id="rId5" action="ppaction://hlinkpres?slideindex=26&amp;slidetitle=Аномалии воды - 30"/>
          </p:cNvPr>
          <p:cNvSpPr>
            <a:spLocks noChangeArrowheads="1"/>
          </p:cNvSpPr>
          <p:nvPr/>
        </p:nvSpPr>
        <p:spPr bwMode="auto">
          <a:xfrm>
            <a:off x="5334000" y="4953000"/>
            <a:ext cx="12382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15" action="ppaction://hlinksldjump"/>
              </a:rPr>
              <a:t>30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71" name="Rectangle 55">
            <a:hlinkClick r:id="rId5" action="ppaction://hlinkpres?slideindex=27&amp;slidetitle=Аномалии воды - 40"/>
          </p:cNvPr>
          <p:cNvSpPr>
            <a:spLocks noChangeArrowheads="1"/>
          </p:cNvSpPr>
          <p:nvPr/>
        </p:nvSpPr>
        <p:spPr bwMode="auto">
          <a:xfrm>
            <a:off x="6715140" y="5000636"/>
            <a:ext cx="92869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16" action="ppaction://hlinksldjump"/>
              </a:rPr>
              <a:t>40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857224" y="357166"/>
            <a:ext cx="700092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География</a:t>
            </a:r>
            <a:endParaRPr lang="ru-RU" sz="6000" b="1" dirty="0">
              <a:solidFill>
                <a:srgbClr val="C00000"/>
              </a:solidFill>
            </a:endParaRPr>
          </a:p>
        </p:txBody>
      </p:sp>
      <p:pic>
        <p:nvPicPr>
          <p:cNvPr id="50" name="Picture 7">
            <a:hlinkClick r:id="rId17" action="ppaction://hlinksldjump"/>
          </p:cNvPr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8101013" y="623728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2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4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2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5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2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5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2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5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2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5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2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5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2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5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92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6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92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6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9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67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92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6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92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71"/>
                  </p:tgtEl>
                </p:cond>
              </p:nextCondLst>
            </p:seq>
          </p:childTnLst>
        </p:cTn>
      </p:par>
    </p:tnLst>
    <p:bldLst>
      <p:bldP spid="9249" grpId="0"/>
      <p:bldP spid="9250" grpId="0"/>
      <p:bldP spid="9254" grpId="0"/>
      <p:bldP spid="9255" grpId="0"/>
      <p:bldP spid="9256" grpId="0"/>
      <p:bldP spid="9258" grpId="0"/>
      <p:bldP spid="9259" grpId="0"/>
      <p:bldP spid="9260" grpId="0"/>
      <p:bldP spid="9261" grpId="0"/>
      <p:bldP spid="9267" grpId="0"/>
      <p:bldP spid="9268" grpId="0"/>
      <p:bldP spid="927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dirty="0" smtClean="0">
                <a:solidFill>
                  <a:srgbClr val="FF0000"/>
                </a:solidFill>
                <a:latin typeface="Arial" charset="0"/>
              </a:rPr>
              <a:t>Географическое положение </a:t>
            </a:r>
            <a:r>
              <a:rPr lang="ru-RU" sz="4400" dirty="0" smtClean="0">
                <a:solidFill>
                  <a:srgbClr val="FF0000"/>
                </a:solidFill>
              </a:rPr>
              <a:t>- 10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Documents and Settings\админ\Рабочий стол\Вельск\x_0f2cba07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1438" cy="6863579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79512" y="1628800"/>
            <a:ext cx="89644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/>
              <a:t> </a:t>
            </a:r>
            <a:r>
              <a:rPr lang="ru-RU" sz="4000" b="1" dirty="0"/>
              <a:t>Сколько административных районов входит в состав Архангельской области?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619672" y="4725144"/>
            <a:ext cx="638135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000" b="1" dirty="0" smtClean="0"/>
              <a:t>20 районов и Ненецкий Автономный Округ</a:t>
            </a:r>
            <a:endParaRPr lang="ru-RU" sz="4000" b="1" dirty="0"/>
          </a:p>
        </p:txBody>
      </p:sp>
      <p:pic>
        <p:nvPicPr>
          <p:cNvPr id="9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013" y="623728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142844" y="428604"/>
            <a:ext cx="81439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Arial" charset="0"/>
              </a:rPr>
              <a:t>Географическое положение </a:t>
            </a:r>
            <a:r>
              <a:rPr lang="ru-RU" sz="4000" b="1" dirty="0" smtClean="0">
                <a:solidFill>
                  <a:srgbClr val="FF0000"/>
                </a:solidFill>
              </a:rPr>
              <a:t>- 10</a:t>
            </a: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dirty="0" smtClean="0">
                <a:solidFill>
                  <a:srgbClr val="FF0000"/>
                </a:solidFill>
                <a:latin typeface="Arial" charset="0"/>
              </a:rPr>
              <a:t>Географическое положение </a:t>
            </a:r>
            <a:r>
              <a:rPr lang="ru-RU" sz="4400" dirty="0" smtClean="0">
                <a:solidFill>
                  <a:srgbClr val="FF0000"/>
                </a:solidFill>
              </a:rPr>
              <a:t>- 20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Documents and Settings\админ\Рабочий стол\Вельск\x_0f2cba07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28596" y="1857364"/>
            <a:ext cx="821537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/>
              <a:t> </a:t>
            </a:r>
            <a:endParaRPr lang="ru-RU" sz="36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979712" y="4221088"/>
            <a:ext cx="43577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 dirty="0" smtClean="0"/>
              <a:t>14</a:t>
            </a:r>
            <a:endParaRPr lang="ru-RU" sz="4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57224" y="1643050"/>
            <a:ext cx="77153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0" lvl="1" indent="-609600"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ru-RU" sz="40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Сколько городов входит </a:t>
            </a:r>
            <a:r>
              <a:rPr lang="ru-RU" sz="4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в состав </a:t>
            </a:r>
            <a:r>
              <a:rPr lang="ru-RU" sz="40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Архангельской области?</a:t>
            </a:r>
          </a:p>
        </p:txBody>
      </p:sp>
      <p:pic>
        <p:nvPicPr>
          <p:cNvPr id="10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013" y="623728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428596" y="500042"/>
            <a:ext cx="81439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Arial" charset="0"/>
              </a:rPr>
              <a:t>Географическое положение </a:t>
            </a:r>
            <a:r>
              <a:rPr lang="ru-RU" sz="4000" b="1" dirty="0" smtClean="0">
                <a:solidFill>
                  <a:srgbClr val="FF0000"/>
                </a:solidFill>
              </a:rPr>
              <a:t>- 20</a:t>
            </a: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dirty="0" smtClean="0">
                <a:solidFill>
                  <a:srgbClr val="FF0000"/>
                </a:solidFill>
                <a:latin typeface="Arial" charset="0"/>
              </a:rPr>
              <a:t>Географическое положение </a:t>
            </a:r>
            <a:r>
              <a:rPr lang="ru-RU" sz="4400" dirty="0" smtClean="0">
                <a:solidFill>
                  <a:srgbClr val="FF0000"/>
                </a:solidFill>
              </a:rPr>
              <a:t>- 30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Documents and Settings\админ\Рабочий стол\Вельск\x_0f2cba07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28596" y="1857364"/>
            <a:ext cx="821537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/>
              <a:t> </a:t>
            </a:r>
            <a:endParaRPr lang="ru-RU" sz="36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7224" y="1643050"/>
            <a:ext cx="77153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0" lvl="1" indent="-609600"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endParaRPr lang="ru-RU" sz="48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11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013" y="623728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0" y="285728"/>
            <a:ext cx="87154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Arial" charset="0"/>
              </a:rPr>
              <a:t>  Географическое положение </a:t>
            </a:r>
            <a:r>
              <a:rPr lang="ru-RU" sz="4000" b="1" dirty="0" smtClean="0">
                <a:solidFill>
                  <a:srgbClr val="FF0000"/>
                </a:solidFill>
              </a:rPr>
              <a:t>- 30</a:t>
            </a:r>
            <a:endParaRPr lang="ru-RU" sz="40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619672" y="4509120"/>
            <a:ext cx="61926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ru-RU" sz="4000" b="1" dirty="0" smtClean="0"/>
              <a:t>23 сентября 1937 года.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259632" y="1484784"/>
            <a:ext cx="6624736" cy="1581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ru-RU" sz="4000" b="1" dirty="0" smtClean="0"/>
              <a:t>В каком году была образована Архангельская область?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dirty="0" smtClean="0">
                <a:solidFill>
                  <a:srgbClr val="FF0000"/>
                </a:solidFill>
                <a:latin typeface="Arial" charset="0"/>
              </a:rPr>
              <a:t>Географическое положение </a:t>
            </a:r>
            <a:r>
              <a:rPr lang="ru-RU" sz="4400" dirty="0" smtClean="0">
                <a:solidFill>
                  <a:srgbClr val="FF0000"/>
                </a:solidFill>
              </a:rPr>
              <a:t>- 40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Documents and Settings\админ\Рабочий стол\Вельск\x_0f2cba07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28596" y="1857364"/>
            <a:ext cx="821537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/>
              <a:t> </a:t>
            </a:r>
            <a:endParaRPr lang="ru-RU" sz="36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7224" y="1643050"/>
            <a:ext cx="77153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0" lvl="1" indent="-609600"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endParaRPr lang="ru-RU" sz="48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214414" y="1500175"/>
            <a:ext cx="72866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>
              <a:defRPr/>
            </a:pPr>
            <a:endParaRPr lang="ru-RU" sz="4800" dirty="0"/>
          </a:p>
        </p:txBody>
      </p:sp>
      <p:pic>
        <p:nvPicPr>
          <p:cNvPr id="12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013" y="623728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11" name="Прямоугольник 10"/>
          <p:cNvSpPr/>
          <p:nvPr/>
        </p:nvSpPr>
        <p:spPr>
          <a:xfrm>
            <a:off x="214282" y="285728"/>
            <a:ext cx="84296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Arial" charset="0"/>
              </a:rPr>
              <a:t>Географическое положение </a:t>
            </a:r>
            <a:r>
              <a:rPr lang="ru-RU" sz="4000" b="1" dirty="0" smtClean="0">
                <a:solidFill>
                  <a:srgbClr val="FF0000"/>
                </a:solidFill>
              </a:rPr>
              <a:t>- 40</a:t>
            </a:r>
            <a:endParaRPr lang="ru-RU" sz="40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11560" y="1556792"/>
            <a:ext cx="81439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>
              <a:defRPr/>
            </a:pPr>
            <a:r>
              <a:rPr lang="ru-RU" sz="4000" b="1" dirty="0"/>
              <a:t>Перечислите </a:t>
            </a:r>
            <a:r>
              <a:rPr lang="ru-RU" sz="4000" b="1" dirty="0" smtClean="0"/>
              <a:t>моря, которые омывают Архангельскую область</a:t>
            </a:r>
            <a:r>
              <a:rPr lang="ru-RU" sz="4000" dirty="0" smtClean="0"/>
              <a:t>.</a:t>
            </a:r>
            <a:endParaRPr lang="ru-RU" sz="40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899592" y="4149080"/>
            <a:ext cx="714379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000" b="1" dirty="0" smtClean="0"/>
              <a:t>На севере область омывается водами </a:t>
            </a:r>
            <a:r>
              <a:rPr lang="ru-RU" sz="4000" b="1" u="sng" dirty="0" smtClean="0"/>
              <a:t>Белого, Баренцева и Карского морей. </a:t>
            </a:r>
            <a:endParaRPr lang="ru-RU" sz="4000" b="1" u="sng" dirty="0">
              <a:solidFill>
                <a:schemeClr val="hlin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админ\Рабочий стол\Вельск\x_2f9129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4672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Arial" charset="0"/>
              </a:rPr>
              <a:t>Рельеф и полезные ископаемые </a:t>
            </a:r>
            <a:r>
              <a:rPr lang="ru-RU" sz="4800" b="1" dirty="0" smtClean="0">
                <a:solidFill>
                  <a:srgbClr val="FF0000"/>
                </a:solidFill>
              </a:rPr>
              <a:t>- 10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>
          <a:xfrm>
            <a:off x="467544" y="1772816"/>
            <a:ext cx="8229600" cy="1619248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  <a:buNone/>
              <a:defRPr/>
            </a:pPr>
            <a:r>
              <a:rPr lang="ru-RU" sz="4300" b="1" dirty="0" smtClean="0"/>
              <a:t>На какой равнине расположена наша область?</a:t>
            </a:r>
            <a:endParaRPr lang="ru-RU" sz="4300" b="1" u="sng" dirty="0" smtClean="0"/>
          </a:p>
          <a:p>
            <a:pPr algn="ctr"/>
            <a:endParaRPr lang="ru-RU" b="1" dirty="0"/>
          </a:p>
        </p:txBody>
      </p:sp>
      <p:pic>
        <p:nvPicPr>
          <p:cNvPr id="6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013" y="623728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1187624" y="3789040"/>
            <a:ext cx="67687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defRPr/>
            </a:pPr>
            <a:r>
              <a:rPr lang="ru-RU" sz="4000" b="1" dirty="0" smtClean="0"/>
              <a:t>Наша область расположена на севере</a:t>
            </a:r>
            <a:r>
              <a:rPr lang="ru-RU" sz="4000" b="1" u="sng" dirty="0" smtClean="0"/>
              <a:t> </a:t>
            </a:r>
            <a:r>
              <a:rPr lang="ru-RU" sz="4000" b="1" u="sng" dirty="0" err="1" smtClean="0"/>
              <a:t>Восточно</a:t>
            </a:r>
            <a:r>
              <a:rPr lang="ru-RU" sz="4000" b="1" u="sng" dirty="0" smtClean="0"/>
              <a:t> – Европейской равнины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Documents and Settings\админ\Рабочий стол\Вельск\x_2f9129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1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5392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Arial" charset="0"/>
              </a:rPr>
              <a:t>Рельеф и полезные ископаемые </a:t>
            </a:r>
            <a:r>
              <a:rPr lang="ru-RU" sz="4800" b="1" dirty="0" smtClean="0">
                <a:solidFill>
                  <a:srgbClr val="FF0000"/>
                </a:solidFill>
              </a:rPr>
              <a:t>- 20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>
          <a:xfrm>
            <a:off x="457200" y="1524000"/>
            <a:ext cx="8229600" cy="161924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5400" b="1" dirty="0" smtClean="0"/>
              <a:t>Есть ли горы на территории области?</a:t>
            </a:r>
          </a:p>
          <a:p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00101" y="4786322"/>
            <a:ext cx="7143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000" b="1" dirty="0" smtClean="0"/>
              <a:t>Да, на острове Новая Земля</a:t>
            </a:r>
            <a:endParaRPr lang="ru-RU" sz="4000" b="1" dirty="0"/>
          </a:p>
        </p:txBody>
      </p:sp>
      <p:pic>
        <p:nvPicPr>
          <p:cNvPr id="7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72462" y="6215082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админ\Рабочий стол\Вельск\x_2f9129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4672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Arial" charset="0"/>
              </a:rPr>
              <a:t>Рельеф и полезные  ископаемые </a:t>
            </a:r>
            <a:r>
              <a:rPr lang="ru-RU" sz="4800" b="1" dirty="0" smtClean="0">
                <a:solidFill>
                  <a:srgbClr val="FF0000"/>
                </a:solidFill>
              </a:rPr>
              <a:t>- 30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>
          <a:xfrm>
            <a:off x="457200" y="1524000"/>
            <a:ext cx="8229600" cy="2121024"/>
          </a:xfrm>
        </p:spPr>
        <p:txBody>
          <a:bodyPr>
            <a:normAutofit/>
          </a:bodyPr>
          <a:lstStyle/>
          <a:p>
            <a:pPr marL="609600" indent="-609600">
              <a:buNone/>
              <a:defRPr/>
            </a:pPr>
            <a:r>
              <a:rPr lang="ru-RU" sz="4000" b="1" dirty="0" smtClean="0"/>
              <a:t>Какие полезные ископаемые найдены на шельфе Баренцева и     Карского морей?</a:t>
            </a:r>
            <a:endParaRPr lang="ru-RU" sz="40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051720" y="5229200"/>
            <a:ext cx="60921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000" b="1" dirty="0" smtClean="0"/>
              <a:t>Нефти и газа</a:t>
            </a:r>
            <a:endParaRPr lang="ru-RU" sz="4000" b="1" dirty="0"/>
          </a:p>
        </p:txBody>
      </p:sp>
      <p:pic>
        <p:nvPicPr>
          <p:cNvPr id="6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013" y="623728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админ\Рабочий стол\Вельск\x_2f9129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4672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Arial" charset="0"/>
              </a:rPr>
              <a:t>Рельеф и полезные ископаемые  </a:t>
            </a:r>
            <a:r>
              <a:rPr lang="ru-RU" sz="4800" b="1" dirty="0" smtClean="0">
                <a:solidFill>
                  <a:srgbClr val="FF0000"/>
                </a:solidFill>
              </a:rPr>
              <a:t>- 40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>
          <a:xfrm>
            <a:off x="457200" y="1524000"/>
            <a:ext cx="8229600" cy="29051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000" b="1" dirty="0" smtClean="0"/>
              <a:t>Добыча каких полезных ископаемых имеет российское значение?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85787" y="5460326"/>
            <a:ext cx="73581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 dirty="0" smtClean="0"/>
              <a:t>Алмазы, бокситы.</a:t>
            </a:r>
            <a:endParaRPr lang="ru-RU" sz="4800" b="1" dirty="0"/>
          </a:p>
        </p:txBody>
      </p:sp>
      <p:pic>
        <p:nvPicPr>
          <p:cNvPr id="8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013" y="623728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админ\Рабочий стол\Вельск\x_850ceeb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Внутренние воды - 10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>
          <a:xfrm>
            <a:off x="457200" y="1524000"/>
            <a:ext cx="8229600" cy="3048008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ru-RU" sz="5400" b="1" dirty="0" smtClean="0">
                <a:solidFill>
                  <a:schemeClr val="bg1"/>
                </a:solidFill>
              </a:rPr>
              <a:t>Самые длинные реки области</a:t>
            </a:r>
          </a:p>
          <a:p>
            <a:endParaRPr lang="ru-RU" dirty="0"/>
          </a:p>
        </p:txBody>
      </p:sp>
      <p:pic>
        <p:nvPicPr>
          <p:cNvPr id="6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013" y="623728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2123728" y="4149080"/>
            <a:ext cx="597471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</a:rPr>
              <a:t>Печора и Северная Двина</a:t>
            </a:r>
            <a:endParaRPr lang="ru-RU" sz="4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админ\Рабочий стол\Вельск\x_3d530349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114" y="7570"/>
            <a:ext cx="9154114" cy="685043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Внутренние воды - 20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>
          <a:xfrm>
            <a:off x="457200" y="1142984"/>
            <a:ext cx="8229600" cy="342902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6000" dirty="0" smtClean="0"/>
              <a:t>Назовите самое большое озеро по площади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429124" y="5286388"/>
            <a:ext cx="33575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5400" dirty="0" smtClean="0">
                <a:solidFill>
                  <a:schemeClr val="hlink"/>
                </a:solidFill>
              </a:rPr>
              <a:t> </a:t>
            </a:r>
            <a:endParaRPr lang="ru-RU" sz="5400" dirty="0">
              <a:solidFill>
                <a:schemeClr val="hlink"/>
              </a:solidFill>
            </a:endParaRPr>
          </a:p>
        </p:txBody>
      </p:sp>
      <p:pic>
        <p:nvPicPr>
          <p:cNvPr id="7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013" y="623728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4355976" y="4509120"/>
            <a:ext cx="411042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u="sng" dirty="0" smtClean="0">
                <a:solidFill>
                  <a:schemeClr val="bg1"/>
                </a:solidFill>
              </a:rPr>
              <a:t>озеро </a:t>
            </a:r>
            <a:r>
              <a:rPr lang="ru-RU" sz="6000" b="1" u="sng" dirty="0" err="1" smtClean="0">
                <a:solidFill>
                  <a:schemeClr val="bg1"/>
                </a:solidFill>
              </a:rPr>
              <a:t>Лача</a:t>
            </a:r>
            <a:r>
              <a:rPr lang="ru-RU" sz="6000" b="1" u="sng" dirty="0" smtClean="0">
                <a:solidFill>
                  <a:schemeClr val="bg1"/>
                </a:solidFill>
              </a:rPr>
              <a:t> </a:t>
            </a:r>
            <a:endParaRPr lang="ru-RU" sz="6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админ\Рабочий стол\Вельск\x_850ceeb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Внутренние воды - 30</a:t>
            </a:r>
            <a:endParaRPr lang="ru-RU" sz="5400" b="1" dirty="0">
              <a:solidFill>
                <a:srgbClr val="FF0000"/>
              </a:solidFill>
            </a:endParaRPr>
          </a:p>
        </p:txBody>
      </p:sp>
      <p:pic>
        <p:nvPicPr>
          <p:cNvPr id="6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013" y="623728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2411760" y="1628800"/>
            <a:ext cx="4572000" cy="128894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ru-RU" sz="4800" dirty="0" smtClean="0">
                <a:solidFill>
                  <a:schemeClr val="bg1"/>
                </a:solidFill>
              </a:rPr>
              <a:t>Назовите самое глубокое озеро.</a:t>
            </a:r>
            <a:endParaRPr lang="ru-RU" sz="4800" u="sng" dirty="0" smtClean="0">
              <a:solidFill>
                <a:schemeClr val="bg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123728" y="4077072"/>
            <a:ext cx="4572000" cy="8494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ru-RU" sz="6000" u="sng" dirty="0" err="1" smtClean="0">
                <a:solidFill>
                  <a:schemeClr val="bg1"/>
                </a:solidFill>
              </a:rPr>
              <a:t>Кенозеро</a:t>
            </a:r>
            <a:r>
              <a:rPr lang="ru-RU" sz="6000" u="sng" dirty="0" smtClean="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админ\Рабочий стол\Вельск\x_850ceeb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1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Внутренние воды - 40</a:t>
            </a:r>
            <a:endParaRPr lang="ru-RU" sz="5400" b="1" dirty="0">
              <a:solidFill>
                <a:srgbClr val="FF0000"/>
              </a:solidFill>
            </a:endParaRPr>
          </a:p>
        </p:txBody>
      </p:sp>
      <p:pic>
        <p:nvPicPr>
          <p:cNvPr id="6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013" y="623728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8" name="Содержимое 1"/>
          <p:cNvSpPr>
            <a:spLocks noGrp="1"/>
          </p:cNvSpPr>
          <p:nvPr>
            <p:ph sz="quarter" idx="1"/>
          </p:nvPr>
        </p:nvSpPr>
        <p:spPr>
          <a:xfrm>
            <a:off x="457200" y="1071563"/>
            <a:ext cx="8229600" cy="1997397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ru-RU" sz="4000" b="1" dirty="0" smtClean="0">
                <a:solidFill>
                  <a:schemeClr val="bg1"/>
                </a:solidFill>
              </a:rPr>
              <a:t>Где в Архангельской области расположены солёные озёра?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27584" y="4077072"/>
            <a:ext cx="771530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</a:rPr>
              <a:t>в </a:t>
            </a:r>
            <a:r>
              <a:rPr lang="ru-RU" sz="4800" b="1" dirty="0" err="1">
                <a:solidFill>
                  <a:schemeClr val="bg1"/>
                </a:solidFill>
              </a:rPr>
              <a:t>Пинежском</a:t>
            </a:r>
            <a:r>
              <a:rPr lang="ru-RU" sz="4800" b="1" dirty="0">
                <a:solidFill>
                  <a:schemeClr val="bg1"/>
                </a:solidFill>
              </a:rPr>
              <a:t> районе и Сольвычегодске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админ\Рабочий стол\Вельск\x_e0c0cafc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9227" name="Rectangle 11"/>
          <p:cNvSpPr>
            <a:spLocks noChangeArrowheads="1"/>
          </p:cNvSpPr>
          <p:nvPr/>
        </p:nvSpPr>
        <p:spPr bwMode="auto">
          <a:xfrm>
            <a:off x="228600" y="1905000"/>
            <a:ext cx="2986088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Города</a:t>
            </a:r>
            <a:endParaRPr lang="ru-RU" sz="3200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32" name="Rectangle 16"/>
          <p:cNvSpPr>
            <a:spLocks noChangeArrowheads="1"/>
          </p:cNvSpPr>
          <p:nvPr/>
        </p:nvSpPr>
        <p:spPr bwMode="auto">
          <a:xfrm>
            <a:off x="0" y="838200"/>
            <a:ext cx="329088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endParaRPr lang="ru-RU" sz="2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5127" name="Line 18"/>
          <p:cNvSpPr>
            <a:spLocks noChangeShapeType="1"/>
          </p:cNvSpPr>
          <p:nvPr/>
        </p:nvSpPr>
        <p:spPr bwMode="auto">
          <a:xfrm flipV="1">
            <a:off x="304800" y="6050281"/>
            <a:ext cx="7410472" cy="45719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28" name="Line 19"/>
          <p:cNvSpPr>
            <a:spLocks noChangeShapeType="1"/>
          </p:cNvSpPr>
          <p:nvPr/>
        </p:nvSpPr>
        <p:spPr bwMode="auto">
          <a:xfrm>
            <a:off x="259081" y="1785926"/>
            <a:ext cx="45719" cy="4310074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0" name="Line 21">
            <a:hlinkClick r:id="rId3" action="ppaction://hlinkpres?slideindex=13&amp;slidetitle=Строение клетки - 4"/>
          </p:cNvPr>
          <p:cNvSpPr>
            <a:spLocks noChangeShapeType="1"/>
          </p:cNvSpPr>
          <p:nvPr/>
        </p:nvSpPr>
        <p:spPr bwMode="auto">
          <a:xfrm flipV="1">
            <a:off x="304800" y="1783081"/>
            <a:ext cx="7410472" cy="45719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1" name="Line 22"/>
          <p:cNvSpPr>
            <a:spLocks noChangeShapeType="1"/>
          </p:cNvSpPr>
          <p:nvPr/>
        </p:nvSpPr>
        <p:spPr bwMode="auto">
          <a:xfrm>
            <a:off x="3200399" y="1809776"/>
            <a:ext cx="45719" cy="4262430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2" name="Line 23"/>
          <p:cNvSpPr>
            <a:spLocks noChangeShapeType="1"/>
          </p:cNvSpPr>
          <p:nvPr/>
        </p:nvSpPr>
        <p:spPr bwMode="auto">
          <a:xfrm>
            <a:off x="5429255" y="1785926"/>
            <a:ext cx="57143" cy="4310074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3" name="Line 24"/>
          <p:cNvSpPr>
            <a:spLocks noChangeShapeType="1"/>
          </p:cNvSpPr>
          <p:nvPr/>
        </p:nvSpPr>
        <p:spPr bwMode="auto">
          <a:xfrm>
            <a:off x="6598917" y="1857364"/>
            <a:ext cx="45719" cy="4214842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4" name="Line 25"/>
          <p:cNvSpPr>
            <a:spLocks noChangeShapeType="1"/>
          </p:cNvSpPr>
          <p:nvPr/>
        </p:nvSpPr>
        <p:spPr bwMode="auto">
          <a:xfrm flipH="1">
            <a:off x="7715271" y="1785926"/>
            <a:ext cx="45719" cy="4310074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5" name="Line 26">
            <a:hlinkClick r:id="rId3" action="ppaction://hlinkpres?slideindex=16&amp;slidetitle=Жизнедеятельность клетки - 3"/>
          </p:cNvPr>
          <p:cNvSpPr>
            <a:spLocks noChangeShapeType="1"/>
          </p:cNvSpPr>
          <p:nvPr/>
        </p:nvSpPr>
        <p:spPr bwMode="auto">
          <a:xfrm>
            <a:off x="395536" y="4581128"/>
            <a:ext cx="7410472" cy="45719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7" name="Line 28"/>
          <p:cNvSpPr>
            <a:spLocks noChangeShapeType="1"/>
          </p:cNvSpPr>
          <p:nvPr/>
        </p:nvSpPr>
        <p:spPr bwMode="auto">
          <a:xfrm>
            <a:off x="4343399" y="1809776"/>
            <a:ext cx="45719" cy="4262430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8" name="Line 29">
            <a:hlinkClick r:id="rId3" action="ppaction://hlinkpres?slideindex=13&amp;slidetitle=Строение клетки - 4"/>
          </p:cNvPr>
          <p:cNvSpPr>
            <a:spLocks noChangeShapeType="1"/>
          </p:cNvSpPr>
          <p:nvPr/>
        </p:nvSpPr>
        <p:spPr bwMode="auto">
          <a:xfrm flipV="1">
            <a:off x="251520" y="3284984"/>
            <a:ext cx="7410472" cy="45719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9247" name="Rectangle 31"/>
          <p:cNvSpPr>
            <a:spLocks noChangeArrowheads="1"/>
          </p:cNvSpPr>
          <p:nvPr/>
        </p:nvSpPr>
        <p:spPr bwMode="auto">
          <a:xfrm>
            <a:off x="323528" y="3501008"/>
            <a:ext cx="298608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Архангельск</a:t>
            </a:r>
            <a:endParaRPr lang="ru-RU" sz="3200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48" name="Rectangle 32"/>
          <p:cNvSpPr>
            <a:spLocks noChangeArrowheads="1"/>
          </p:cNvSpPr>
          <p:nvPr/>
        </p:nvSpPr>
        <p:spPr bwMode="auto">
          <a:xfrm>
            <a:off x="304800" y="5181600"/>
            <a:ext cx="298608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Архангельская</a:t>
            </a:r>
          </a:p>
          <a:p>
            <a:pPr marL="342900" indent="-342900" algn="ctr">
              <a:buSzPct val="120000"/>
              <a:defRPr/>
            </a:pPr>
            <a: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область</a:t>
            </a:r>
            <a:endParaRPr lang="ru-RU" sz="3200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49" name="Rectangle 33">
            <a:hlinkClick r:id="rId4" action="ppaction://hlinkpres?slideindex=24&amp;slidetitle=Аномалии воды - 10"/>
          </p:cNvPr>
          <p:cNvSpPr>
            <a:spLocks noChangeArrowheads="1"/>
          </p:cNvSpPr>
          <p:nvPr/>
        </p:nvSpPr>
        <p:spPr bwMode="auto">
          <a:xfrm>
            <a:off x="3048000" y="4953000"/>
            <a:ext cx="1387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5" action="ppaction://hlinksldjump"/>
              </a:rPr>
              <a:t>10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50" name="Rectangle 34">
            <a:hlinkClick r:id="rId4" action="ppaction://hlinkpres?slideindex=9&amp;slidetitle=Планета Вода - 10"/>
          </p:cNvPr>
          <p:cNvSpPr>
            <a:spLocks noChangeArrowheads="1"/>
          </p:cNvSpPr>
          <p:nvPr/>
        </p:nvSpPr>
        <p:spPr bwMode="auto">
          <a:xfrm>
            <a:off x="3048000" y="1828800"/>
            <a:ext cx="1387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6" action="ppaction://hlinksldjump"/>
              </a:rPr>
              <a:t>10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54" name="Rectangle 38">
            <a:hlinkClick r:id="rId4" action="ppaction://hlinkpres?slideindex=10&amp;slidetitle=Планета Вода - 20"/>
          </p:cNvPr>
          <p:cNvSpPr>
            <a:spLocks noChangeArrowheads="1"/>
          </p:cNvSpPr>
          <p:nvPr/>
        </p:nvSpPr>
        <p:spPr bwMode="auto">
          <a:xfrm>
            <a:off x="4191000" y="1828800"/>
            <a:ext cx="1387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7" action="ppaction://hlinksldjump"/>
              </a:rPr>
              <a:t>20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55" name="Rectangle 39">
            <a:hlinkClick r:id="rId4" action="ppaction://hlinkpres?slideindex=11&amp;slidetitle=Планета Вода - 30"/>
          </p:cNvPr>
          <p:cNvSpPr>
            <a:spLocks noChangeArrowheads="1"/>
          </p:cNvSpPr>
          <p:nvPr/>
        </p:nvSpPr>
        <p:spPr bwMode="auto">
          <a:xfrm>
            <a:off x="5334000" y="1828800"/>
            <a:ext cx="1387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8" action="ppaction://hlinksldjump"/>
              </a:rPr>
              <a:t>30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56" name="Rectangle 40">
            <a:hlinkClick r:id="rId4" action="ppaction://hlinkpres?slideindex=12&amp;slidetitle=Планета Вода - 40"/>
          </p:cNvPr>
          <p:cNvSpPr>
            <a:spLocks noChangeArrowheads="1"/>
          </p:cNvSpPr>
          <p:nvPr/>
        </p:nvSpPr>
        <p:spPr bwMode="auto">
          <a:xfrm>
            <a:off x="6572264" y="1828800"/>
            <a:ext cx="114300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9" action="ppaction://hlinksldjump"/>
              </a:rPr>
              <a:t>40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63" name="Rectangle 47">
            <a:hlinkClick r:id="rId4" action="ppaction://hlinkpres?slideindex=19&amp;slidetitle=Химические свойства воды - 10"/>
          </p:cNvPr>
          <p:cNvSpPr>
            <a:spLocks noChangeArrowheads="1"/>
          </p:cNvSpPr>
          <p:nvPr/>
        </p:nvSpPr>
        <p:spPr bwMode="auto">
          <a:xfrm>
            <a:off x="3131840" y="3429000"/>
            <a:ext cx="1387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10" action="ppaction://hlinksldjump"/>
              </a:rPr>
              <a:t>10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64" name="Rectangle 48">
            <a:hlinkClick r:id="rId4" action="ppaction://hlinkpres?slideindex=20&amp;slidetitle=Химические свойства воды - 20"/>
          </p:cNvPr>
          <p:cNvSpPr>
            <a:spLocks noChangeArrowheads="1"/>
          </p:cNvSpPr>
          <p:nvPr/>
        </p:nvSpPr>
        <p:spPr bwMode="auto">
          <a:xfrm>
            <a:off x="4211960" y="3429000"/>
            <a:ext cx="1387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11" action="ppaction://hlinksldjump"/>
              </a:rPr>
              <a:t>20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66" name="Rectangle 50">
            <a:hlinkClick r:id="rId4" action="ppaction://hlinkpres?slideindex=21&amp;slidetitle=Химические свойства воды - 30"/>
          </p:cNvPr>
          <p:cNvSpPr>
            <a:spLocks noChangeArrowheads="1"/>
          </p:cNvSpPr>
          <p:nvPr/>
        </p:nvSpPr>
        <p:spPr bwMode="auto">
          <a:xfrm>
            <a:off x="5436096" y="3429000"/>
            <a:ext cx="1387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12" action="ppaction://hlinksldjump"/>
              </a:rPr>
              <a:t>30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67" name="Rectangle 51">
            <a:hlinkClick r:id="rId4" action="ppaction://hlinkpres?slideindex=25&amp;slidetitle=Аномалии воды - 20"/>
          </p:cNvPr>
          <p:cNvSpPr>
            <a:spLocks noChangeArrowheads="1"/>
          </p:cNvSpPr>
          <p:nvPr/>
        </p:nvSpPr>
        <p:spPr bwMode="auto">
          <a:xfrm>
            <a:off x="4191000" y="4953000"/>
            <a:ext cx="1387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13" action="ppaction://hlinksldjump"/>
              </a:rPr>
              <a:t>20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68" name="Rectangle 52">
            <a:hlinkClick r:id="rId4" action="ppaction://hlinkpres?slideindex=26&amp;slidetitle=Аномалии воды - 30"/>
          </p:cNvPr>
          <p:cNvSpPr>
            <a:spLocks noChangeArrowheads="1"/>
          </p:cNvSpPr>
          <p:nvPr/>
        </p:nvSpPr>
        <p:spPr bwMode="auto">
          <a:xfrm>
            <a:off x="5334000" y="4953000"/>
            <a:ext cx="12382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14" action="ppaction://hlinksldjump"/>
              </a:rPr>
              <a:t>30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69" name="Rectangle 53">
            <a:hlinkClick r:id="rId4" action="ppaction://hlinkpres?slideindex=22&amp;slidetitle=Химические свойства воды - 40"/>
          </p:cNvPr>
          <p:cNvSpPr>
            <a:spLocks noChangeArrowheads="1"/>
          </p:cNvSpPr>
          <p:nvPr/>
        </p:nvSpPr>
        <p:spPr bwMode="auto">
          <a:xfrm>
            <a:off x="6444208" y="3356992"/>
            <a:ext cx="1387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15" action="ppaction://hlinksldjump"/>
              </a:rPr>
              <a:t>40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71" name="Rectangle 55">
            <a:hlinkClick r:id="rId4" action="ppaction://hlinkpres?slideindex=27&amp;slidetitle=Аномалии воды - 40"/>
          </p:cNvPr>
          <p:cNvSpPr>
            <a:spLocks noChangeArrowheads="1"/>
          </p:cNvSpPr>
          <p:nvPr/>
        </p:nvSpPr>
        <p:spPr bwMode="auto">
          <a:xfrm>
            <a:off x="6715140" y="5000636"/>
            <a:ext cx="92869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16" action="ppaction://hlinksldjump"/>
              </a:rPr>
              <a:t>40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857224" y="357166"/>
            <a:ext cx="700092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История</a:t>
            </a:r>
            <a:endParaRPr lang="ru-RU" sz="6000" b="1" dirty="0">
              <a:solidFill>
                <a:srgbClr val="C00000"/>
              </a:solidFill>
            </a:endParaRPr>
          </a:p>
        </p:txBody>
      </p:sp>
      <p:pic>
        <p:nvPicPr>
          <p:cNvPr id="50" name="Picture 7">
            <a:hlinkClick r:id="rId17" action="ppaction://hlinksldjump"/>
          </p:cNvPr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8101013" y="623728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2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4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2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5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2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5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2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5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2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5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2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6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2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6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92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6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9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6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92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6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92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69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92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71"/>
                  </p:tgtEl>
                </p:cond>
              </p:nextCondLst>
            </p:seq>
          </p:childTnLst>
        </p:cTn>
      </p:par>
    </p:tnLst>
    <p:bldLst>
      <p:bldP spid="9249" grpId="0"/>
      <p:bldP spid="9250" grpId="0"/>
      <p:bldP spid="9254" grpId="0"/>
      <p:bldP spid="9255" grpId="0"/>
      <p:bldP spid="9256" grpId="0"/>
      <p:bldP spid="9263" grpId="0"/>
      <p:bldP spid="9264" grpId="0"/>
      <p:bldP spid="9266" grpId="0"/>
      <p:bldP spid="9267" grpId="0"/>
      <p:bldP spid="9268" grpId="0"/>
      <p:bldP spid="9269" grpId="0"/>
      <p:bldP spid="927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3" name="Picture 3" descr="C:\Documents and Settings\админ\Рабочий стол\Вельск\x_922681587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54114" cy="685043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905054" y="5143512"/>
            <a:ext cx="41674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/>
              <a:t>в</a:t>
            </a:r>
            <a:r>
              <a:rPr lang="ru-RU" sz="3600" b="1" dirty="0" smtClean="0"/>
              <a:t> Архангельске</a:t>
            </a:r>
            <a:endParaRPr lang="ru-RU" sz="3600" b="1" dirty="0"/>
          </a:p>
        </p:txBody>
      </p:sp>
      <p:pic>
        <p:nvPicPr>
          <p:cNvPr id="7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72462" y="6215082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8" name="Picture 3" descr="C:\Users\Andrey\Desktop\Презентация Архангельская область\Cyclone-3_rocket_launching_Meteor-3_satellite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63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Содержимое 1"/>
          <p:cNvSpPr>
            <a:spLocks noGrp="1"/>
          </p:cNvSpPr>
          <p:nvPr>
            <p:ph sz="quarter" idx="1"/>
          </p:nvPr>
        </p:nvSpPr>
        <p:spPr>
          <a:xfrm>
            <a:off x="539552" y="4869160"/>
            <a:ext cx="8229600" cy="1728192"/>
          </a:xfrm>
        </p:spPr>
        <p:txBody>
          <a:bodyPr>
            <a:normAutofit/>
          </a:bodyPr>
          <a:lstStyle/>
          <a:p>
            <a:pPr lvl="0" algn="ctr">
              <a:buNone/>
            </a:pPr>
            <a:r>
              <a:rPr lang="ru-RU" sz="4000" dirty="0" smtClean="0">
                <a:solidFill>
                  <a:schemeClr val="bg1"/>
                </a:solidFill>
              </a:rPr>
              <a:t>Вблизи какого города находится Космодром Плесецк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2" name="Заголовок 2"/>
          <p:cNvSpPr txBox="1">
            <a:spLocks/>
          </p:cNvSpPr>
          <p:nvPr/>
        </p:nvSpPr>
        <p:spPr>
          <a:xfrm>
            <a:off x="467544" y="188640"/>
            <a:ext cx="8229600" cy="990600"/>
          </a:xfrm>
          <a:prstGeom prst="rect">
            <a:avLst/>
          </a:prstGeom>
        </p:spPr>
        <p:txBody>
          <a:bodyPr vert="horz" anchor="b" anchorCtr="0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Города - 10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Заголовок 2"/>
          <p:cNvSpPr>
            <a:spLocks noGrp="1"/>
          </p:cNvSpPr>
          <p:nvPr>
            <p:ph type="title"/>
          </p:nvPr>
        </p:nvSpPr>
        <p:spPr>
          <a:xfrm>
            <a:off x="2339752" y="1556792"/>
            <a:ext cx="4608512" cy="15666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000" b="1" dirty="0" smtClean="0">
                <a:solidFill>
                  <a:schemeClr val="tx1"/>
                </a:solidFill>
              </a:rPr>
              <a:t>у города Мирного</a:t>
            </a:r>
            <a:endParaRPr lang="ru-RU" sz="6000" b="1" dirty="0">
              <a:solidFill>
                <a:schemeClr val="tx1"/>
              </a:solidFill>
            </a:endParaRPr>
          </a:p>
        </p:txBody>
      </p:sp>
      <p:pic>
        <p:nvPicPr>
          <p:cNvPr id="14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013" y="623728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</a:rPr>
              <a:t>Города - 20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>
          <a:xfrm>
            <a:off x="539552" y="2564904"/>
            <a:ext cx="8229600" cy="4000528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ru-RU" sz="3900" b="1" dirty="0" smtClean="0"/>
              <a:t>Этом городе </a:t>
            </a:r>
            <a:r>
              <a:rPr lang="ru-RU" sz="3600" b="1" dirty="0" smtClean="0"/>
              <a:t>расположены солёные озёра. </a:t>
            </a:r>
            <a:r>
              <a:rPr lang="ru-RU" sz="3900" b="1" dirty="0" smtClean="0"/>
              <a:t> Что это за город?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835696" y="5805264"/>
            <a:ext cx="49292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/>
              <a:t>Сольвычегодск</a:t>
            </a:r>
            <a:endParaRPr lang="ru-RU" sz="4800" b="1" dirty="0"/>
          </a:p>
        </p:txBody>
      </p:sp>
      <p:pic>
        <p:nvPicPr>
          <p:cNvPr id="6" name="Picture 7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1013" y="623728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539552" y="0"/>
            <a:ext cx="8352928" cy="56354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</a:rPr>
              <a:t>Города - 30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8229600" cy="3048008"/>
          </a:xfrm>
        </p:spPr>
        <p:txBody>
          <a:bodyPr>
            <a:normAutofit fontScale="92500" lnSpcReduction="10000"/>
          </a:bodyPr>
          <a:lstStyle/>
          <a:p>
            <a:pPr lvl="0">
              <a:buNone/>
            </a:pPr>
            <a:r>
              <a:rPr lang="ru-RU" sz="4400" b="1" dirty="0" smtClean="0"/>
              <a:t>Этот город появился в 1917 году. Является транспортным узлом области. Это перекресток железнодорожных, автомобильных и водных путей.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915816" y="5934670"/>
            <a:ext cx="33145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/>
              <a:t>Котлас</a:t>
            </a:r>
            <a:endParaRPr lang="ru-RU" sz="5400" b="1" dirty="0"/>
          </a:p>
        </p:txBody>
      </p:sp>
      <p:pic>
        <p:nvPicPr>
          <p:cNvPr id="5" name="Picture 7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1013" y="623728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7" name="Picture 8" descr="Настюша Копосов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0" y="0"/>
            <a:ext cx="9144000" cy="6021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2483768" y="0"/>
            <a:ext cx="42484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 smtClean="0">
                <a:solidFill>
                  <a:srgbClr val="FF0000"/>
                </a:solidFill>
              </a:rPr>
              <a:t>Города - 40</a:t>
            </a:r>
            <a:endParaRPr lang="ru-RU" sz="6000" dirty="0"/>
          </a:p>
        </p:txBody>
      </p:sp>
      <p:sp>
        <p:nvSpPr>
          <p:cNvPr id="14" name="Содержимое 1"/>
          <p:cNvSpPr>
            <a:spLocks noGrp="1"/>
          </p:cNvSpPr>
          <p:nvPr>
            <p:ph sz="quarter" idx="1"/>
          </p:nvPr>
        </p:nvSpPr>
        <p:spPr>
          <a:xfrm>
            <a:off x="0" y="2708920"/>
            <a:ext cx="5724128" cy="4149080"/>
          </a:xfrm>
        </p:spPr>
        <p:txBody>
          <a:bodyPr>
            <a:noAutofit/>
          </a:bodyPr>
          <a:lstStyle/>
          <a:p>
            <a:pPr algn="ctr">
              <a:buFontTx/>
              <a:buNone/>
            </a:pPr>
            <a:r>
              <a:rPr lang="ru-RU" sz="6600" b="1" dirty="0" smtClean="0"/>
              <a:t>Центр атомного судостроения России</a:t>
            </a:r>
          </a:p>
        </p:txBody>
      </p:sp>
      <p:pic>
        <p:nvPicPr>
          <p:cNvPr id="23554" name="Picture 2" descr="Мэр Северодвинска просит ускорить реконструкцию электросетей города - Новости энергетики - Энергетика и промышленность России -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218114"/>
            <a:ext cx="820737" cy="639886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18" name="TextBox 17"/>
          <p:cNvSpPr txBox="1"/>
          <p:nvPr/>
        </p:nvSpPr>
        <p:spPr>
          <a:xfrm>
            <a:off x="683568" y="332656"/>
            <a:ext cx="3528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Северодвинск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админ\Мои документы\Мои рисунки\ar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56396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</a:rPr>
              <a:t>Архангельск - 10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>
          <a:xfrm>
            <a:off x="0" y="980728"/>
            <a:ext cx="8229600" cy="18002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5400" b="1" dirty="0" smtClean="0">
                <a:solidFill>
                  <a:schemeClr val="bg1"/>
                </a:solidFill>
              </a:rPr>
              <a:t>По чьему приказу был построен г.Архангельск?</a:t>
            </a:r>
            <a:endParaRPr lang="ru-RU" sz="5400" b="1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3380125"/>
            <a:ext cx="244827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</a:rPr>
              <a:t>Царь Иван Грозный в 1584 году.</a:t>
            </a:r>
            <a:endParaRPr lang="ru-RU" sz="4400" b="1" dirty="0">
              <a:solidFill>
                <a:schemeClr val="bg1"/>
              </a:solidFill>
            </a:endParaRPr>
          </a:p>
        </p:txBody>
      </p:sp>
      <p:pic>
        <p:nvPicPr>
          <p:cNvPr id="5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23263" y="2348880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7" name="Picture 5" descr="Картинка 8 из 5699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83904" y="3140968"/>
            <a:ext cx="5385224" cy="35283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админ\Мои документы\Мои рисунки\ar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169" y="0"/>
            <a:ext cx="989138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</a:rPr>
              <a:t>Архангельск - 20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>
          <a:xfrm>
            <a:off x="467544" y="1196752"/>
            <a:ext cx="8229600" cy="2119314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sz="6000" b="1" dirty="0" smtClean="0">
                <a:solidFill>
                  <a:schemeClr val="bg1"/>
                </a:solidFill>
              </a:rPr>
              <a:t>Этот царь 3 раза посетил                         Архангельск.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436096" y="5589240"/>
            <a:ext cx="405600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 smtClean="0">
                <a:solidFill>
                  <a:schemeClr val="bg1"/>
                </a:solidFill>
              </a:rPr>
              <a:t>Царь Пётр </a:t>
            </a:r>
            <a:r>
              <a:rPr lang="en-US" sz="6000" b="1" dirty="0" smtClean="0">
                <a:solidFill>
                  <a:schemeClr val="bg1"/>
                </a:solidFill>
              </a:rPr>
              <a:t>I</a:t>
            </a:r>
            <a:endParaRPr lang="ru-RU" sz="6000" b="1" dirty="0">
              <a:solidFill>
                <a:schemeClr val="bg1"/>
              </a:solidFill>
            </a:endParaRPr>
          </a:p>
        </p:txBody>
      </p:sp>
      <p:pic>
        <p:nvPicPr>
          <p:cNvPr id="7" name="Picture 5" descr="Картинка 20 из 19402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284984"/>
            <a:ext cx="4993446" cy="3168080"/>
          </a:xfrm>
          <a:prstGeom prst="rect">
            <a:avLst/>
          </a:prstGeom>
          <a:noFill/>
        </p:spPr>
      </p:pic>
      <p:pic>
        <p:nvPicPr>
          <p:cNvPr id="8" name="Picture 7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733631" y="3356992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админ\Мои документы\Мои рисунки\ar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34368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</a:rPr>
              <a:t>Архангельск - 30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>
          <a:xfrm>
            <a:off x="0" y="1524000"/>
            <a:ext cx="9001156" cy="211931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4400" b="1" dirty="0" smtClean="0">
                <a:solidFill>
                  <a:schemeClr val="bg1"/>
                </a:solidFill>
              </a:rPr>
              <a:t>Как назывался остров, на котором, по приказу Петра </a:t>
            </a:r>
            <a:r>
              <a:rPr lang="en-US" sz="4400" b="1" dirty="0" smtClean="0">
                <a:solidFill>
                  <a:schemeClr val="bg1"/>
                </a:solidFill>
              </a:rPr>
              <a:t>I</a:t>
            </a:r>
            <a:r>
              <a:rPr lang="ru-RU" sz="4400" b="1" dirty="0" smtClean="0">
                <a:solidFill>
                  <a:schemeClr val="bg1"/>
                </a:solidFill>
              </a:rPr>
              <a:t>, построили первую  в Архангельске корабельную верфь?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29058" y="5000636"/>
            <a:ext cx="45720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 err="1" smtClean="0">
                <a:solidFill>
                  <a:schemeClr val="bg1"/>
                </a:solidFill>
              </a:rPr>
              <a:t>Соломбала</a:t>
            </a:r>
            <a:endParaRPr lang="ru-RU" sz="6000" b="1" dirty="0">
              <a:solidFill>
                <a:schemeClr val="bg1"/>
              </a:solidFill>
            </a:endParaRPr>
          </a:p>
        </p:txBody>
      </p:sp>
      <p:pic>
        <p:nvPicPr>
          <p:cNvPr id="5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013" y="623728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админ\Мои документы\Мои рисунки\ar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65978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</a:rPr>
              <a:t>Архангельск - 40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>
          <a:xfrm>
            <a:off x="0" y="1196752"/>
            <a:ext cx="9396536" cy="211931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5400" b="1" dirty="0" smtClean="0">
                <a:solidFill>
                  <a:schemeClr val="bg1"/>
                </a:solidFill>
              </a:rPr>
              <a:t>В каком году Архангельск получил титул города воинской славы?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635896" y="5445224"/>
            <a:ext cx="45720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 smtClean="0">
                <a:solidFill>
                  <a:schemeClr val="bg1"/>
                </a:solidFill>
              </a:rPr>
              <a:t>2009г</a:t>
            </a:r>
            <a:endParaRPr lang="ru-RU" sz="6000" b="1" dirty="0">
              <a:solidFill>
                <a:schemeClr val="bg1"/>
              </a:solidFill>
            </a:endParaRPr>
          </a:p>
        </p:txBody>
      </p:sp>
      <p:pic>
        <p:nvPicPr>
          <p:cNvPr id="5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23263" y="6237312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админ\Рабочий стол\Вельск\x_4074db64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Архангельская область - 10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>
          <a:xfrm>
            <a:off x="457200" y="1524000"/>
            <a:ext cx="8229600" cy="154781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4800" b="1" dirty="0" smtClean="0"/>
              <a:t>Как называют коренное население области?</a:t>
            </a:r>
            <a:endParaRPr lang="ru-RU" sz="4800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23528" y="5842337"/>
            <a:ext cx="37862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 smtClean="0"/>
              <a:t>ненцы</a:t>
            </a:r>
            <a:endParaRPr lang="ru-RU" sz="6000" b="1" dirty="0"/>
          </a:p>
        </p:txBody>
      </p:sp>
      <p:pic>
        <p:nvPicPr>
          <p:cNvPr id="5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23263" y="2492896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3923928" y="3213820"/>
            <a:ext cx="5220072" cy="36441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админ\Мои документы\Мои рисунки\31_pomorl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81652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Архангельская область - 20</a:t>
            </a:r>
            <a:endParaRPr lang="ru-RU" sz="4800" b="1" dirty="0">
              <a:solidFill>
                <a:srgbClr val="FF0000"/>
              </a:solidFill>
            </a:endParaRPr>
          </a:p>
        </p:txBody>
      </p:sp>
      <p:pic>
        <p:nvPicPr>
          <p:cNvPr id="5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7" name="Rectangle 6"/>
          <p:cNvSpPr txBox="1">
            <a:spLocks noChangeArrowheads="1"/>
          </p:cNvSpPr>
          <p:nvPr/>
        </p:nvSpPr>
        <p:spPr>
          <a:xfrm>
            <a:off x="251520" y="1196752"/>
            <a:ext cx="4608512" cy="2664295"/>
          </a:xfrm>
          <a:prstGeom prst="rect">
            <a:avLst/>
          </a:prstGeom>
        </p:spPr>
        <p:txBody>
          <a:bodyPr/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6000"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Наиболее известная историческая личность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259632" y="4919008"/>
            <a:ext cx="27363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rgbClr val="FFFF00"/>
                </a:solidFill>
              </a:rPr>
              <a:t>Михайло </a:t>
            </a:r>
          </a:p>
          <a:p>
            <a:r>
              <a:rPr lang="ru-RU" sz="4000" b="1" dirty="0" smtClean="0">
                <a:solidFill>
                  <a:srgbClr val="FFFF00"/>
                </a:solidFill>
              </a:rPr>
              <a:t>Ломоносов</a:t>
            </a:r>
            <a:r>
              <a:rPr lang="ru-RU" sz="4000" b="1" dirty="0" smtClean="0"/>
              <a:t>.</a:t>
            </a:r>
            <a:endParaRPr lang="ru-RU" sz="4000" dirty="0"/>
          </a:p>
        </p:txBody>
      </p:sp>
      <p:pic>
        <p:nvPicPr>
          <p:cNvPr id="10" name="Picture 6" descr="Михаил Васильевич Ломоносов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4391472" y="1268760"/>
            <a:ext cx="4752528" cy="5589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C:\Documents and Settings\админ\Рабочий стол\Вельск\x_4074db64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Архангельская область - 30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>
          <a:xfrm>
            <a:off x="457200" y="1214422"/>
            <a:ext cx="8229600" cy="127847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6000" b="1" dirty="0" smtClean="0"/>
              <a:t> </a:t>
            </a:r>
            <a:r>
              <a:rPr lang="ru-RU" sz="4000" b="1" dirty="0" smtClean="0"/>
              <a:t>Найди герб Архангельской области</a:t>
            </a:r>
            <a:endParaRPr lang="ru-RU" sz="4000" b="1" dirty="0"/>
          </a:p>
        </p:txBody>
      </p:sp>
      <p:pic>
        <p:nvPicPr>
          <p:cNvPr id="5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013" y="623728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22530" name="Picture 2" descr="C:\Documents and Settings\админ\Мои документы\Мои рисунки\coat_of_arms_of_arkhangelsk_oblast_-_ful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3284984"/>
            <a:ext cx="2838642" cy="3573016"/>
          </a:xfrm>
          <a:prstGeom prst="rect">
            <a:avLst/>
          </a:prstGeom>
          <a:noFill/>
        </p:spPr>
      </p:pic>
      <p:pic>
        <p:nvPicPr>
          <p:cNvPr id="27652" name="Picture 4" descr="Герб Великого Новгорода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3356993"/>
            <a:ext cx="2774995" cy="3501008"/>
          </a:xfrm>
          <a:prstGeom prst="rect">
            <a:avLst/>
          </a:prstGeom>
          <a:noFill/>
        </p:spPr>
      </p:pic>
      <p:pic>
        <p:nvPicPr>
          <p:cNvPr id="27654" name="Picture 6" descr="Герб Мурманска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3356993"/>
            <a:ext cx="2671822" cy="3501008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4139952" y="2348880"/>
            <a:ext cx="6480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/>
              <a:t>2</a:t>
            </a:r>
            <a:endParaRPr lang="ru-RU" sz="6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187624" y="2276872"/>
            <a:ext cx="6480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/>
              <a:t>1</a:t>
            </a:r>
            <a:endParaRPr lang="ru-RU" sz="60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596336" y="2348880"/>
            <a:ext cx="6480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/>
              <a:t>3</a:t>
            </a:r>
            <a:endParaRPr lang="ru-RU" sz="6000" b="1" dirty="0"/>
          </a:p>
        </p:txBody>
      </p:sp>
      <p:pic>
        <p:nvPicPr>
          <p:cNvPr id="14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225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админ\Рабочий стол\Вельск\x_4074db64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Архангельская область - 40</a:t>
            </a:r>
            <a:endParaRPr lang="ru-RU" sz="4800" b="1" dirty="0">
              <a:solidFill>
                <a:srgbClr val="FF0000"/>
              </a:solidFill>
            </a:endParaRPr>
          </a:p>
        </p:txBody>
      </p:sp>
      <p:pic>
        <p:nvPicPr>
          <p:cNvPr id="5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013" y="623728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8" name="Picture 2" descr="C:\Documents and Settings\админ\Мои документы\Мои рисунки\126996697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124744"/>
            <a:ext cx="9144000" cy="573325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251520" y="4919008"/>
            <a:ext cx="33123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</a:rPr>
              <a:t>Как называется это место?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932040" y="5445224"/>
            <a:ext cx="3960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 smtClean="0">
                <a:solidFill>
                  <a:srgbClr val="FFFF00"/>
                </a:solidFill>
              </a:rPr>
              <a:t>Соловки</a:t>
            </a:r>
            <a:endParaRPr lang="ru-RU" sz="7200" b="1" dirty="0">
              <a:solidFill>
                <a:srgbClr val="FFFF00"/>
              </a:solidFill>
            </a:endParaRPr>
          </a:p>
        </p:txBody>
      </p:sp>
      <p:pic>
        <p:nvPicPr>
          <p:cNvPr id="9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7" y="1338314"/>
            <a:ext cx="1259633" cy="650526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админ\Мои документы\x_e5c981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7" name="Rectangle 11"/>
          <p:cNvSpPr>
            <a:spLocks noChangeArrowheads="1"/>
          </p:cNvSpPr>
          <p:nvPr/>
        </p:nvSpPr>
        <p:spPr bwMode="auto">
          <a:xfrm>
            <a:off x="228600" y="1905000"/>
            <a:ext cx="2986088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Охраняемые зоны</a:t>
            </a:r>
            <a:endParaRPr lang="ru-RU" sz="3200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32" name="Rectangle 16"/>
          <p:cNvSpPr>
            <a:spLocks noChangeArrowheads="1"/>
          </p:cNvSpPr>
          <p:nvPr/>
        </p:nvSpPr>
        <p:spPr bwMode="auto">
          <a:xfrm>
            <a:off x="0" y="838200"/>
            <a:ext cx="329088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endParaRPr lang="ru-RU" sz="2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5127" name="Line 18"/>
          <p:cNvSpPr>
            <a:spLocks noChangeShapeType="1"/>
          </p:cNvSpPr>
          <p:nvPr/>
        </p:nvSpPr>
        <p:spPr bwMode="auto">
          <a:xfrm flipV="1">
            <a:off x="304800" y="6050281"/>
            <a:ext cx="7410472" cy="45719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28" name="Line 19"/>
          <p:cNvSpPr>
            <a:spLocks noChangeShapeType="1"/>
          </p:cNvSpPr>
          <p:nvPr/>
        </p:nvSpPr>
        <p:spPr bwMode="auto">
          <a:xfrm>
            <a:off x="259081" y="1785926"/>
            <a:ext cx="45719" cy="4310074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0" name="Line 21">
            <a:hlinkClick r:id="rId3" action="ppaction://hlinkpres?slideindex=13&amp;slidetitle=Строение клетки - 4"/>
          </p:cNvPr>
          <p:cNvSpPr>
            <a:spLocks noChangeShapeType="1"/>
          </p:cNvSpPr>
          <p:nvPr/>
        </p:nvSpPr>
        <p:spPr bwMode="auto">
          <a:xfrm flipV="1">
            <a:off x="304800" y="1783081"/>
            <a:ext cx="7410472" cy="45719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1" name="Line 22"/>
          <p:cNvSpPr>
            <a:spLocks noChangeShapeType="1"/>
          </p:cNvSpPr>
          <p:nvPr/>
        </p:nvSpPr>
        <p:spPr bwMode="auto">
          <a:xfrm>
            <a:off x="3200399" y="1809776"/>
            <a:ext cx="45719" cy="4262430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2" name="Line 23"/>
          <p:cNvSpPr>
            <a:spLocks noChangeShapeType="1"/>
          </p:cNvSpPr>
          <p:nvPr/>
        </p:nvSpPr>
        <p:spPr bwMode="auto">
          <a:xfrm>
            <a:off x="5429255" y="1785926"/>
            <a:ext cx="57143" cy="4310074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3" name="Line 24"/>
          <p:cNvSpPr>
            <a:spLocks noChangeShapeType="1"/>
          </p:cNvSpPr>
          <p:nvPr/>
        </p:nvSpPr>
        <p:spPr bwMode="auto">
          <a:xfrm>
            <a:off x="6598917" y="1857364"/>
            <a:ext cx="45719" cy="4214842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4" name="Line 25"/>
          <p:cNvSpPr>
            <a:spLocks noChangeShapeType="1"/>
          </p:cNvSpPr>
          <p:nvPr/>
        </p:nvSpPr>
        <p:spPr bwMode="auto">
          <a:xfrm flipH="1">
            <a:off x="7715271" y="1785926"/>
            <a:ext cx="45719" cy="4310074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5" name="Line 26">
            <a:hlinkClick r:id="rId3" action="ppaction://hlinkpres?slideindex=16&amp;slidetitle=Жизнедеятельность клетки - 3"/>
          </p:cNvPr>
          <p:cNvSpPr>
            <a:spLocks noChangeShapeType="1"/>
          </p:cNvSpPr>
          <p:nvPr/>
        </p:nvSpPr>
        <p:spPr bwMode="auto">
          <a:xfrm>
            <a:off x="323528" y="4725144"/>
            <a:ext cx="7410472" cy="45719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7" name="Line 28"/>
          <p:cNvSpPr>
            <a:spLocks noChangeShapeType="1"/>
          </p:cNvSpPr>
          <p:nvPr/>
        </p:nvSpPr>
        <p:spPr bwMode="auto">
          <a:xfrm>
            <a:off x="4343399" y="1809776"/>
            <a:ext cx="45719" cy="4262430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9" name="Line 30">
            <a:hlinkClick r:id="rId3" action="ppaction://hlinkpres?slideindex=13&amp;slidetitle=Строение клетки - 4"/>
          </p:cNvPr>
          <p:cNvSpPr>
            <a:spLocks noChangeShapeType="1"/>
          </p:cNvSpPr>
          <p:nvPr/>
        </p:nvSpPr>
        <p:spPr bwMode="auto">
          <a:xfrm flipV="1">
            <a:off x="395536" y="3284984"/>
            <a:ext cx="7410472" cy="45719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9247" name="Rectangle 31"/>
          <p:cNvSpPr>
            <a:spLocks noChangeArrowheads="1"/>
          </p:cNvSpPr>
          <p:nvPr/>
        </p:nvSpPr>
        <p:spPr bwMode="auto">
          <a:xfrm>
            <a:off x="323528" y="3573016"/>
            <a:ext cx="298608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Флора</a:t>
            </a:r>
            <a:endParaRPr lang="ru-RU" sz="3200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48" name="Rectangle 32"/>
          <p:cNvSpPr>
            <a:spLocks noChangeArrowheads="1"/>
          </p:cNvSpPr>
          <p:nvPr/>
        </p:nvSpPr>
        <p:spPr bwMode="auto">
          <a:xfrm>
            <a:off x="304800" y="5181600"/>
            <a:ext cx="298608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Фауна</a:t>
            </a:r>
            <a:endParaRPr lang="ru-RU" sz="3200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49" name="Rectangle 33">
            <a:hlinkClick r:id="rId4" action="ppaction://hlinkpres?slideindex=24&amp;slidetitle=Аномалии воды - 10"/>
          </p:cNvPr>
          <p:cNvSpPr>
            <a:spLocks noChangeArrowheads="1"/>
          </p:cNvSpPr>
          <p:nvPr/>
        </p:nvSpPr>
        <p:spPr bwMode="auto">
          <a:xfrm>
            <a:off x="3048000" y="4953000"/>
            <a:ext cx="1387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5" action="ppaction://hlinksldjump"/>
              </a:rPr>
              <a:t>10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50" name="Rectangle 34">
            <a:hlinkClick r:id="rId4" action="ppaction://hlinkpres?slideindex=9&amp;slidetitle=Планета Вода - 10"/>
          </p:cNvPr>
          <p:cNvSpPr>
            <a:spLocks noChangeArrowheads="1"/>
          </p:cNvSpPr>
          <p:nvPr/>
        </p:nvSpPr>
        <p:spPr bwMode="auto">
          <a:xfrm>
            <a:off x="3048000" y="1828800"/>
            <a:ext cx="1387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6" action="ppaction://hlinksldjump"/>
              </a:rPr>
              <a:t>10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54" name="Rectangle 38">
            <a:hlinkClick r:id="rId4" action="ppaction://hlinkpres?slideindex=10&amp;slidetitle=Планета Вода - 20"/>
          </p:cNvPr>
          <p:cNvSpPr>
            <a:spLocks noChangeArrowheads="1"/>
          </p:cNvSpPr>
          <p:nvPr/>
        </p:nvSpPr>
        <p:spPr bwMode="auto">
          <a:xfrm>
            <a:off x="4191000" y="1828800"/>
            <a:ext cx="1387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7" action="ppaction://hlinksldjump"/>
              </a:rPr>
              <a:t>20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55" name="Rectangle 39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5334000" y="1828800"/>
            <a:ext cx="1387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9" action="ppaction://hlinksldjump"/>
              </a:rPr>
              <a:t>30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56" name="Rectangle 40">
            <a:hlinkClick r:id="rId4" action="ppaction://hlinkpres?slideindex=12&amp;slidetitle=Планета Вода - 40"/>
          </p:cNvPr>
          <p:cNvSpPr>
            <a:spLocks noChangeArrowheads="1"/>
          </p:cNvSpPr>
          <p:nvPr/>
        </p:nvSpPr>
        <p:spPr bwMode="auto">
          <a:xfrm>
            <a:off x="6572264" y="1828800"/>
            <a:ext cx="114300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8" action="ppaction://hlinksldjump"/>
              </a:rPr>
              <a:t>40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63" name="Rectangle 47">
            <a:hlinkClick r:id="rId4" action="ppaction://hlinkpres?slideindex=19&amp;slidetitle=Химические свойства воды - 10"/>
          </p:cNvPr>
          <p:cNvSpPr>
            <a:spLocks noChangeArrowheads="1"/>
          </p:cNvSpPr>
          <p:nvPr/>
        </p:nvSpPr>
        <p:spPr bwMode="auto">
          <a:xfrm>
            <a:off x="2987824" y="3429000"/>
            <a:ext cx="1387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10" action="ppaction://hlinksldjump"/>
              </a:rPr>
              <a:t>10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64" name="Rectangle 48">
            <a:hlinkClick r:id="rId4" action="ppaction://hlinkpres?slideindex=20&amp;slidetitle=Химические свойства воды - 20"/>
          </p:cNvPr>
          <p:cNvSpPr>
            <a:spLocks noChangeArrowheads="1"/>
          </p:cNvSpPr>
          <p:nvPr/>
        </p:nvSpPr>
        <p:spPr bwMode="auto">
          <a:xfrm>
            <a:off x="4211960" y="3356992"/>
            <a:ext cx="1387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11" action="ppaction://hlinksldjump"/>
              </a:rPr>
              <a:t>20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66" name="Rectangle 50">
            <a:hlinkClick r:id="rId4" action="ppaction://hlinkpres?slideindex=21&amp;slidetitle=Химические свойства воды - 30"/>
          </p:cNvPr>
          <p:cNvSpPr>
            <a:spLocks noChangeArrowheads="1"/>
          </p:cNvSpPr>
          <p:nvPr/>
        </p:nvSpPr>
        <p:spPr bwMode="auto">
          <a:xfrm>
            <a:off x="5364088" y="3429000"/>
            <a:ext cx="1387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12" action="ppaction://hlinksldjump"/>
              </a:rPr>
              <a:t>30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67" name="Rectangle 51">
            <a:hlinkClick r:id="rId4" action="ppaction://hlinkpres?slideindex=25&amp;slidetitle=Аномалии воды - 20"/>
          </p:cNvPr>
          <p:cNvSpPr>
            <a:spLocks noChangeArrowheads="1"/>
          </p:cNvSpPr>
          <p:nvPr/>
        </p:nvSpPr>
        <p:spPr bwMode="auto">
          <a:xfrm>
            <a:off x="4191000" y="4953000"/>
            <a:ext cx="1387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13" action="ppaction://hlinksldjump"/>
              </a:rPr>
              <a:t>20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68" name="Rectangle 52">
            <a:hlinkClick r:id="rId4" action="ppaction://hlinkpres?slideindex=26&amp;slidetitle=Аномалии воды - 30"/>
          </p:cNvPr>
          <p:cNvSpPr>
            <a:spLocks noChangeArrowheads="1"/>
          </p:cNvSpPr>
          <p:nvPr/>
        </p:nvSpPr>
        <p:spPr bwMode="auto">
          <a:xfrm>
            <a:off x="5334000" y="4953000"/>
            <a:ext cx="12382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14" action="ppaction://hlinksldjump"/>
              </a:rPr>
              <a:t>30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69" name="Rectangle 53">
            <a:hlinkClick r:id="rId4" action="ppaction://hlinkpres?slideindex=22&amp;slidetitle=Химические свойства воды - 40"/>
          </p:cNvPr>
          <p:cNvSpPr>
            <a:spLocks noChangeArrowheads="1"/>
          </p:cNvSpPr>
          <p:nvPr/>
        </p:nvSpPr>
        <p:spPr bwMode="auto">
          <a:xfrm>
            <a:off x="6372200" y="3356992"/>
            <a:ext cx="1387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15" action="ppaction://hlinksldjump"/>
              </a:rPr>
              <a:t>40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71" name="Rectangle 55">
            <a:hlinkClick r:id="rId4" action="ppaction://hlinkpres?slideindex=27&amp;slidetitle=Аномалии воды - 40"/>
          </p:cNvPr>
          <p:cNvSpPr>
            <a:spLocks noChangeArrowheads="1"/>
          </p:cNvSpPr>
          <p:nvPr/>
        </p:nvSpPr>
        <p:spPr bwMode="auto">
          <a:xfrm>
            <a:off x="6715140" y="5000636"/>
            <a:ext cx="92869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>
              <a:buSzPct val="120000"/>
              <a:defRPr/>
            </a:pPr>
            <a:r>
              <a:rPr lang="ru-RU" sz="4400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  <a:hlinkClick r:id="rId16" action="ppaction://hlinksldjump"/>
              </a:rPr>
              <a:t>40</a:t>
            </a:r>
            <a:endParaRPr lang="ru-RU" sz="44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214282" y="357166"/>
            <a:ext cx="835824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Охрана природы</a:t>
            </a:r>
            <a:endParaRPr lang="ru-RU" sz="6000" b="1" dirty="0">
              <a:solidFill>
                <a:srgbClr val="C00000"/>
              </a:solidFill>
            </a:endParaRPr>
          </a:p>
        </p:txBody>
      </p:sp>
      <p:pic>
        <p:nvPicPr>
          <p:cNvPr id="50" name="Picture 7">
            <a:hlinkClick r:id="rId17" action="ppaction://hlinksldjump"/>
          </p:cNvPr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8101013" y="623728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2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4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2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5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2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5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2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5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2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5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2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6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2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6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92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6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9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6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92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6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92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69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92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71"/>
                  </p:tgtEl>
                </p:cond>
              </p:nextCondLst>
            </p:seq>
          </p:childTnLst>
        </p:cTn>
      </p:par>
    </p:tnLst>
    <p:bldLst>
      <p:bldP spid="9249" grpId="0"/>
      <p:bldP spid="9250" grpId="0"/>
      <p:bldP spid="9254" grpId="0"/>
      <p:bldP spid="9255" grpId="0"/>
      <p:bldP spid="9256" grpId="0"/>
      <p:bldP spid="9263" grpId="0"/>
      <p:bldP spid="9264" grpId="0"/>
      <p:bldP spid="9266" grpId="0"/>
      <p:bldP spid="9267" grpId="0"/>
      <p:bldP spid="9268" grpId="0"/>
      <p:bldP spid="9269" grpId="0"/>
      <p:bldP spid="927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админ\Рабочий стол\Вельск\x_4074db64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143116"/>
            <a:ext cx="8229600" cy="214314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3600" b="1" dirty="0" err="1" smtClean="0"/>
              <a:t>Кенозерский</a:t>
            </a:r>
            <a:r>
              <a:rPr lang="ru-RU" sz="3600" b="1" dirty="0" smtClean="0"/>
              <a:t>  национальный парк включен в список Всемирного наследия "ЮНЕСКО«, был образован в</a:t>
            </a:r>
            <a:endParaRPr lang="ru-RU" sz="3600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85720" y="500042"/>
            <a:ext cx="8229600" cy="1357322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</a:rPr>
              <a:t>Охраняемые природные территории </a:t>
            </a:r>
            <a:r>
              <a:rPr lang="ru-RU" sz="4800" dirty="0" smtClean="0">
                <a:solidFill>
                  <a:srgbClr val="FF0000"/>
                </a:solidFill>
              </a:rPr>
              <a:t>- </a:t>
            </a:r>
            <a:r>
              <a:rPr lang="ru-RU" sz="4800" b="1" dirty="0" smtClean="0">
                <a:solidFill>
                  <a:srgbClr val="FF0000"/>
                </a:solidFill>
              </a:rPr>
              <a:t>10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5445224"/>
            <a:ext cx="77867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rgbClr val="FFFF00"/>
                </a:solidFill>
              </a:rPr>
              <a:t>1991 году</a:t>
            </a:r>
            <a:endParaRPr lang="ru-RU" sz="4000" b="1" dirty="0">
              <a:solidFill>
                <a:srgbClr val="FFFF00"/>
              </a:solidFill>
            </a:endParaRPr>
          </a:p>
        </p:txBody>
      </p:sp>
      <p:pic>
        <p:nvPicPr>
          <p:cNvPr id="7" name="Picture 2" descr="панорам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/>
        </p:spPr>
      </p:pic>
      <p:pic>
        <p:nvPicPr>
          <p:cNvPr id="9" name="Picture 7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01013" y="623728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1013" y="623728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9" name="Picture 5" descr="озера"/>
          <p:cNvPicPr>
            <a:picLocks noGrp="1" noChangeAspect="1" noChangeArrowheads="1"/>
          </p:cNvPicPr>
          <p:nvPr>
            <p:ph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0" y="1"/>
            <a:ext cx="9144000" cy="6858000"/>
          </a:xfrm>
          <a:noFill/>
          <a:ln/>
        </p:spPr>
      </p:pic>
      <p:sp>
        <p:nvSpPr>
          <p:cNvPr id="10" name="Прямоугольник 9"/>
          <p:cNvSpPr/>
          <p:nvPr/>
        </p:nvSpPr>
        <p:spPr>
          <a:xfrm>
            <a:off x="179512" y="5877272"/>
            <a:ext cx="410445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400" b="1" dirty="0" smtClean="0">
                <a:solidFill>
                  <a:srgbClr val="FFFF00"/>
                </a:solidFill>
              </a:rPr>
              <a:t>52 озера </a:t>
            </a:r>
            <a:endParaRPr lang="ru-RU" sz="4400" b="1" dirty="0">
              <a:solidFill>
                <a:srgbClr val="FFFF00"/>
              </a:solidFill>
            </a:endParaRPr>
          </a:p>
        </p:txBody>
      </p:sp>
      <p:sp>
        <p:nvSpPr>
          <p:cNvPr id="12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476400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</a:rPr>
              <a:t>Охраняемые природные территории - 20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14" name="Заголовок 2"/>
          <p:cNvSpPr txBox="1">
            <a:spLocks/>
          </p:cNvSpPr>
          <p:nvPr/>
        </p:nvSpPr>
        <p:spPr>
          <a:xfrm>
            <a:off x="395536" y="2060848"/>
            <a:ext cx="5688632" cy="2652896"/>
          </a:xfrm>
          <a:prstGeom prst="rect">
            <a:avLst/>
          </a:prstGeom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Сколько озер находится на территории </a:t>
            </a:r>
            <a:r>
              <a:rPr kumimoji="0" lang="ru-RU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Сийского</a:t>
            </a: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заказника?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Picture 7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23263" y="6237312"/>
            <a:ext cx="820737" cy="620688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одна из более чем 30-ти пещер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/>
        </p:spPr>
      </p:pic>
      <p:sp>
        <p:nvSpPr>
          <p:cNvPr id="6" name="Содержимое 2"/>
          <p:cNvSpPr>
            <a:spLocks noGrp="1"/>
          </p:cNvSpPr>
          <p:nvPr>
            <p:ph sz="quarter" idx="1"/>
          </p:nvPr>
        </p:nvSpPr>
        <p:spPr>
          <a:xfrm>
            <a:off x="179512" y="2492896"/>
            <a:ext cx="4824536" cy="2808312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ru-RU" sz="12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Что обнаружено на территории </a:t>
            </a:r>
            <a:r>
              <a:rPr lang="ru-RU" sz="123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пинежского</a:t>
            </a:r>
            <a:r>
              <a:rPr lang="ru-RU" sz="12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заповедника</a:t>
            </a:r>
          </a:p>
          <a:p>
            <a:endParaRPr lang="ru-RU" dirty="0"/>
          </a:p>
        </p:txBody>
      </p:sp>
      <p:sp>
        <p:nvSpPr>
          <p:cNvPr id="7" name="Заголовок 2"/>
          <p:cNvSpPr txBox="1">
            <a:spLocks/>
          </p:cNvSpPr>
          <p:nvPr/>
        </p:nvSpPr>
        <p:spPr>
          <a:xfrm>
            <a:off x="457200" y="152400"/>
            <a:ext cx="8229600" cy="1476400"/>
          </a:xfrm>
          <a:prstGeom prst="rect">
            <a:avLst/>
          </a:prstGeom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Охраняемые природные территории - 20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03848" y="5589240"/>
            <a:ext cx="578530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около 500 пещер</a:t>
            </a:r>
            <a:endParaRPr lang="ru-RU" sz="6000" dirty="0">
              <a:solidFill>
                <a:srgbClr val="FF0000"/>
              </a:solidFill>
            </a:endParaRPr>
          </a:p>
        </p:txBody>
      </p:sp>
      <p:pic>
        <p:nvPicPr>
          <p:cNvPr id="9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5877272"/>
            <a:ext cx="820737" cy="62071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онежское поморье (2)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" y="0"/>
            <a:ext cx="9143999" cy="6858000"/>
          </a:xfrm>
          <a:noFill/>
          <a:ln/>
        </p:spPr>
      </p:pic>
      <p:sp>
        <p:nvSpPr>
          <p:cNvPr id="5" name="Прямоугольник 4"/>
          <p:cNvSpPr/>
          <p:nvPr/>
        </p:nvSpPr>
        <p:spPr>
          <a:xfrm>
            <a:off x="840711" y="0"/>
            <a:ext cx="7717305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5400" b="1" dirty="0" smtClean="0">
                <a:solidFill>
                  <a:srgbClr val="FF0000"/>
                </a:solidFill>
              </a:rPr>
              <a:t>Охраняемые природные</a:t>
            </a:r>
          </a:p>
          <a:p>
            <a:pPr lvl="0" algn="ctr">
              <a:spcBef>
                <a:spcPct val="0"/>
              </a:spcBef>
              <a:defRPr/>
            </a:pPr>
            <a:r>
              <a:rPr lang="ru-RU" sz="5400" b="1" dirty="0" smtClean="0">
                <a:solidFill>
                  <a:srgbClr val="FF0000"/>
                </a:solidFill>
              </a:rPr>
              <a:t> территории - 40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060848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000" b="1" dirty="0" smtClean="0">
                <a:solidFill>
                  <a:srgbClr val="FFFF00"/>
                </a:solidFill>
              </a:rPr>
              <a:t>В Национальном парке «Онежское Поморье» очень много?</a:t>
            </a:r>
            <a:endParaRPr lang="ru-RU" sz="4000" b="1" dirty="0">
              <a:solidFill>
                <a:srgbClr val="FFFF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131840" y="5445224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6000" b="1" dirty="0" smtClean="0"/>
              <a:t>болот</a:t>
            </a:r>
            <a:endParaRPr lang="ru-RU" sz="6000" b="1" dirty="0"/>
          </a:p>
        </p:txBody>
      </p:sp>
      <p:pic>
        <p:nvPicPr>
          <p:cNvPr id="8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013" y="623728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C:\Documents and Settings\админ\Рабочий стол\Вельск\x_fc0044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28596" y="1500174"/>
            <a:ext cx="8229600" cy="920714"/>
          </a:xfrm>
        </p:spPr>
        <p:txBody>
          <a:bodyPr>
            <a:noAutofit/>
          </a:bodyPr>
          <a:lstStyle/>
          <a:p>
            <a:pPr lvl="0">
              <a:buNone/>
            </a:pPr>
            <a:r>
              <a:rPr lang="ru-RU" sz="4400" b="1" dirty="0" smtClean="0"/>
              <a:t>Самое распространённое дерево Архангельской области.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85720" y="357166"/>
            <a:ext cx="8229600" cy="857256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</a:rPr>
              <a:t>Флора - 10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44008" y="5517232"/>
            <a:ext cx="234149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b="1" dirty="0" smtClean="0"/>
              <a:t>Ель</a:t>
            </a:r>
            <a:endParaRPr lang="ru-RU" sz="6600" b="1" dirty="0"/>
          </a:p>
        </p:txBody>
      </p:sp>
      <p:pic>
        <p:nvPicPr>
          <p:cNvPr id="9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013" y="623728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админ\Рабочий стол\Вельск\x_fc0044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77384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3200" b="1" dirty="0" smtClean="0"/>
              <a:t>Ягода, которая растёт на болоте?</a:t>
            </a:r>
            <a:endParaRPr lang="ru-RU" sz="3200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85720" y="285728"/>
            <a:ext cx="8229600" cy="857256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</a:rPr>
              <a:t>Флора - 20</a:t>
            </a:r>
            <a:endParaRPr lang="ru-RU" sz="4800" b="1" dirty="0">
              <a:solidFill>
                <a:srgbClr val="FF0000"/>
              </a:solidFill>
            </a:endParaRPr>
          </a:p>
        </p:txBody>
      </p:sp>
      <p:pic>
        <p:nvPicPr>
          <p:cNvPr id="8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013" y="623728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8196" name="Picture 4" descr="http://narodnayamedicina.com/wp-content/uploads/2014/03/169d14a791fdd2d51eb5a24ee34eee5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186862"/>
            <a:ext cx="6228184" cy="4671138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6300192" y="3645024"/>
            <a:ext cx="28438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/>
              <a:t>клюква</a:t>
            </a:r>
            <a:endParaRPr lang="ru-RU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C:\Documents and Settings\админ\Рабочий стол\Вельск\x_fc0044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004048" y="1196752"/>
            <a:ext cx="4139952" cy="566124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4400" b="1" dirty="0" smtClean="0"/>
              <a:t>  </a:t>
            </a:r>
            <a:r>
              <a:rPr lang="ru-RU" sz="4000" b="1" i="1" dirty="0" smtClean="0"/>
              <a:t>Коренастый в шляпе новой</a:t>
            </a:r>
          </a:p>
          <a:p>
            <a:pPr algn="ctr">
              <a:buNone/>
            </a:pPr>
            <a:r>
              <a:rPr lang="ru-RU" sz="4000" b="1" i="1" dirty="0" smtClean="0"/>
              <a:t>Гриб в бору растет сосновом.</a:t>
            </a:r>
          </a:p>
          <a:p>
            <a:pPr algn="ctr">
              <a:buNone/>
            </a:pPr>
            <a:r>
              <a:rPr lang="ru-RU" sz="4000" b="1" i="1" dirty="0" smtClean="0"/>
              <a:t>Ой, схватили белки вмиг</a:t>
            </a:r>
          </a:p>
          <a:p>
            <a:pPr algn="ctr">
              <a:buNone/>
            </a:pPr>
            <a:r>
              <a:rPr lang="ru-RU" sz="4000" b="1" i="1" dirty="0" smtClean="0"/>
              <a:t>Этот ….</a:t>
            </a:r>
            <a:endParaRPr lang="ru-RU" sz="4000" b="1" i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85720" y="285728"/>
            <a:ext cx="8229600" cy="857256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</a:rPr>
              <a:t>Флора - 30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5589240"/>
            <a:ext cx="50075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/>
              <a:t>Белый боровик</a:t>
            </a:r>
            <a:endParaRPr lang="ru-RU" sz="5400" b="1" dirty="0"/>
          </a:p>
        </p:txBody>
      </p:sp>
      <p:sp>
        <p:nvSpPr>
          <p:cNvPr id="7170" name="AutoShape 2" descr="https://pp.vk.me/c622623/v622623840/14c53/SLLXxsVAozw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 descr="Рисунок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268760"/>
            <a:ext cx="4860032" cy="4049688"/>
          </a:xfrm>
          <a:prstGeom prst="rect">
            <a:avLst/>
          </a:prstGeom>
        </p:spPr>
      </p:pic>
      <p:pic>
        <p:nvPicPr>
          <p:cNvPr id="9" name="Picture 7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00392" y="26064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Documents and Settings\админ\Рабочий стол\Вельск\x_fc0044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6300192" y="1268760"/>
            <a:ext cx="2269486" cy="106302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4400" b="1" dirty="0" smtClean="0"/>
              <a:t>Что это?</a:t>
            </a:r>
            <a:endParaRPr lang="ru-RU" sz="4400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188640"/>
            <a:ext cx="8229600" cy="785818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</a:rPr>
              <a:t>Флора - 40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588224" y="3717032"/>
            <a:ext cx="18573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 smtClean="0"/>
              <a:t>Ягель</a:t>
            </a:r>
            <a:endParaRPr lang="ru-RU" sz="4800" b="1" dirty="0"/>
          </a:p>
        </p:txBody>
      </p:sp>
      <p:pic>
        <p:nvPicPr>
          <p:cNvPr id="6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013" y="623728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7" name="Рисунок 5" descr="ягель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124744"/>
            <a:ext cx="5940152" cy="5733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85720" y="285728"/>
            <a:ext cx="8229600" cy="714380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</a:rPr>
              <a:t>Фауна - 10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14414" y="5072074"/>
            <a:ext cx="43577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/>
          </a:p>
        </p:txBody>
      </p:sp>
      <p:pic>
        <p:nvPicPr>
          <p:cNvPr id="5" name="Picture 1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b="14117"/>
          <a:stretch>
            <a:fillRect/>
          </a:stretch>
        </p:blipFill>
        <p:spPr bwMode="auto">
          <a:xfrm>
            <a:off x="5214942" y="1142984"/>
            <a:ext cx="3643338" cy="5475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500034" y="1785926"/>
            <a:ext cx="496820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/>
              <a:t>Чьи это следы?</a:t>
            </a:r>
            <a:endParaRPr lang="ru-RU" sz="5400" b="1" dirty="0"/>
          </a:p>
        </p:txBody>
      </p:sp>
      <p:pic>
        <p:nvPicPr>
          <p:cNvPr id="7" name="Picture 5" descr="Картинка 30 из 2096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908720"/>
            <a:ext cx="4500594" cy="5608052"/>
          </a:xfrm>
          <a:prstGeom prst="rect">
            <a:avLst/>
          </a:prstGeom>
          <a:noFill/>
        </p:spPr>
      </p:pic>
      <p:pic>
        <p:nvPicPr>
          <p:cNvPr id="8" name="Picture 7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01013" y="623728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C:\Documents and Settings\админ\Рабочий стол\Вельск\x_fc0044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928694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</a:rPr>
              <a:t>Фауна - 20</a:t>
            </a:r>
            <a:endParaRPr lang="ru-RU" sz="4800" b="1" dirty="0">
              <a:solidFill>
                <a:srgbClr val="FF0000"/>
              </a:solidFill>
            </a:endParaRPr>
          </a:p>
        </p:txBody>
      </p:sp>
      <p:pic>
        <p:nvPicPr>
          <p:cNvPr id="8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013" y="623728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0" y="5534561"/>
            <a:ext cx="80283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/>
              <a:t>Самый опасный зверь в наших лесах</a:t>
            </a:r>
            <a:endParaRPr lang="ru-RU" sz="4000" b="1" dirty="0"/>
          </a:p>
        </p:txBody>
      </p:sp>
      <p:pic>
        <p:nvPicPr>
          <p:cNvPr id="13" name="Рисунок 4" descr="20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1052736"/>
            <a:ext cx="8136904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5759624" y="1124744"/>
            <a:ext cx="33843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/>
              <a:t>Бурый медведь</a:t>
            </a: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Documents and Settings\админ\Рабочий стол\Вельск\x_fc0044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300039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b="1" dirty="0" smtClean="0"/>
              <a:t>За Северным кругом полярным</a:t>
            </a:r>
            <a:br>
              <a:rPr lang="ru-RU" sz="2800" b="1" dirty="0" smtClean="0"/>
            </a:br>
            <a:r>
              <a:rPr lang="ru-RU" sz="2800" b="1" dirty="0" smtClean="0"/>
              <a:t>Есть край, его тундрой зовут,</a:t>
            </a:r>
            <a:br>
              <a:rPr lang="ru-RU" sz="2800" b="1" dirty="0" smtClean="0"/>
            </a:br>
            <a:r>
              <a:rPr lang="ru-RU" sz="2800" b="1" dirty="0" smtClean="0"/>
              <a:t>Зимой в одеяле он снежном,</a:t>
            </a:r>
            <a:br>
              <a:rPr lang="ru-RU" sz="2800" b="1" dirty="0" smtClean="0"/>
            </a:br>
            <a:r>
              <a:rPr lang="ru-RU" sz="2800" b="1" dirty="0" smtClean="0"/>
              <a:t>Метели там, вьюги метут.</a:t>
            </a:r>
          </a:p>
          <a:p>
            <a:pPr>
              <a:buNone/>
            </a:pPr>
            <a:r>
              <a:rPr lang="ru-RU" sz="2800" b="1" dirty="0" smtClean="0"/>
              <a:t>Живет на земле этой быстрый</a:t>
            </a:r>
            <a:br>
              <a:rPr lang="ru-RU" sz="2800" b="1" dirty="0" smtClean="0"/>
            </a:br>
            <a:r>
              <a:rPr lang="ru-RU" sz="2800" b="1" dirty="0" smtClean="0"/>
              <a:t>Осторожный, юркий зверек,</a:t>
            </a:r>
            <a:br>
              <a:rPr lang="ru-RU" sz="2800" b="1" dirty="0" smtClean="0"/>
            </a:br>
            <a:r>
              <a:rPr lang="ru-RU" sz="2800" b="1" dirty="0" smtClean="0"/>
              <a:t>Остроглазый хищник пушистый,</a:t>
            </a:r>
            <a:br>
              <a:rPr lang="ru-RU" sz="2800" b="1" dirty="0" smtClean="0"/>
            </a:br>
            <a:r>
              <a:rPr lang="ru-RU" sz="2800" b="1" dirty="0" smtClean="0"/>
              <a:t>Густой теплый мех, невысок.</a:t>
            </a:r>
          </a:p>
          <a:p>
            <a:pPr>
              <a:buNone/>
            </a:pPr>
            <a:r>
              <a:rPr lang="ru-RU" sz="2800" b="1" dirty="0" smtClean="0"/>
              <a:t>Похож внешне он на лисицу,</a:t>
            </a:r>
            <a:br>
              <a:rPr lang="ru-RU" sz="2800" b="1" dirty="0" smtClean="0"/>
            </a:br>
            <a:r>
              <a:rPr lang="ru-RU" sz="2800" b="1" dirty="0" smtClean="0"/>
              <a:t>Охотник, проныра, хитрец,</a:t>
            </a:r>
            <a:br>
              <a:rPr lang="ru-RU" sz="2800" b="1" dirty="0" smtClean="0"/>
            </a:br>
            <a:r>
              <a:rPr lang="ru-RU" sz="2800" b="1" dirty="0" smtClean="0"/>
              <a:t>Не спрятаться зайцу и птице</a:t>
            </a:r>
            <a:br>
              <a:rPr lang="ru-RU" sz="2800" b="1" dirty="0" smtClean="0"/>
            </a:br>
            <a:r>
              <a:rPr lang="ru-RU" sz="2800" b="1" dirty="0" smtClean="0"/>
              <a:t>Поймает их ловкий ... </a:t>
            </a:r>
            <a:endParaRPr lang="ru-RU" sz="2000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85720" y="285728"/>
            <a:ext cx="8229600" cy="785818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</a:rPr>
              <a:t>Фауна - 30</a:t>
            </a:r>
            <a:endParaRPr lang="ru-RU" sz="4800" b="1" dirty="0">
              <a:solidFill>
                <a:srgbClr val="FF0000"/>
              </a:solidFill>
            </a:endParaRPr>
          </a:p>
        </p:txBody>
      </p:sp>
      <p:pic>
        <p:nvPicPr>
          <p:cNvPr id="6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8384" y="26064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7" name="Рисунок 10" descr="песец летом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5583" y="1124744"/>
            <a:ext cx="8648905" cy="5733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6084168" y="5445224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/>
              <a:t>Песец</a:t>
            </a: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Documents and Settings\админ\Рабочий стол\Вельск\x_fc0044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85720" y="285728"/>
            <a:ext cx="8229600" cy="785818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</a:rPr>
              <a:t>Фауна - 40</a:t>
            </a:r>
            <a:endParaRPr lang="ru-RU" sz="4800" b="1" dirty="0">
              <a:solidFill>
                <a:srgbClr val="FF0000"/>
              </a:solidFill>
            </a:endParaRPr>
          </a:p>
        </p:txBody>
      </p:sp>
      <p:pic>
        <p:nvPicPr>
          <p:cNvPr id="6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237312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7" name="Picture 2" descr="C:\Documents and Settings\админ\Мои документы\Мои рисунки\bc9c0f868a2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9" y="1268760"/>
            <a:ext cx="3779912" cy="528641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42844" y="1357298"/>
            <a:ext cx="457203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/>
              <a:t>Эта птица занесена в красную книгу Архангельской области.</a:t>
            </a:r>
            <a:endParaRPr lang="ru-RU" sz="40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23528" y="5157192"/>
            <a:ext cx="457203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err="1" smtClean="0"/>
              <a:t>Орлан-белохвост</a:t>
            </a:r>
            <a:endParaRPr lang="ru-RU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Documents and Settings\админ\Рабочий стол\Вельск\x_fc0044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143116"/>
            <a:ext cx="8229600" cy="2143140"/>
          </a:xfrm>
        </p:spPr>
        <p:txBody>
          <a:bodyPr>
            <a:noAutofit/>
          </a:bodyPr>
          <a:lstStyle/>
          <a:p>
            <a:pPr>
              <a:buNone/>
            </a:pPr>
            <a:endParaRPr lang="ru-RU" sz="4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85720" y="285728"/>
            <a:ext cx="8229600" cy="928694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</a:rPr>
              <a:t>Фауна - 40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786182" y="5072074"/>
            <a:ext cx="38576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/>
              <a:t>смолокурение</a:t>
            </a:r>
            <a:endParaRPr lang="ru-RU" sz="3600" dirty="0"/>
          </a:p>
        </p:txBody>
      </p:sp>
      <p:pic>
        <p:nvPicPr>
          <p:cNvPr id="6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013" y="6237288"/>
            <a:ext cx="820737" cy="42386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7" name="Picture 4" descr="своя игра загл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7200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1002</TotalTime>
  <Words>623</Words>
  <Application>Microsoft Office PowerPoint</Application>
  <PresentationFormat>Экран (4:3)</PresentationFormat>
  <Paragraphs>178</Paragraphs>
  <Slides>42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3" baseType="lpstr">
      <vt:lpstr>Начальная</vt:lpstr>
      <vt:lpstr>Слайд 1</vt:lpstr>
      <vt:lpstr>«Северный край, Архангельская область» , </vt:lpstr>
      <vt:lpstr>Слайд 3</vt:lpstr>
      <vt:lpstr>Географическое положение - 10</vt:lpstr>
      <vt:lpstr>Географическое положение - 20</vt:lpstr>
      <vt:lpstr>Географическое положение - 30</vt:lpstr>
      <vt:lpstr>Географическое положение - 40</vt:lpstr>
      <vt:lpstr>Рельеф и полезные ископаемые - 10</vt:lpstr>
      <vt:lpstr>Рельеф и полезные ископаемые - 20</vt:lpstr>
      <vt:lpstr>Рельеф и полезные  ископаемые - 30</vt:lpstr>
      <vt:lpstr>Рельеф и полезные ископаемые  - 40</vt:lpstr>
      <vt:lpstr>Внутренние воды - 10</vt:lpstr>
      <vt:lpstr>Внутренние воды - 20</vt:lpstr>
      <vt:lpstr>Внутренние воды - 30</vt:lpstr>
      <vt:lpstr>Внутренние воды - 40</vt:lpstr>
      <vt:lpstr>Слайд 16</vt:lpstr>
      <vt:lpstr>у города Мирного</vt:lpstr>
      <vt:lpstr>Города - 20</vt:lpstr>
      <vt:lpstr>Города - 30</vt:lpstr>
      <vt:lpstr>Слайд 20</vt:lpstr>
      <vt:lpstr>Архангельск - 10</vt:lpstr>
      <vt:lpstr>Архангельск - 20</vt:lpstr>
      <vt:lpstr>Архангельск - 30</vt:lpstr>
      <vt:lpstr>Архангельск - 40</vt:lpstr>
      <vt:lpstr>Архангельская область - 10</vt:lpstr>
      <vt:lpstr>Архангельская область - 20</vt:lpstr>
      <vt:lpstr>Архангельская область - 30</vt:lpstr>
      <vt:lpstr>Архангельская область - 40</vt:lpstr>
      <vt:lpstr>Слайд 29</vt:lpstr>
      <vt:lpstr>Охраняемые природные территории - 10</vt:lpstr>
      <vt:lpstr>Охраняемые природные территории - 20</vt:lpstr>
      <vt:lpstr>Слайд 32</vt:lpstr>
      <vt:lpstr>Слайд 33</vt:lpstr>
      <vt:lpstr>Флора - 10</vt:lpstr>
      <vt:lpstr>Флора - 20</vt:lpstr>
      <vt:lpstr>Флора - 30</vt:lpstr>
      <vt:lpstr>Флора - 40</vt:lpstr>
      <vt:lpstr>Фауна - 10</vt:lpstr>
      <vt:lpstr>Фауна - 20</vt:lpstr>
      <vt:lpstr>Фауна - 30</vt:lpstr>
      <vt:lpstr>Фауна - 40</vt:lpstr>
      <vt:lpstr>Фауна - 40</vt:lpstr>
    </vt:vector>
  </TitlesOfParts>
  <Company>дом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Маковеева Галина</dc:creator>
  <cp:lastModifiedBy>Настюша</cp:lastModifiedBy>
  <cp:revision>143</cp:revision>
  <dcterms:created xsi:type="dcterms:W3CDTF">2011-02-20T11:42:04Z</dcterms:created>
  <dcterms:modified xsi:type="dcterms:W3CDTF">2021-06-13T18:16:13Z</dcterms:modified>
</cp:coreProperties>
</file>