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72" r:id="rId2"/>
    <p:sldId id="373" r:id="rId3"/>
    <p:sldId id="363" r:id="rId4"/>
    <p:sldId id="365" r:id="rId5"/>
    <p:sldId id="368" r:id="rId6"/>
    <p:sldId id="370" r:id="rId7"/>
    <p:sldId id="259" r:id="rId8"/>
    <p:sldId id="342" r:id="rId9"/>
    <p:sldId id="354" r:id="rId10"/>
    <p:sldId id="362" r:id="rId11"/>
    <p:sldId id="348" r:id="rId12"/>
    <p:sldId id="353" r:id="rId13"/>
    <p:sldId id="360" r:id="rId14"/>
    <p:sldId id="356" r:id="rId15"/>
    <p:sldId id="387" r:id="rId16"/>
    <p:sldId id="394" r:id="rId17"/>
    <p:sldId id="400" r:id="rId18"/>
    <p:sldId id="395" r:id="rId19"/>
    <p:sldId id="401" r:id="rId20"/>
    <p:sldId id="402" r:id="rId21"/>
    <p:sldId id="403" r:id="rId22"/>
    <p:sldId id="386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00"/>
    <a:srgbClr val="FF0000"/>
    <a:srgbClr val="99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28" autoAdjust="0"/>
    <p:restoredTop sz="94660"/>
  </p:normalViewPr>
  <p:slideViewPr>
    <p:cSldViewPr>
      <p:cViewPr>
        <p:scale>
          <a:sx n="91" d="100"/>
          <a:sy n="91" d="100"/>
        </p:scale>
        <p:origin x="-91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BDC599-0F99-44AD-917A-E6E34AC8F4B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CBEC9C-9A0C-43ED-A1AC-DEEE01C3DB24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A396BA9B-7D45-4B7F-9AB9-72F92F7E0D58}" type="parTrans" cxnId="{36B71AE1-E9F2-41E0-B633-AA6EF165C01A}">
      <dgm:prSet/>
      <dgm:spPr/>
      <dgm:t>
        <a:bodyPr/>
        <a:lstStyle/>
        <a:p>
          <a:endParaRPr lang="ru-RU"/>
        </a:p>
      </dgm:t>
    </dgm:pt>
    <dgm:pt modelId="{C9713D9D-A391-4EBC-B395-C774659B6FC8}" type="sibTrans" cxnId="{36B71AE1-E9F2-41E0-B633-AA6EF165C01A}">
      <dgm:prSet/>
      <dgm:spPr/>
      <dgm:t>
        <a:bodyPr/>
        <a:lstStyle/>
        <a:p>
          <a:endParaRPr lang="ru-RU"/>
        </a:p>
      </dgm:t>
    </dgm:pt>
    <dgm:pt modelId="{A363372F-26F6-476B-A067-AD054F66CC26}" type="pres">
      <dgm:prSet presAssocID="{29BDC599-0F99-44AD-917A-E6E34AC8F4BF}" presName="diagram" presStyleCnt="0">
        <dgm:presLayoutVars>
          <dgm:dir/>
          <dgm:resizeHandles val="exact"/>
        </dgm:presLayoutVars>
      </dgm:prSet>
      <dgm:spPr/>
    </dgm:pt>
    <dgm:pt modelId="{9148C929-1704-4415-9BB4-97370BE636E9}" type="pres">
      <dgm:prSet presAssocID="{ACCBEC9C-9A0C-43ED-A1AC-DEEE01C3DB24}" presName="node" presStyleLbl="node1" presStyleIdx="0" presStyleCnt="1" custScaleX="67601" custScaleY="169819" custLinFactNeighborX="-3719" custLinFactNeighborY="1025">
        <dgm:presLayoutVars>
          <dgm:bulletEnabled val="1"/>
        </dgm:presLayoutVars>
      </dgm:prSet>
      <dgm:spPr/>
    </dgm:pt>
  </dgm:ptLst>
  <dgm:cxnLst>
    <dgm:cxn modelId="{36B71AE1-E9F2-41E0-B633-AA6EF165C01A}" srcId="{29BDC599-0F99-44AD-917A-E6E34AC8F4BF}" destId="{ACCBEC9C-9A0C-43ED-A1AC-DEEE01C3DB24}" srcOrd="0" destOrd="0" parTransId="{A396BA9B-7D45-4B7F-9AB9-72F92F7E0D58}" sibTransId="{C9713D9D-A391-4EBC-B395-C774659B6FC8}"/>
    <dgm:cxn modelId="{2D792CC4-8A9D-4252-9D24-EBC08DBC28F9}" type="presOf" srcId="{ACCBEC9C-9A0C-43ED-A1AC-DEEE01C3DB24}" destId="{9148C929-1704-4415-9BB4-97370BE636E9}" srcOrd="0" destOrd="0" presId="urn:microsoft.com/office/officeart/2005/8/layout/default"/>
    <dgm:cxn modelId="{DEBFB21B-83F4-4A72-B834-B1521EA15B1C}" type="presOf" srcId="{29BDC599-0F99-44AD-917A-E6E34AC8F4BF}" destId="{A363372F-26F6-476B-A067-AD054F66CC26}" srcOrd="0" destOrd="0" presId="urn:microsoft.com/office/officeart/2005/8/layout/default"/>
    <dgm:cxn modelId="{5CCBF393-2F67-46E9-B836-B1F984AAD45B}" type="presParOf" srcId="{A363372F-26F6-476B-A067-AD054F66CC26}" destId="{9148C929-1704-4415-9BB4-97370BE636E9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48C929-1704-4415-9BB4-97370BE636E9}">
      <dsp:nvSpPr>
        <dsp:cNvPr id="0" name=""/>
        <dsp:cNvSpPr/>
      </dsp:nvSpPr>
      <dsp:spPr>
        <a:xfrm>
          <a:off x="504037" y="576065"/>
          <a:ext cx="2730133" cy="4114986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800" kern="1200" dirty="0"/>
        </a:p>
      </dsp:txBody>
      <dsp:txXfrm>
        <a:off x="504037" y="576065"/>
        <a:ext cx="2730133" cy="41149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2434588-FB38-48FB-8DDF-B7DCBBC9A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99342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01B82E9-0F60-4D4A-A42B-26149C9EF4DD}" type="slidenum">
              <a:rPr lang="ru-RU" smtClean="0"/>
              <a:pPr eaLnBrk="1" hangingPunct="1"/>
              <a:t>13</a:t>
            </a:fld>
            <a:endParaRPr lang="ru-RU" smtClean="0"/>
          </a:p>
        </p:txBody>
      </p:sp>
      <p:sp>
        <p:nvSpPr>
          <p:cNvPr id="2867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90C407A6-8242-45E9-9081-00908119C33B}" type="slidenum">
              <a:rPr lang="ru-RU" sz="1200"/>
              <a:pPr algn="r" eaLnBrk="1" hangingPunct="1"/>
              <a:t>13</a:t>
            </a:fld>
            <a:endParaRPr lang="ru-RU" sz="1200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40968-E4B6-4475-AC02-826BDA350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256778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588B0-8276-4E7A-AC75-AF4A1889D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5094562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61EAC-6670-4092-AF06-7184FC95E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619312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73E19-9604-4CE9-BB7A-FE575394E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741420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C5FBD-A7EC-4E88-A7D0-949576455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196311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A6D92-5875-4A86-B490-C98DA9906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3554042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9AF57-52DE-4357-9026-60B6E47F8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559598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FAB4E-CC99-4278-A422-9CD761136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5927304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75A9-4408-4587-88F8-6C23FCE19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6409455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D7AD5-B485-469C-B396-9DA0FF124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218621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471EC-EC66-421B-9204-25BEF804D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3339470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6EB98-EECF-4594-9C21-CFBE216AC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659329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2BEF75F-C30A-40CF-9597-436CD0787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hyperlink" Target="http://www.radikal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hyperlink" Target="http://www.pravda-nn.ru/upl/news/src/1905.jpg" TargetMode="External"/><Relationship Id="rId7" Type="http://schemas.openxmlformats.org/officeDocument/2006/relationships/hyperlink" Target="http://www.ljplus.ru/img4/s/u/suanova/14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hyperlink" Target="http://upload.wikimedia.org/wikipedia/commons/9/9d/Marshals.jpg" TargetMode="Externa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/>
              <a:t>Урок русского языка в 6 </a:t>
            </a:r>
            <a:r>
              <a:rPr lang="ru-RU" sz="2800" dirty="0" smtClean="0"/>
              <a:t>классе по теме: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 «Имя числительное».</a:t>
            </a:r>
            <a:endParaRPr lang="ru-RU" sz="280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i="1" dirty="0" smtClean="0"/>
              <a:t>П</a:t>
            </a:r>
            <a:r>
              <a:rPr lang="ru-RU" sz="2800" i="1" dirty="0" smtClean="0"/>
              <a:t>освящается   75-летию   </a:t>
            </a:r>
            <a:r>
              <a:rPr lang="ru-RU" sz="2800" i="1" dirty="0" smtClean="0"/>
              <a:t>Победы в ВОВ </a:t>
            </a:r>
            <a:endParaRPr lang="ru-RU" sz="2800" i="1" dirty="0" smtClean="0"/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000" i="1" dirty="0" smtClean="0"/>
              <a:t>                                   Подготовила: </a:t>
            </a:r>
          </a:p>
          <a:p>
            <a:pPr>
              <a:buNone/>
            </a:pPr>
            <a:r>
              <a:rPr lang="ru-RU" sz="2000" i="1" dirty="0" smtClean="0"/>
              <a:t> </a:t>
            </a:r>
            <a:r>
              <a:rPr lang="ru-RU" sz="2000" i="1" dirty="0" smtClean="0"/>
              <a:t>                                 Брагина Надежда Константиновна, </a:t>
            </a:r>
          </a:p>
          <a:p>
            <a:pPr>
              <a:buNone/>
            </a:pPr>
            <a:r>
              <a:rPr lang="ru-RU" sz="2000" i="1" dirty="0" smtClean="0"/>
              <a:t>                                  учитель русского языка и литературы</a:t>
            </a:r>
            <a:r>
              <a:rPr lang="ru-RU" sz="2800" i="1" dirty="0" smtClean="0"/>
              <a:t>.</a:t>
            </a:r>
            <a:endParaRPr lang="ru-RU" sz="2800" dirty="0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333625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Великой Отечественной войне участвовало свыше 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20 000 детей </a:t>
            </a:r>
            <a:endParaRPr lang="ru-RU" sz="4000" dirty="0" smtClean="0"/>
          </a:p>
        </p:txBody>
      </p:sp>
      <p:pic>
        <p:nvPicPr>
          <p:cNvPr id="9219" name="Рисунок 2" descr="http://s019.radikal.ru/i640/1205/8b/399bc9025a5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88913"/>
            <a:ext cx="1357313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Содержимое 5" descr="http://s017.radikal.ru/i436/1205/7a/a9b415823080.jpg">
            <a:hlinkClick r:id="rId2"/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789363"/>
            <a:ext cx="4286250" cy="279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4" descr="http://s019.radikal.ru/i640/1205/8b/399bc9025a56.jpg">
            <a:hlinkClick r:id="rId2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789363"/>
            <a:ext cx="3887788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7" descr="Пионер-герой Люся ГЕРАСИМЕНК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0"/>
            <a:ext cx="165576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2" descr="C:\Users\Инна\Desktop\галя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1138"/>
            <a:ext cx="153670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3" descr="img00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14398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25" descr="img00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349500"/>
            <a:ext cx="1071563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Рисунок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349500"/>
            <a:ext cx="107156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7" descr="C:\Documents and Settings\Admin\Рабочий стол\урок мужества  май 2012\фото\сан полка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620713"/>
            <a:ext cx="1042988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Рисунок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5286375"/>
            <a:ext cx="1071563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4" descr="http://t3.gstatic.com/images?q=tbn:ANd9GcQBK3TuCzmM6KA_XXOXWi7-MPIorAMubhbfBm5blPS2v5M_zng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692150"/>
            <a:ext cx="11985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196752"/>
            <a:ext cx="7931224" cy="49294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2800" dirty="0" smtClean="0"/>
              <a:t>За годы войны на территории Советского Союза немецкие захватчики разрушили 1710 городов, 70 000 деревень, разгромили 98 000 колхозов, 1876 совхозов и 32 000 промышленных фабрик и заводов. Стёрто с лица земли 2 000 архитектурных памятников, более 400 музеев, 30 000 000 жилищ.</a:t>
            </a:r>
          </a:p>
          <a:p>
            <a:endParaRPr lang="ru-RU" sz="2800" dirty="0"/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355976" y="764704"/>
            <a:ext cx="4330824" cy="53614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 салюте 9 мая 1945-го из 1000 орудий было произведено 30 000 залпов, а на Параде Победы по Красной площади прошло 1850 единиц техники с участием 34 тысяч </a:t>
            </a:r>
            <a:r>
              <a:rPr lang="ru-RU" dirty="0" smtClean="0"/>
              <a:t>военнослужащих.</a:t>
            </a:r>
            <a:endParaRPr lang="ru-RU" dirty="0"/>
          </a:p>
        </p:txBody>
      </p:sp>
      <p:pic>
        <p:nvPicPr>
          <p:cNvPr id="5122" name="Picture 2" descr="https://avatars.mds.yandex.net/get-pdb/1720846/b0c7bab7-d7cc-427d-a4be-5362a253b39f/ori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851000" cy="2368017"/>
          </a:xfrm>
          <a:prstGeom prst="rect">
            <a:avLst/>
          </a:prstGeom>
          <a:noFill/>
        </p:spPr>
      </p:pic>
      <p:pic>
        <p:nvPicPr>
          <p:cNvPr id="5" name="Picture 2" descr="https://avatars.mds.yandex.net/get-pdb/1720846/b0c7bab7-d7cc-427d-a4be-5362a253b39f/ori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851000" cy="2368017"/>
          </a:xfrm>
          <a:prstGeom prst="rect">
            <a:avLst/>
          </a:prstGeom>
          <a:noFill/>
        </p:spPr>
      </p:pic>
      <p:pic>
        <p:nvPicPr>
          <p:cNvPr id="6" name="Picture 2" descr="https://avatars.mds.yandex.net/get-pdb/1720846/b0c7bab7-d7cc-427d-a4be-5362a253b39f/ori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836712"/>
            <a:ext cx="3618487" cy="46291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9" name="Text Box 9"/>
          <p:cNvSpPr txBox="1">
            <a:spLocks noChangeArrowheads="1"/>
          </p:cNvSpPr>
          <p:nvPr/>
        </p:nvSpPr>
        <p:spPr bwMode="auto">
          <a:xfrm>
            <a:off x="-252413" y="549275"/>
            <a:ext cx="9685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24 июня 1945 г.  в Москве состоялся Парад Победы </a:t>
            </a:r>
          </a:p>
        </p:txBody>
      </p:sp>
      <p:pic>
        <p:nvPicPr>
          <p:cNvPr id="25603" name="Picture 16" descr="Картинка 3 из 2153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196975"/>
            <a:ext cx="5616575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2" name="Picture 18" descr="Картинка 71 из 2153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125538"/>
            <a:ext cx="7885113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4" name="Picture 20" descr="Картинка 73 из 21539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25538"/>
            <a:ext cx="7777162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3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pic>
        <p:nvPicPr>
          <p:cNvPr id="4" name="Picture 2" descr="Презентации по памятникам героев великой отечественной войне - Новинки софта, игр, музы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596" y="214290"/>
            <a:ext cx="8518422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i="1" dirty="0">
                <a:ln w="190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Знаем!   Помним!   Гордимся! </a:t>
            </a:r>
          </a:p>
        </p:txBody>
      </p:sp>
    </p:spTree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772816"/>
            <a:ext cx="7488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75 лет со дня Великой Победы мы вспоминаем с глубоким уважением и почтением своих предков воевавших за нашу Родину против фашисткой Германии!</a:t>
            </a:r>
          </a:p>
          <a:p>
            <a:r>
              <a:rPr lang="ru-RU" sz="2400" dirty="0" smtClean="0"/>
              <a:t>  День 75-летия Победы- это память, гордость и честь за наших предков, за их героические поступки, за любовь к нашей Родине, которую мы обязаны пронести через свою жизнь и передать будущему поколению.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Примеры задания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      ЕГЭ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429288"/>
          </a:xfrm>
        </p:spPr>
        <p:txBody>
          <a:bodyPr>
            <a:normAutofit fontScale="92500" lnSpcReduction="10000"/>
          </a:bodyPr>
          <a:lstStyle/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В одном из выделенных ниже слов допущена ошибка в образовании формы слова. Исправьте ошибку и запишите слово правильно. </a:t>
            </a:r>
          </a:p>
          <a:p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с ПЯТИДЕСЯТЬЮ рублями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ОДЕНЬТЕСЬ теплее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ВЫСОХЛА шапка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спелых АБРИКОСОВ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две пары ЧУЛОК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2132856"/>
            <a:ext cx="5688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пятьюдесятью</a:t>
            </a:r>
            <a:endParaRPr lang="ru-RU" sz="4000" dirty="0"/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Примеры задания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   ЕГЭ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643998" cy="571504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одном из выделенных ниже слов допущена ошибка в образовании формы слова. Исправьте ошибку и запишите слово правильно.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несколько ПОЛОТЕНЕЦ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тетради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ПОЛТОРА метров материи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самый МОЛОДОЙ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двух пар БОТИНОК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88205" y="3244334"/>
            <a:ext cx="40777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полутора</a:t>
            </a:r>
            <a:endParaRPr lang="ru-RU" sz="40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9738" y="1785938"/>
            <a:ext cx="8704262" cy="1470025"/>
          </a:xfrm>
        </p:spPr>
        <p:txBody>
          <a:bodyPr/>
          <a:lstStyle/>
          <a:p>
            <a:pPr eaLnBrk="1" hangingPunct="1"/>
            <a:r>
              <a:rPr lang="ru-RU" sz="6600" dirty="0" smtClean="0">
                <a:solidFill>
                  <a:srgbClr val="990000"/>
                </a:solidFill>
              </a:rPr>
              <a:t/>
            </a:r>
            <a:br>
              <a:rPr lang="ru-RU" sz="6600" dirty="0" smtClean="0">
                <a:solidFill>
                  <a:srgbClr val="990000"/>
                </a:solidFill>
              </a:rPr>
            </a:br>
            <a:r>
              <a:rPr lang="ru-RU" sz="6600" dirty="0" smtClean="0">
                <a:solidFill>
                  <a:srgbClr val="990000"/>
                </a:solidFill>
              </a:rPr>
              <a:t>75</a:t>
            </a:r>
            <a:r>
              <a:rPr lang="ru-RU" sz="6600" dirty="0" smtClean="0">
                <a:solidFill>
                  <a:srgbClr val="990000"/>
                </a:solidFill>
                <a:latin typeface="Mistral" pitchFamily="66" charset="0"/>
              </a:rPr>
              <a:t>-летию</a:t>
            </a:r>
            <a:br>
              <a:rPr lang="ru-RU" sz="6600" dirty="0" smtClean="0">
                <a:solidFill>
                  <a:srgbClr val="990000"/>
                </a:solidFill>
                <a:latin typeface="Mistral" pitchFamily="66" charset="0"/>
              </a:rPr>
            </a:br>
            <a:r>
              <a:rPr lang="ru-RU" sz="6600" dirty="0" smtClean="0">
                <a:solidFill>
                  <a:srgbClr val="990000"/>
                </a:solidFill>
                <a:latin typeface="Mistral" pitchFamily="66" charset="0"/>
              </a:rPr>
              <a:t> Победы</a:t>
            </a:r>
            <a:br>
              <a:rPr lang="ru-RU" sz="6600" dirty="0" smtClean="0">
                <a:solidFill>
                  <a:srgbClr val="990000"/>
                </a:solidFill>
                <a:latin typeface="Mistral" pitchFamily="66" charset="0"/>
              </a:rPr>
            </a:br>
            <a:r>
              <a:rPr lang="ru-RU" sz="6600" dirty="0" smtClean="0">
                <a:solidFill>
                  <a:srgbClr val="990000"/>
                </a:solidFill>
                <a:latin typeface="Mistral" pitchFamily="66" charset="0"/>
              </a:rPr>
              <a:t> посвящается…</a:t>
            </a:r>
          </a:p>
        </p:txBody>
      </p:sp>
      <p:pic>
        <p:nvPicPr>
          <p:cNvPr id="6" name="Picture 4" descr="shapka1"/>
          <p:cNvPicPr>
            <a:picLocks noChangeAspect="1" noChangeArrowheads="1"/>
          </p:cNvPicPr>
          <p:nvPr/>
        </p:nvPicPr>
        <p:blipFill>
          <a:blip r:embed="rId2" cstate="print"/>
          <a:srcRect r="103"/>
          <a:stretch>
            <a:fillRect/>
          </a:stretch>
        </p:blipFill>
        <p:spPr bwMode="auto">
          <a:xfrm>
            <a:off x="6660232" y="548680"/>
            <a:ext cx="2296969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Примеры задания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      ЕГЭ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472518" cy="600079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одном из выделенных ниже слов допущена ошибка в образовании формы слова. Исправьте ошибку и запишите слово правильно.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ДВУХСТАМИ предметами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килограмм ПОМИДОРОВ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СЕРЬЁЗНЕЙШЕЕ замечание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ПОЕЗЖАЙТЕ в город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успехи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41754" y="3244334"/>
            <a:ext cx="47272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двумястами</a:t>
            </a:r>
            <a:endParaRPr lang="ru-RU" sz="4000" dirty="0"/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551837"/>
            <a:ext cx="54543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На этом наш урок закончен. Надеюсь, что каждый из вас узнал что-то новое  о Великой Отечественной войне, а также повторил трудную тему «Имя числительное». До свидания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s://tunnel.ru/media/images/2017-06/post/107434/22-iyunya-1941-go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64441"/>
            <a:ext cx="4929587" cy="52688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Новая папка (4)\2007_06_22_08_44_40_a1fd7e74437b5ad9dc504ed2628ffff5.jp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435600" cy="6858000"/>
          </a:xfrm>
          <a:noFill/>
        </p:spPr>
      </p:pic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5254625" y="476250"/>
            <a:ext cx="3889375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b="1" dirty="0">
                <a:solidFill>
                  <a:srgbClr val="CC0000"/>
                </a:solidFill>
              </a:rPr>
              <a:t>Война!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b="1" dirty="0"/>
              <a:t>22 июня,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b="1" dirty="0"/>
              <a:t>ровно в 4 часа,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b="1" dirty="0"/>
              <a:t>Киев бомбили,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b="1" dirty="0"/>
              <a:t>нам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b="1" dirty="0"/>
              <a:t>объявили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b="1" dirty="0"/>
              <a:t>что началась </a:t>
            </a:r>
          </a:p>
          <a:p>
            <a:r>
              <a:rPr lang="ru-RU" b="1" dirty="0" smtClean="0"/>
              <a:t>                     война</a:t>
            </a:r>
            <a:r>
              <a:rPr lang="ru-RU" dirty="0" smtClean="0"/>
              <a:t>... </a:t>
            </a:r>
            <a:endParaRPr lang="ru-RU" dirty="0" smtClean="0"/>
          </a:p>
          <a:p>
            <a:endParaRPr lang="ru-RU" dirty="0" smtClean="0"/>
          </a:p>
          <a:p>
            <a:r>
              <a:rPr lang="ru-RU" sz="1400" dirty="0" smtClean="0"/>
              <a:t>       29 </a:t>
            </a:r>
            <a:r>
              <a:rPr lang="ru-RU" sz="1400" dirty="0" smtClean="0"/>
              <a:t>июня 1941-го из репродукторов 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      раздались </a:t>
            </a:r>
            <a:r>
              <a:rPr lang="ru-RU" sz="1400" dirty="0" smtClean="0"/>
              <a:t>известные ныне слова</a:t>
            </a:r>
            <a:r>
              <a:rPr lang="ru-RU" sz="1400" dirty="0" smtClean="0"/>
              <a:t>,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       </a:t>
            </a:r>
            <a:r>
              <a:rPr lang="ru-RU" sz="1400" dirty="0" smtClean="0"/>
              <a:t>на, не менее известный </a:t>
            </a:r>
            <a:r>
              <a:rPr lang="ru-RU" sz="1400" dirty="0" smtClean="0"/>
              <a:t>мотив.</a:t>
            </a:r>
            <a:endParaRPr lang="ru-RU" sz="1400" dirty="0" smtClean="0"/>
          </a:p>
          <a:p>
            <a:r>
              <a:rPr lang="ru-RU" sz="1400" dirty="0" smtClean="0"/>
              <a:t> </a:t>
            </a:r>
          </a:p>
          <a:p>
            <a:pPr marL="342900" indent="-342900" algn="ctr">
              <a:spcBef>
                <a:spcPct val="20000"/>
              </a:spcBef>
            </a:pP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202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499992" y="548680"/>
          <a:ext cx="4038600" cy="5217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87624" y="692695"/>
            <a:ext cx="33123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Двадцать второго июня,</a:t>
            </a:r>
            <a:br>
              <a:rPr lang="ru-RU" sz="1400" dirty="0" smtClean="0"/>
            </a:br>
            <a:r>
              <a:rPr lang="ru-RU" sz="1400" dirty="0" smtClean="0"/>
              <a:t>Ровно в четыре часа,</a:t>
            </a:r>
            <a:br>
              <a:rPr lang="ru-RU" sz="1400" dirty="0" smtClean="0"/>
            </a:br>
            <a:r>
              <a:rPr lang="ru-RU" sz="1400" dirty="0" smtClean="0"/>
              <a:t>Киев бомбили, нам объявили,</a:t>
            </a:r>
            <a:br>
              <a:rPr lang="ru-RU" sz="1400" dirty="0" smtClean="0"/>
            </a:br>
            <a:r>
              <a:rPr lang="ru-RU" sz="1400" dirty="0" smtClean="0"/>
              <a:t>Что </a:t>
            </a:r>
            <a:r>
              <a:rPr lang="ru-RU" sz="1400" dirty="0" err="1" smtClean="0"/>
              <a:t>началася</a:t>
            </a:r>
            <a:r>
              <a:rPr lang="ru-RU" sz="1400" dirty="0" smtClean="0"/>
              <a:t> война.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Кончилось мирное время,</a:t>
            </a:r>
            <a:br>
              <a:rPr lang="ru-RU" sz="1400" dirty="0" smtClean="0"/>
            </a:br>
            <a:r>
              <a:rPr lang="ru-RU" sz="1400" dirty="0" smtClean="0"/>
              <a:t>Нам распрощаться пора,</a:t>
            </a:r>
            <a:br>
              <a:rPr lang="ru-RU" sz="1400" dirty="0" smtClean="0"/>
            </a:br>
            <a:r>
              <a:rPr lang="ru-RU" sz="1400" dirty="0" smtClean="0"/>
              <a:t>Я уезжаю, быть обещаю</a:t>
            </a:r>
            <a:br>
              <a:rPr lang="ru-RU" sz="1400" dirty="0" smtClean="0"/>
            </a:br>
            <a:r>
              <a:rPr lang="ru-RU" sz="1400" dirty="0" smtClean="0"/>
              <a:t>Верным тебе навсегда.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И ты смотри,</a:t>
            </a:r>
            <a:br>
              <a:rPr lang="ru-RU" sz="1400" dirty="0" smtClean="0"/>
            </a:br>
            <a:r>
              <a:rPr lang="ru-RU" sz="1400" dirty="0" smtClean="0"/>
              <a:t>Чувством моим не шути,</a:t>
            </a:r>
            <a:br>
              <a:rPr lang="ru-RU" sz="1400" dirty="0" smtClean="0"/>
            </a:br>
            <a:r>
              <a:rPr lang="ru-RU" sz="1400" dirty="0" smtClean="0"/>
              <a:t>Выйди, подруга, к поезду друга,</a:t>
            </a:r>
            <a:br>
              <a:rPr lang="ru-RU" sz="1400" dirty="0" smtClean="0"/>
            </a:br>
            <a:r>
              <a:rPr lang="ru-RU" sz="1400" dirty="0" smtClean="0"/>
              <a:t>Друга на фронт проводи.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Дрогнет состав эшелона,</a:t>
            </a:r>
            <a:br>
              <a:rPr lang="ru-RU" sz="1400" dirty="0" smtClean="0"/>
            </a:br>
            <a:r>
              <a:rPr lang="ru-RU" sz="1400" dirty="0" smtClean="0"/>
              <a:t>Поезд помчится стрелой,</a:t>
            </a:r>
            <a:br>
              <a:rPr lang="ru-RU" sz="1400" dirty="0" smtClean="0"/>
            </a:br>
            <a:r>
              <a:rPr lang="ru-RU" sz="1400" dirty="0" smtClean="0"/>
              <a:t>Я из вагона — ты мне с перрона</a:t>
            </a:r>
            <a:br>
              <a:rPr lang="ru-RU" sz="1400" dirty="0" smtClean="0"/>
            </a:br>
            <a:r>
              <a:rPr lang="ru-RU" sz="1400" dirty="0" smtClean="0"/>
              <a:t>Грустно помашешь рукой.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Пройдут года,</a:t>
            </a:r>
            <a:br>
              <a:rPr lang="ru-RU" sz="1400" dirty="0" smtClean="0"/>
            </a:br>
            <a:r>
              <a:rPr lang="ru-RU" sz="1400" dirty="0" smtClean="0"/>
              <a:t>И снова я встречу тебя,</a:t>
            </a:r>
            <a:br>
              <a:rPr lang="ru-RU" sz="1400" dirty="0" smtClean="0"/>
            </a:br>
            <a:r>
              <a:rPr lang="ru-RU" sz="1400" dirty="0" smtClean="0"/>
              <a:t>Ты улыбнёшься,</a:t>
            </a:r>
            <a:br>
              <a:rPr lang="ru-RU" sz="1400" dirty="0" smtClean="0"/>
            </a:br>
            <a:r>
              <a:rPr lang="ru-RU" sz="1400" dirty="0" smtClean="0"/>
              <a:t>К сердцу прижмёшься,</a:t>
            </a:r>
            <a:br>
              <a:rPr lang="ru-RU" sz="1400" dirty="0" smtClean="0"/>
            </a:br>
            <a:r>
              <a:rPr lang="ru-RU" sz="1400" dirty="0" smtClean="0"/>
              <a:t>Я расцелую тебя.                                               БОРИС КОВЫНЕВ</a:t>
            </a:r>
            <a:endParaRPr lang="ru-RU" sz="1400" dirty="0"/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772816"/>
            <a:ext cx="59584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Долгое время считалось, что военный хит сочинил </a:t>
            </a:r>
            <a:r>
              <a:rPr lang="ru-RU" sz="2400" dirty="0" smtClean="0"/>
              <a:t>народ. </a:t>
            </a:r>
            <a:r>
              <a:rPr lang="ru-RU" sz="2400" dirty="0" smtClean="0"/>
              <a:t>И лишь в 2003 году удалось установить: эти строки </a:t>
            </a:r>
            <a:r>
              <a:rPr lang="ru-RU" sz="2400" dirty="0" smtClean="0"/>
              <a:t>сложил поэт  </a:t>
            </a:r>
            <a:r>
              <a:rPr lang="ru-RU" sz="2400" dirty="0" smtClean="0"/>
              <a:t>Борис </a:t>
            </a:r>
            <a:r>
              <a:rPr lang="ru-RU" sz="2400" dirty="0" err="1" smtClean="0"/>
              <a:t>Ковынев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К сожалению, по своей скромности, </a:t>
            </a:r>
            <a:r>
              <a:rPr lang="ru-RU" sz="2400" dirty="0" err="1" smtClean="0"/>
              <a:t>Ковынев</a:t>
            </a:r>
            <a:r>
              <a:rPr lang="ru-RU" sz="2400" dirty="0" smtClean="0"/>
              <a:t> (настоящая фамилия </a:t>
            </a:r>
            <a:r>
              <a:rPr lang="ru-RU" sz="2400" dirty="0" err="1" smtClean="0"/>
              <a:t>Ковань</a:t>
            </a:r>
            <a:r>
              <a:rPr lang="ru-RU" sz="2400" dirty="0" smtClean="0"/>
              <a:t>) никогда не претендовал на авторство песни и тайну эту унес в 1970-м с собой в могилу. Похоронен он на Ваганьковском кладбище Москвы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61198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900" dirty="0" smtClean="0"/>
              <a:t>	</a:t>
            </a:r>
            <a:endParaRPr lang="ru-RU" sz="29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9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Война </a:t>
            </a:r>
            <a:r>
              <a:rPr lang="ru-RU" sz="2400" dirty="0" smtClean="0"/>
              <a:t>– это 4 </a:t>
            </a:r>
            <a:r>
              <a:rPr lang="ru-RU" sz="2400" dirty="0" smtClean="0"/>
              <a:t>года сражений,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это 1 418 бессонных дней и ночей, это 20 миллионов погибших людей, это значит  22 человека на каждые 2 метра земли, это значит 13 человек в каждую минуту…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Продолжалась Великая Отечественная 1418 дней и ночей.</a:t>
            </a:r>
            <a:endParaRPr lang="ru-RU" sz="24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793507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sz="7200" dirty="0" smtClean="0"/>
              <a:t>  </a:t>
            </a:r>
            <a:r>
              <a:rPr lang="ru-RU" sz="2400" dirty="0" smtClean="0"/>
              <a:t>В первый день нападения Германии на нашу страну фашистами было уничтожено 1200 советских самолётов.</a:t>
            </a:r>
          </a:p>
          <a:p>
            <a:pPr marL="0" indent="0" eaLnBrk="1" hangingPunct="1">
              <a:spcBef>
                <a:spcPct val="0"/>
              </a:spcBef>
              <a:buNone/>
            </a:pPr>
            <a:endParaRPr lang="ru-RU" sz="2400" dirty="0" smtClean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   Шёл 165-ый день войны, когда советским войскам удалось остановить наступление войск немецких оккупантов под Москвой.</a:t>
            </a:r>
          </a:p>
          <a:p>
            <a:pPr marL="0" indent="0" eaLnBrk="1" hangingPunct="1">
              <a:spcBef>
                <a:spcPct val="0"/>
              </a:spcBef>
              <a:buNone/>
            </a:pPr>
            <a:endParaRPr lang="ru-RU" sz="2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sz="2400" dirty="0" smtClean="0"/>
              <a:t>Перейти из защиты в нападение позволила Курская битва, начавшаяся на 743-ий день войны.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endParaRPr lang="ru-RU" sz="7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tx1"/>
                </a:solidFill>
              </a:rPr>
              <a:t>Битва за Москву</a:t>
            </a:r>
          </a:p>
        </p:txBody>
      </p:sp>
      <p:sp>
        <p:nvSpPr>
          <p:cNvPr id="19459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11" descr="Отморо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357313"/>
            <a:ext cx="7620000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421</Words>
  <Application>Microsoft Office PowerPoint</Application>
  <PresentationFormat>Экран (4:3)</PresentationFormat>
  <Paragraphs>74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Слайд 1</vt:lpstr>
      <vt:lpstr> 75-летию  Победы  посвящается…</vt:lpstr>
      <vt:lpstr>Слайд 3</vt:lpstr>
      <vt:lpstr>Слайд 4</vt:lpstr>
      <vt:lpstr>Слайд 5</vt:lpstr>
      <vt:lpstr>Слайд 6</vt:lpstr>
      <vt:lpstr>Слайд 7</vt:lpstr>
      <vt:lpstr>Слайд 8</vt:lpstr>
      <vt:lpstr>Битва за Москву</vt:lpstr>
      <vt:lpstr>Слайд 10</vt:lpstr>
      <vt:lpstr>Слайд 11</vt:lpstr>
      <vt:lpstr>Слайд 12</vt:lpstr>
      <vt:lpstr>Слайд 13</vt:lpstr>
      <vt:lpstr>Слайд 14</vt:lpstr>
      <vt:lpstr>Слайд 15</vt:lpstr>
      <vt:lpstr>Примеры задания 6      ЕГЭ</vt:lpstr>
      <vt:lpstr>Слайд 17</vt:lpstr>
      <vt:lpstr>Примеры задания 6   ЕГЭ</vt:lpstr>
      <vt:lpstr>Слайд 19</vt:lpstr>
      <vt:lpstr>Примеры задания 6      ЕГЭ</vt:lpstr>
      <vt:lpstr>Слайд 21</vt:lpstr>
      <vt:lpstr>Слайд 22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65-летию Победы посвящается…</dc:title>
  <dc:creator>Alex</dc:creator>
  <cp:lastModifiedBy>Надежда Констнтиновн</cp:lastModifiedBy>
  <cp:revision>73</cp:revision>
  <dcterms:created xsi:type="dcterms:W3CDTF">2009-08-30T20:25:23Z</dcterms:created>
  <dcterms:modified xsi:type="dcterms:W3CDTF">2020-04-06T07:43:25Z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2308311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