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7" r:id="rId2"/>
    <p:sldId id="286" r:id="rId3"/>
    <p:sldId id="287" r:id="rId4"/>
    <p:sldId id="258" r:id="rId5"/>
    <p:sldId id="260" r:id="rId6"/>
    <p:sldId id="265" r:id="rId7"/>
    <p:sldId id="267" r:id="rId8"/>
    <p:sldId id="288" r:id="rId9"/>
    <p:sldId id="268" r:id="rId10"/>
    <p:sldId id="261" r:id="rId11"/>
    <p:sldId id="289" r:id="rId12"/>
    <p:sldId id="291" r:id="rId13"/>
    <p:sldId id="292" r:id="rId14"/>
    <p:sldId id="295" r:id="rId15"/>
    <p:sldId id="293" r:id="rId16"/>
    <p:sldId id="296" r:id="rId17"/>
    <p:sldId id="273" r:id="rId18"/>
    <p:sldId id="270" r:id="rId19"/>
    <p:sldId id="279" r:id="rId20"/>
    <p:sldId id="275" r:id="rId21"/>
    <p:sldId id="283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1" autoAdjust="0"/>
    <p:restoredTop sz="94660"/>
  </p:normalViewPr>
  <p:slideViewPr>
    <p:cSldViewPr>
      <p:cViewPr>
        <p:scale>
          <a:sx n="80" d="100"/>
          <a:sy n="80" d="100"/>
        </p:scale>
        <p:origin x="-1454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C8A2AE-ED69-4884-90E5-5727ECED062E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333720-4E6C-49A4-BAEF-DDBC8A139F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4983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6532C-7DFC-4EC2-AFA5-3731AA0E8AFA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33720-4E6C-49A4-BAEF-DDBC8A139FA3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00431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6532C-7DFC-4EC2-AFA5-3731AA0E8AFA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6532C-7DFC-4EC2-AFA5-3731AA0E8AFA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6532C-7DFC-4EC2-AFA5-3731AA0E8AFA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grpSp>
          <p:nvGrpSpPr>
            <p:cNvPr id="22" name="Group 10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pic>
            <p:nvPicPr>
              <p:cNvPr id="13" name="Rectangle 12"/>
              <p:cNvPicPr>
                <a:picLocks noChangeAspect="1"/>
              </p:cNvPicPr>
              <p:nvPr/>
            </p:nvPicPr>
            <p:blipFill>
              <a:blip r:embed="rId2" cstate="print">
                <a:duotone>
                  <a:schemeClr val="accent2"/>
                  <a:srgbClr val="FFFFFF"/>
                </a:duotone>
              </a:blip>
              <a:stretch>
                <a:fillRect/>
              </a:stretch>
            </p:blipFill>
            <p:spPr>
              <a:xfrm>
                <a:off x="0" y="857"/>
                <a:ext cx="8139683" cy="6857143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5" name="Rectangle 14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/>
                  <a:srgbClr val="FFFFFF"/>
                </a:duotone>
              </a:blip>
              <a:stretch>
                <a:fillRect/>
              </a:stretch>
            </p:blipFill>
            <p:spPr>
              <a:xfrm>
                <a:off x="3150349" y="0"/>
                <a:ext cx="5993651" cy="524444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8" name="Rectangle 17"/>
              <p:cNvPicPr>
                <a:picLocks noChangeAspect="1"/>
              </p:cNvPicPr>
              <p:nvPr/>
            </p:nvPicPr>
            <p:blipFill>
              <a:blip r:embed="rId4" cstate="print">
                <a:duotone>
                  <a:schemeClr val="accent1"/>
                  <a:srgbClr val="FFFFFF"/>
                </a:duotone>
              </a:blip>
              <a:stretch>
                <a:fillRect/>
              </a:stretch>
            </p:blipFill>
            <p:spPr>
              <a:xfrm>
                <a:off x="293206" y="1042127"/>
                <a:ext cx="8850794" cy="5815873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8" name="Rectangle 7"/>
            <p:cNvSpPr/>
            <p:nvPr/>
          </p:nvSpPr>
          <p:spPr>
            <a:xfrm>
              <a:off x="685800" y="0"/>
              <a:ext cx="8458200" cy="5715000"/>
            </a:xfrm>
            <a:prstGeom prst="rect">
              <a:avLst/>
            </a:prstGeom>
            <a:gradFill flip="none" rotWithShape="1">
              <a:gsLst>
                <a:gs pos="100000">
                  <a:schemeClr val="bg1">
                    <a:alpha val="40000"/>
                  </a:schemeClr>
                </a:gs>
                <a:gs pos="40000">
                  <a:schemeClr val="bg1">
                    <a:alpha val="40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18900000" scaled="1"/>
              <a:tileRect/>
            </a:gradFill>
            <a:ln w="25400" cap="rnd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pic>
          <p:nvPicPr>
            <p:cNvPr id="10" name="Rectangle 9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2"/>
                <a:srgbClr val="FFFFFF"/>
              </a:duotone>
            </a:blip>
            <a:stretch>
              <a:fillRect/>
            </a:stretch>
          </p:blipFill>
          <p:spPr>
            <a:xfrm>
              <a:off x="0" y="857"/>
              <a:ext cx="8139683" cy="6857143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17" name="Straight Connector 16"/>
            <p:cNvCxnSpPr/>
            <p:nvPr/>
          </p:nvCxnSpPr>
          <p:spPr>
            <a:xfrm>
              <a:off x="685800" y="5713412"/>
              <a:ext cx="8458200" cy="1588"/>
            </a:xfrm>
            <a:prstGeom prst="line">
              <a:avLst/>
            </a:prstGeom>
            <a:ln w="6350" cap="rnd" cmpd="sng" algn="ctr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4850" y="4648201"/>
            <a:ext cx="8134350" cy="1200152"/>
          </a:xfrm>
        </p:spPr>
        <p:txBody>
          <a:bodyPr anchor="b" anchorCtr="0">
            <a:normAutofit/>
          </a:bodyPr>
          <a:lstStyle>
            <a:lvl1pPr algn="l">
              <a:defRPr sz="7200" cap="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5820696"/>
            <a:ext cx="8077200" cy="914400"/>
          </a:xfrm>
        </p:spPr>
        <p:txBody>
          <a:bodyPr>
            <a:noAutofit/>
          </a:bodyPr>
          <a:lstStyle>
            <a:lvl1pPr marL="0" indent="0" algn="l">
              <a:spcAft>
                <a:spcPts val="0"/>
              </a:spcAft>
              <a:buNone/>
              <a:defRPr sz="1600" cap="none" spc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539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22852-A508-4967-A48D-48354254F1AE}" type="datetimeFigureOut">
              <a:rPr lang="en-US" smtClean="0">
                <a:solidFill>
                  <a:prstClr val="black"/>
                </a:solidFill>
              </a:rPr>
              <a:pPr/>
              <a:t>2/1/2021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EAAFC-84C7-4BE1-BC5E-CE208EE20C2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248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8" name="Rectangle 7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2"/>
                <a:srgbClr val="FFFFFF"/>
              </a:duotone>
            </a:blip>
            <a:stretch>
              <a:fillRect/>
            </a:stretch>
          </p:blipFill>
          <p:spPr>
            <a:xfrm>
              <a:off x="0" y="857"/>
              <a:ext cx="8139683" cy="685714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" name="Rectangle 8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3"/>
                <a:srgbClr val="FFFFFF"/>
              </a:duotone>
            </a:blip>
            <a:stretch>
              <a:fillRect/>
            </a:stretch>
          </p:blipFill>
          <p:spPr>
            <a:xfrm>
              <a:off x="3150349" y="0"/>
              <a:ext cx="5993651" cy="524444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Rectangle 9"/>
            <p:cNvPicPr>
              <a:picLocks noChangeAspect="1"/>
            </p:cNvPicPr>
            <p:nvPr/>
          </p:nvPicPr>
          <p:blipFill>
            <a:blip r:embed="rId4" cstate="print">
              <a:duotone>
                <a:schemeClr val="accent1"/>
                <a:srgbClr val="FFFFFF"/>
              </a:duotone>
            </a:blip>
            <a:stretch>
              <a:fillRect/>
            </a:stretch>
          </p:blipFill>
          <p:spPr>
            <a:xfrm>
              <a:off x="293206" y="1042127"/>
              <a:ext cx="8850794" cy="5815873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762000"/>
            <a:ext cx="7772400" cy="1362075"/>
          </a:xfrm>
        </p:spPr>
        <p:txBody>
          <a:bodyPr anchor="b" anchorCtr="0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209800"/>
            <a:ext cx="7772400" cy="1500187"/>
          </a:xfrm>
        </p:spPr>
        <p:txBody>
          <a:bodyPr anchor="t" anchorCtr="0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22852-A508-4967-A48D-48354254F1AE}" type="datetimeFigureOut">
              <a:rPr lang="en-US" smtClean="0">
                <a:solidFill>
                  <a:prstClr val="black"/>
                </a:solidFill>
              </a:rPr>
              <a:pPr/>
              <a:t>2/1/2021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EAAFC-84C7-4BE1-BC5E-CE208EE20C2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2485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295401"/>
            <a:ext cx="3886200" cy="48307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1295401"/>
            <a:ext cx="3886200" cy="483076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22852-A508-4967-A48D-48354254F1AE}" type="datetimeFigureOut">
              <a:rPr lang="en-US" smtClean="0">
                <a:solidFill>
                  <a:prstClr val="black"/>
                </a:solidFill>
              </a:rPr>
              <a:pPr/>
              <a:t>2/1/2021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EAAFC-84C7-4BE1-BC5E-CE208EE20C2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420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38877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1981201"/>
            <a:ext cx="3886200" cy="4144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295400"/>
            <a:ext cx="3886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00600" y="1981201"/>
            <a:ext cx="3886200" cy="4144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22852-A508-4967-A48D-48354254F1AE}" type="datetimeFigureOut">
              <a:rPr lang="en-US" smtClean="0">
                <a:solidFill>
                  <a:prstClr val="black"/>
                </a:solidFill>
              </a:rPr>
              <a:pPr/>
              <a:t>2/1/2021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EAAFC-84C7-4BE1-BC5E-CE208EE20C2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900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22852-A508-4967-A48D-48354254F1AE}" type="datetimeFigureOut">
              <a:rPr lang="en-US" smtClean="0">
                <a:solidFill>
                  <a:prstClr val="black"/>
                </a:solidFill>
              </a:rPr>
              <a:pPr/>
              <a:t>2/1/2021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EAAFC-84C7-4BE1-BC5E-CE208EE20C2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206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2734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9" name="Rectangle 8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2"/>
                <a:srgbClr val="FFFFFF"/>
              </a:duotone>
            </a:blip>
            <a:stretch>
              <a:fillRect/>
            </a:stretch>
          </p:blipFill>
          <p:spPr>
            <a:xfrm>
              <a:off x="0" y="857"/>
              <a:ext cx="8139683" cy="685714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Rectangle 9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3"/>
                <a:srgbClr val="FFFFFF"/>
              </a:duotone>
            </a:blip>
            <a:stretch>
              <a:fillRect/>
            </a:stretch>
          </p:blipFill>
          <p:spPr>
            <a:xfrm>
              <a:off x="3150349" y="0"/>
              <a:ext cx="5993651" cy="524444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" name="Rectangle 10"/>
            <p:cNvPicPr>
              <a:picLocks noChangeAspect="1"/>
            </p:cNvPicPr>
            <p:nvPr/>
          </p:nvPicPr>
          <p:blipFill>
            <a:blip r:embed="rId4" cstate="print">
              <a:duotone>
                <a:schemeClr val="accent1"/>
                <a:srgbClr val="FFFFFF"/>
              </a:duotone>
            </a:blip>
            <a:stretch>
              <a:fillRect/>
            </a:stretch>
          </p:blipFill>
          <p:spPr>
            <a:xfrm>
              <a:off x="293206" y="1042127"/>
              <a:ext cx="8850794" cy="5815873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22852-A508-4967-A48D-48354254F1AE}" type="datetimeFigureOut">
              <a:rPr lang="en-US" smtClean="0">
                <a:solidFill>
                  <a:prstClr val="black"/>
                </a:solidFill>
              </a:rPr>
              <a:pPr/>
              <a:t>2/1/2021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EAAFC-84C7-4BE1-BC5E-CE208EE20C2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8743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9" name="Rectangle 8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2"/>
                <a:srgbClr val="FFFFFF"/>
              </a:duotone>
            </a:blip>
            <a:stretch>
              <a:fillRect/>
            </a:stretch>
          </p:blipFill>
          <p:spPr>
            <a:xfrm>
              <a:off x="0" y="857"/>
              <a:ext cx="8139683" cy="685714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Rectangle 9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3"/>
                <a:srgbClr val="FFFFFF"/>
              </a:duotone>
            </a:blip>
            <a:stretch>
              <a:fillRect/>
            </a:stretch>
          </p:blipFill>
          <p:spPr>
            <a:xfrm>
              <a:off x="3150349" y="0"/>
              <a:ext cx="5993651" cy="524444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" name="Rectangle 10"/>
            <p:cNvPicPr>
              <a:picLocks noChangeAspect="1"/>
            </p:cNvPicPr>
            <p:nvPr/>
          </p:nvPicPr>
          <p:blipFill>
            <a:blip r:embed="rId4" cstate="print">
              <a:duotone>
                <a:schemeClr val="accent1"/>
                <a:srgbClr val="FFFFFF"/>
              </a:duotone>
            </a:blip>
            <a:stretch>
              <a:fillRect/>
            </a:stretch>
          </p:blipFill>
          <p:spPr>
            <a:xfrm>
              <a:off x="293206" y="1042127"/>
              <a:ext cx="8850794" cy="5815873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22852-A508-4967-A48D-48354254F1AE}" type="datetimeFigureOut">
              <a:rPr lang="en-US" smtClean="0">
                <a:solidFill>
                  <a:prstClr val="black"/>
                </a:solidFill>
              </a:rPr>
              <a:pPr/>
              <a:t>2/1/2021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EAAFC-84C7-4BE1-BC5E-CE208EE20C2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297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0"/>
            <a:ext cx="9144000" cy="6867525"/>
            <a:chOff x="0" y="0"/>
            <a:chExt cx="9144000" cy="6867525"/>
          </a:xfrm>
        </p:grpSpPr>
        <p:grpSp>
          <p:nvGrpSpPr>
            <p:cNvPr id="10" name="Group 10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pic>
            <p:nvPicPr>
              <p:cNvPr id="7" name="Rectangle 6"/>
              <p:cNvPicPr>
                <a:picLocks noChangeAspect="1"/>
              </p:cNvPicPr>
              <p:nvPr/>
            </p:nvPicPr>
            <p:blipFill>
              <a:blip r:embed="rId11" cstate="print">
                <a:duotone>
                  <a:schemeClr val="accent2"/>
                  <a:srgbClr val="FFFFFF"/>
                </a:duotone>
              </a:blip>
              <a:stretch>
                <a:fillRect/>
              </a:stretch>
            </p:blipFill>
            <p:spPr>
              <a:xfrm>
                <a:off x="0" y="857"/>
                <a:ext cx="8139683" cy="6857143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8" name="Rectangle 7"/>
              <p:cNvPicPr>
                <a:picLocks noChangeAspect="1"/>
              </p:cNvPicPr>
              <p:nvPr/>
            </p:nvPicPr>
            <p:blipFill>
              <a:blip r:embed="rId12" cstate="print">
                <a:duotone>
                  <a:schemeClr val="accent3"/>
                  <a:srgbClr val="FFFFFF"/>
                </a:duotone>
              </a:blip>
              <a:stretch>
                <a:fillRect/>
              </a:stretch>
            </p:blipFill>
            <p:spPr>
              <a:xfrm>
                <a:off x="3150349" y="0"/>
                <a:ext cx="5993651" cy="524444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9" name="Rectangle 8"/>
              <p:cNvPicPr>
                <a:picLocks noChangeAspect="1"/>
              </p:cNvPicPr>
              <p:nvPr/>
            </p:nvPicPr>
            <p:blipFill>
              <a:blip r:embed="rId13" cstate="print">
                <a:duotone>
                  <a:schemeClr val="accent1"/>
                  <a:srgbClr val="FFFFFF"/>
                </a:duotone>
              </a:blip>
              <a:stretch>
                <a:fillRect/>
              </a:stretch>
            </p:blipFill>
            <p:spPr>
              <a:xfrm>
                <a:off x="293206" y="1042127"/>
                <a:ext cx="8850794" cy="5815873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12" name="Rectangle 11"/>
            <p:cNvSpPr/>
            <p:nvPr/>
          </p:nvSpPr>
          <p:spPr>
            <a:xfrm flipV="1">
              <a:off x="685800" y="1152525"/>
              <a:ext cx="8458200" cy="5715000"/>
            </a:xfrm>
            <a:prstGeom prst="rect">
              <a:avLst/>
            </a:prstGeom>
            <a:gradFill flip="none" rotWithShape="1">
              <a:gsLst>
                <a:gs pos="100000">
                  <a:schemeClr val="bg1">
                    <a:alpha val="35000"/>
                  </a:schemeClr>
                </a:gs>
                <a:gs pos="40000">
                  <a:schemeClr val="bg1">
                    <a:alpha val="35000"/>
                  </a:schemeClr>
                </a:gs>
                <a:gs pos="21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 w="25400" cap="rnd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>
              <a:off x="685800" y="1152525"/>
              <a:ext cx="8458200" cy="1588"/>
            </a:xfrm>
            <a:prstGeom prst="line">
              <a:avLst/>
            </a:prstGeom>
            <a:ln w="6350" cap="rnd" cmpd="sng" algn="ctr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142875"/>
            <a:ext cx="8001000" cy="1112838"/>
          </a:xfrm>
          <a:prstGeom prst="rect">
            <a:avLst/>
          </a:prstGeom>
        </p:spPr>
        <p:txBody>
          <a:bodyPr vert="horz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295401"/>
            <a:ext cx="8001000" cy="48307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F0C22852-A508-4967-A48D-48354254F1AE}" type="datetimeFigureOut">
              <a:rPr lang="en-US" smtClean="0">
                <a:solidFill>
                  <a:prstClr val="black"/>
                </a:solidFill>
              </a:rPr>
              <a:pPr/>
              <a:t>2/1/2021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385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4B6EAAFC-84C7-4BE1-BC5E-CE208EE20C2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93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ts val="600"/>
        </a:spcBef>
        <a:spcAft>
          <a:spcPts val="600"/>
        </a:spcAft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ts val="600"/>
        </a:spcBef>
        <a:spcAft>
          <a:spcPts val="600"/>
        </a:spcAft>
        <a:buFont typeface="Arial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ts val="600"/>
        </a:spcBef>
        <a:spcAft>
          <a:spcPts val="600"/>
        </a:spcAft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ts val="600"/>
        </a:spcBef>
        <a:spcAft>
          <a:spcPts val="600"/>
        </a:spcAft>
        <a:buFont typeface="Arial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ts val="600"/>
        </a:spcBef>
        <a:spcAft>
          <a:spcPts val="600"/>
        </a:spcAft>
        <a:buFont typeface="Arial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ctrTitle"/>
          </p:nvPr>
        </p:nvSpPr>
        <p:spPr>
          <a:xfrm>
            <a:off x="683568" y="1340768"/>
            <a:ext cx="8134350" cy="345638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ru-RU" sz="3600" b="1" i="1" dirty="0">
                <a:solidFill>
                  <a:srgbClr val="663300"/>
                </a:solidFill>
              </a:rPr>
              <a:t>Экспериментирование</a:t>
            </a:r>
            <a:r>
              <a:rPr lang="ru-RU" sz="3600" b="1" dirty="0">
                <a:solidFill>
                  <a:srgbClr val="663300"/>
                </a:solidFill>
              </a:rPr>
              <a:t>, </a:t>
            </a:r>
            <a:br>
              <a:rPr lang="ru-RU" sz="3600" b="1" dirty="0">
                <a:solidFill>
                  <a:srgbClr val="663300"/>
                </a:solidFill>
              </a:rPr>
            </a:br>
            <a:r>
              <a:rPr lang="ru-RU" sz="3600" b="1" dirty="0">
                <a:solidFill>
                  <a:srgbClr val="663300"/>
                </a:solidFill>
              </a:rPr>
              <a:t>как средство развития познавательной активности младших дошкольников</a:t>
            </a:r>
            <a:endParaRPr lang="ru-RU" sz="3600" b="1" noProof="0" dirty="0">
              <a:solidFill>
                <a:srgbClr val="663300"/>
              </a:solidFill>
            </a:endParaRPr>
          </a:p>
        </p:txBody>
      </p:sp>
      <p:sp>
        <p:nvSpPr>
          <p:cNvPr id="3" name="Rectangle 2"/>
          <p:cNvSpPr>
            <a:spLocks noGrp="1"/>
          </p:cNvSpPr>
          <p:nvPr>
            <p:ph type="subTitle" idx="1"/>
          </p:nvPr>
        </p:nvSpPr>
        <p:spPr>
          <a:xfrm>
            <a:off x="35496" y="5229200"/>
            <a:ext cx="9108504" cy="1505896"/>
          </a:xfrm>
        </p:spPr>
        <p:txBody>
          <a:bodyPr/>
          <a:lstStyle/>
          <a:p>
            <a:pPr algn="ctr"/>
            <a:r>
              <a:rPr lang="ru-RU" sz="2400" b="1" dirty="0" smtClean="0">
                <a:latin typeface="+mj-lt"/>
                <a:ea typeface="Arial Unicode MS" panose="020B0604020202020204" pitchFamily="34" charset="-128"/>
                <a:cs typeface="Arial Unicode MS" panose="020B0604020202020204" pitchFamily="34" charset="-128"/>
              </a:rPr>
              <a:t>Из опыта работы </a:t>
            </a:r>
            <a:r>
              <a:rPr lang="ru-RU" sz="2400" b="1" kern="1200" cap="none" spc="0" baseline="0" noProof="0" dirty="0" smtClean="0">
                <a:solidFill>
                  <a:schemeClr val="tx1"/>
                </a:solidFill>
                <a:latin typeface="+mj-lt"/>
                <a:ea typeface="Arial Unicode MS" panose="020B0604020202020204" pitchFamily="34" charset="-128"/>
                <a:cs typeface="Arial Unicode MS" panose="020B0604020202020204" pitchFamily="34" charset="-128"/>
              </a:rPr>
              <a:t>воспитателя</a:t>
            </a:r>
            <a:endParaRPr lang="ru-RU" sz="2400" b="1" dirty="0">
              <a:latin typeface="+mj-lt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/>
            <a:r>
              <a:rPr lang="ru-RU" sz="2400" b="1" kern="1200" cap="none" spc="0" noProof="0" dirty="0" smtClean="0">
                <a:solidFill>
                  <a:schemeClr val="tx1"/>
                </a:solidFill>
                <a:latin typeface="+mj-lt"/>
                <a:ea typeface="Arial Unicode MS" panose="020B0604020202020204" pitchFamily="34" charset="-128"/>
                <a:cs typeface="Arial Unicode MS" panose="020B0604020202020204" pitchFamily="34" charset="-128"/>
              </a:rPr>
              <a:t> Екатерины Алексеевны Шишкиной</a:t>
            </a:r>
            <a:endParaRPr lang="ru-RU" sz="2400" b="1" noProof="0" dirty="0">
              <a:latin typeface="+mj-lt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-5706" y="0"/>
            <a:ext cx="8970193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  <a:tabLst>
                <a:tab pos="1456055" algn="l"/>
              </a:tabLst>
            </a:pPr>
            <a:r>
              <a:rPr lang="ru-RU" b="1" dirty="0" smtClean="0">
                <a:effectLst/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sz="2000" b="1" dirty="0" smtClean="0">
                <a:effectLst/>
                <a:latin typeface="+mj-lt"/>
                <a:ea typeface="Arial Unicode MS" panose="020B0604020202020204" pitchFamily="34" charset="-128"/>
                <a:cs typeface="Arial Unicode MS" panose="020B0604020202020204" pitchFamily="34" charset="-128"/>
              </a:rPr>
              <a:t>муниципальное автономное дошкольное образовательное учреждение г. Хабаровска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  <a:tabLst>
                <a:tab pos="1456055" algn="l"/>
              </a:tabLst>
            </a:pPr>
            <a:r>
              <a:rPr lang="ru-RU" sz="2000" b="1" dirty="0" smtClean="0">
                <a:effectLst/>
                <a:latin typeface="+mj-lt"/>
                <a:ea typeface="Arial Unicode MS" panose="020B0604020202020204" pitchFamily="34" charset="-128"/>
                <a:cs typeface="Arial Unicode MS" panose="020B0604020202020204" pitchFamily="34" charset="-128"/>
              </a:rPr>
              <a:t>«Детский сад комбинированного вида № 179 «Андрейка»</a:t>
            </a:r>
            <a:endParaRPr lang="ru-RU" sz="2000" dirty="0">
              <a:effectLst/>
              <a:latin typeface="+mj-lt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464517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2875"/>
            <a:ext cx="8686800" cy="111283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663300"/>
                </a:solidFill>
              </a:rPr>
              <a:t>Познавательная </a:t>
            </a:r>
            <a:r>
              <a:rPr lang="ru-RU" b="1" dirty="0" smtClean="0">
                <a:solidFill>
                  <a:srgbClr val="663300"/>
                </a:solidFill>
              </a:rPr>
              <a:t>   активность </a:t>
            </a:r>
            <a:r>
              <a:rPr lang="ru-RU" b="1" dirty="0">
                <a:solidFill>
                  <a:srgbClr val="663300"/>
                </a:solidFill>
              </a:rPr>
              <a:t>младших </a:t>
            </a:r>
            <a:r>
              <a:rPr lang="ru-RU" b="1" dirty="0" smtClean="0">
                <a:solidFill>
                  <a:srgbClr val="663300"/>
                </a:solidFill>
              </a:rPr>
              <a:t>    дошкольников </a:t>
            </a:r>
            <a:endParaRPr lang="ru-RU" b="1" dirty="0">
              <a:solidFill>
                <a:srgbClr val="66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412776"/>
            <a:ext cx="8712968" cy="5046787"/>
          </a:xfrm>
        </p:spPr>
        <p:txBody>
          <a:bodyPr>
            <a:normAutofit fontScale="92500" lnSpcReduction="20000"/>
          </a:bodyPr>
          <a:lstStyle/>
          <a:p>
            <a:pPr marL="542925" indent="-542925" algn="just">
              <a:buFont typeface="Wingdings" panose="05000000000000000000" pitchFamily="2" charset="2"/>
              <a:buChar char="v"/>
            </a:pPr>
            <a:r>
              <a:rPr lang="ru-RU" b="1" dirty="0" smtClean="0"/>
              <a:t>это</a:t>
            </a:r>
            <a:r>
              <a:rPr lang="ru-RU" dirty="0" smtClean="0"/>
              <a:t> </a:t>
            </a:r>
            <a:r>
              <a:rPr lang="ru-RU" b="1" dirty="0"/>
              <a:t>активность</a:t>
            </a:r>
            <a:r>
              <a:rPr lang="ru-RU" dirty="0"/>
              <a:t>, возникающая непосредственно в процессе познания ребенка </a:t>
            </a:r>
            <a:r>
              <a:rPr lang="ru-RU" dirty="0" smtClean="0"/>
              <a:t>мира; </a:t>
            </a:r>
          </a:p>
          <a:p>
            <a:pPr marL="542925" indent="-542925" algn="just">
              <a:buFont typeface="Wingdings" panose="05000000000000000000" pitchFamily="2" charset="2"/>
              <a:buChar char="v"/>
            </a:pPr>
            <a:r>
              <a:rPr lang="ru-RU" dirty="0" smtClean="0"/>
              <a:t> </a:t>
            </a:r>
            <a:r>
              <a:rPr lang="ru-RU" b="1" dirty="0" smtClean="0"/>
              <a:t>это </a:t>
            </a:r>
            <a:r>
              <a:rPr lang="ru-RU" b="1" dirty="0"/>
              <a:t>личностное образование, состояние, </a:t>
            </a:r>
            <a:r>
              <a:rPr lang="ru-RU" dirty="0"/>
              <a:t>которое выражает в интеллектуально-эмоциональном отклике ребенка на процесс </a:t>
            </a:r>
            <a:r>
              <a:rPr lang="ru-RU" dirty="0" smtClean="0"/>
              <a:t>познания;</a:t>
            </a:r>
          </a:p>
          <a:p>
            <a:pPr marL="542925" indent="-542925" algn="just">
              <a:buFont typeface="Wingdings" panose="05000000000000000000" pitchFamily="2" charset="2"/>
              <a:buChar char="v"/>
            </a:pPr>
            <a:r>
              <a:rPr lang="ru-RU" b="1" dirty="0" smtClean="0"/>
              <a:t>это </a:t>
            </a:r>
            <a:r>
              <a:rPr lang="ru-RU" b="1" dirty="0"/>
              <a:t>и стремление </a:t>
            </a:r>
            <a:r>
              <a:rPr lang="ru-RU" dirty="0"/>
              <a:t>к получению знаний, и умственное напряжение, и проявление усилий, связанных с волевым воздействием в процессе получения </a:t>
            </a:r>
            <a:r>
              <a:rPr lang="ru-RU" dirty="0" smtClean="0"/>
              <a:t>знаний;</a:t>
            </a:r>
          </a:p>
          <a:p>
            <a:pPr marL="542925" indent="-542925" algn="just">
              <a:buFont typeface="Wingdings" panose="05000000000000000000" pitchFamily="2" charset="2"/>
              <a:buChar char="v"/>
            </a:pPr>
            <a:r>
              <a:rPr lang="ru-RU" b="1" dirty="0" smtClean="0"/>
              <a:t>это </a:t>
            </a:r>
            <a:r>
              <a:rPr lang="ru-RU" b="1" dirty="0"/>
              <a:t>готовность и желание </a:t>
            </a:r>
            <a:r>
              <a:rPr lang="ru-RU" dirty="0"/>
              <a:t>ребенка к процессу обучения, выполнение им индивидуальных и общих заданий, проявление интереса к деятельности взрослых и т. д.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960476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1112838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663300"/>
                </a:solidFill>
              </a:rPr>
              <a:t>Исследовательская </a:t>
            </a:r>
            <a:r>
              <a:rPr lang="ru-RU" sz="3200" b="1" dirty="0" smtClean="0">
                <a:solidFill>
                  <a:srgbClr val="663300"/>
                </a:solidFill>
              </a:rPr>
              <a:t>    деятельность </a:t>
            </a:r>
            <a:r>
              <a:rPr lang="ru-RU" sz="3200" b="1" dirty="0">
                <a:solidFill>
                  <a:srgbClr val="663300"/>
                </a:solidFill>
              </a:rPr>
              <a:t>зарождается </a:t>
            </a:r>
            <a:r>
              <a:rPr lang="ru-RU" sz="3200" b="1" dirty="0" smtClean="0">
                <a:solidFill>
                  <a:srgbClr val="663300"/>
                </a:solidFill>
              </a:rPr>
              <a:t>  в    раннем    детстве</a:t>
            </a:r>
            <a:endParaRPr lang="ru-RU" sz="3200" b="1" dirty="0">
              <a:solidFill>
                <a:srgbClr val="663300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42" t="-1116" r="13528" b="-428"/>
          <a:stretch/>
        </p:blipFill>
        <p:spPr bwMode="auto">
          <a:xfrm>
            <a:off x="179512" y="1242814"/>
            <a:ext cx="3131840" cy="381299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4" name="Picture 6" descr="https://million-wallpapers.ru/wallpapers/0/12/1303216115428498746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221532"/>
            <a:ext cx="4224469" cy="316835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618" y="3768824"/>
            <a:ext cx="4949825" cy="335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118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685800" y="142875"/>
            <a:ext cx="8001000" cy="909861"/>
          </a:xfrm>
        </p:spPr>
        <p:txBody>
          <a:bodyPr/>
          <a:lstStyle/>
          <a:p>
            <a:pPr algn="ctr"/>
            <a:r>
              <a:rPr lang="ru-RU" dirty="0"/>
              <a:t> </a:t>
            </a:r>
            <a:r>
              <a:rPr lang="ru-RU" b="1" dirty="0" smtClean="0">
                <a:solidFill>
                  <a:srgbClr val="663300"/>
                </a:solidFill>
              </a:rPr>
              <a:t>Актуальность</a:t>
            </a:r>
            <a:endParaRPr lang="ru-RU" b="1" noProof="0" dirty="0">
              <a:solidFill>
                <a:srgbClr val="663300"/>
              </a:solidFill>
            </a:endParaRP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95536" y="1295401"/>
            <a:ext cx="8496944" cy="2493640"/>
          </a:xfrm>
        </p:spPr>
        <p:txBody>
          <a:bodyPr>
            <a:normAutofit/>
          </a:bodyPr>
          <a:lstStyle/>
          <a:p>
            <a:pPr marL="0" indent="542925" algn="just"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Экспериментальная деятельность </a:t>
            </a:r>
            <a:r>
              <a:rPr lang="ru-RU" sz="2400" dirty="0">
                <a:solidFill>
                  <a:srgbClr val="7030A0"/>
                </a:solidFill>
              </a:rPr>
              <a:t>дошкольников является одним из эффективных способов познания закономерностей и явлений окружающего мира </a:t>
            </a:r>
            <a:r>
              <a:rPr lang="ru-RU" sz="2400" dirty="0" smtClean="0">
                <a:solidFill>
                  <a:srgbClr val="7030A0"/>
                </a:solidFill>
              </a:rPr>
              <a:t>ребенком, содействует </a:t>
            </a:r>
            <a:r>
              <a:rPr lang="ru-RU" sz="2400" dirty="0">
                <a:solidFill>
                  <a:srgbClr val="7030A0"/>
                </a:solidFill>
              </a:rPr>
              <a:t>развитию творческих способностей детей, формированию навыков саморазвития и самообразования. </a:t>
            </a:r>
            <a:r>
              <a:rPr lang="ru-RU" sz="2400" dirty="0" smtClean="0"/>
              <a:t> 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9950" y="3631485"/>
            <a:ext cx="4336617" cy="243934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4" y="3631485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indent="542925" algn="just">
              <a:spcBef>
                <a:spcPts val="600"/>
              </a:spcBef>
              <a:spcAft>
                <a:spcPts val="600"/>
              </a:spcAft>
            </a:pPr>
            <a:r>
              <a:rPr lang="ru-RU" sz="2400" dirty="0">
                <a:solidFill>
                  <a:prstClr val="black"/>
                </a:solidFill>
              </a:rPr>
              <a:t>В младшем дошкольном возрасте экспериментально-исследовательская деятельность направлена на предметы живой и неживой природы через использование простейших опытов и экспериментов.</a:t>
            </a:r>
          </a:p>
        </p:txBody>
      </p:sp>
    </p:spTree>
    <p:extLst>
      <p:ext uri="{BB962C8B-B14F-4D97-AF65-F5344CB8AC3E}">
        <p14:creationId xmlns:p14="http://schemas.microsoft.com/office/powerpoint/2010/main" val="23588835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9036496" cy="1368152"/>
          </a:xfrm>
        </p:spPr>
        <p:txBody>
          <a:bodyPr>
            <a:noAutofit/>
          </a:bodyPr>
          <a:lstStyle/>
          <a:p>
            <a:pPr algn="just"/>
            <a:r>
              <a:rPr lang="ru-RU" sz="2800" b="1" dirty="0" smtClean="0">
                <a:solidFill>
                  <a:srgbClr val="7030A0"/>
                </a:solidFill>
              </a:rPr>
              <a:t>Ю.К</a:t>
            </a:r>
            <a:r>
              <a:rPr lang="ru-RU" sz="2800" b="1" dirty="0">
                <a:solidFill>
                  <a:srgbClr val="7030A0"/>
                </a:solidFill>
              </a:rPr>
              <a:t>. </a:t>
            </a:r>
            <a:r>
              <a:rPr lang="ru-RU" sz="2800" b="1" dirty="0" err="1" smtClean="0">
                <a:solidFill>
                  <a:srgbClr val="7030A0"/>
                </a:solidFill>
              </a:rPr>
              <a:t>Бабанский</a:t>
            </a:r>
            <a:r>
              <a:rPr lang="ru-RU" sz="2800" b="1" dirty="0" smtClean="0">
                <a:solidFill>
                  <a:srgbClr val="7030A0"/>
                </a:solidFill>
              </a:rPr>
              <a:t>, Л.А</a:t>
            </a:r>
            <a:r>
              <a:rPr lang="ru-RU" sz="2800" b="1" dirty="0">
                <a:solidFill>
                  <a:srgbClr val="7030A0"/>
                </a:solidFill>
              </a:rPr>
              <a:t>. </a:t>
            </a:r>
            <a:r>
              <a:rPr lang="ru-RU" sz="2800" b="1" dirty="0" err="1" smtClean="0">
                <a:solidFill>
                  <a:srgbClr val="7030A0"/>
                </a:solidFill>
              </a:rPr>
              <a:t>Венгер</a:t>
            </a:r>
            <a:r>
              <a:rPr lang="ru-RU" sz="2800" b="1" dirty="0" smtClean="0">
                <a:solidFill>
                  <a:srgbClr val="7030A0"/>
                </a:solidFill>
              </a:rPr>
              <a:t>, </a:t>
            </a:r>
            <a:r>
              <a:rPr lang="ru-RU" sz="2800" b="1" dirty="0">
                <a:solidFill>
                  <a:srgbClr val="7030A0"/>
                </a:solidFill>
              </a:rPr>
              <a:t>Н.А. </a:t>
            </a:r>
            <a:r>
              <a:rPr lang="ru-RU" sz="2800" b="1" dirty="0" smtClean="0">
                <a:solidFill>
                  <a:srgbClr val="7030A0"/>
                </a:solidFill>
              </a:rPr>
              <a:t>Ветлугина, </a:t>
            </a:r>
            <a:r>
              <a:rPr lang="ru-RU" sz="2800" b="1" dirty="0">
                <a:solidFill>
                  <a:srgbClr val="7030A0"/>
                </a:solidFill>
              </a:rPr>
              <a:t>И.Д. </a:t>
            </a:r>
            <a:r>
              <a:rPr lang="ru-RU" sz="2800" b="1" dirty="0" smtClean="0">
                <a:solidFill>
                  <a:srgbClr val="7030A0"/>
                </a:solidFill>
              </a:rPr>
              <a:t>Зверев, </a:t>
            </a:r>
            <a:r>
              <a:rPr lang="ru-RU" sz="2800" b="1" dirty="0">
                <a:solidFill>
                  <a:srgbClr val="7030A0"/>
                </a:solidFill>
              </a:rPr>
              <a:t>В.В. </a:t>
            </a:r>
            <a:r>
              <a:rPr lang="ru-RU" sz="2800" b="1" dirty="0" err="1" smtClean="0">
                <a:solidFill>
                  <a:srgbClr val="7030A0"/>
                </a:solidFill>
              </a:rPr>
              <a:t>Запорожц</a:t>
            </a:r>
            <a:r>
              <a:rPr lang="ru-RU" sz="2800" b="1" dirty="0" smtClean="0">
                <a:solidFill>
                  <a:srgbClr val="7030A0"/>
                </a:solidFill>
              </a:rPr>
              <a:t>, </a:t>
            </a:r>
            <a:r>
              <a:rPr lang="ru-RU" sz="2800" b="1" dirty="0">
                <a:solidFill>
                  <a:srgbClr val="7030A0"/>
                </a:solidFill>
              </a:rPr>
              <a:t>И.Я. </a:t>
            </a:r>
            <a:r>
              <a:rPr lang="ru-RU" sz="2800" b="1" dirty="0" err="1" smtClean="0">
                <a:solidFill>
                  <a:srgbClr val="7030A0"/>
                </a:solidFill>
              </a:rPr>
              <a:t>Лернер</a:t>
            </a:r>
            <a:r>
              <a:rPr lang="ru-RU" sz="2800" b="1" dirty="0" smtClean="0">
                <a:solidFill>
                  <a:srgbClr val="7030A0"/>
                </a:solidFill>
              </a:rPr>
              <a:t>, </a:t>
            </a:r>
            <a:r>
              <a:rPr lang="ru-RU" sz="2800" b="1" dirty="0">
                <a:solidFill>
                  <a:srgbClr val="7030A0"/>
                </a:solidFill>
              </a:rPr>
              <a:t>А.И. </a:t>
            </a:r>
            <a:r>
              <a:rPr lang="ru-RU" sz="2800" b="1" dirty="0" smtClean="0">
                <a:solidFill>
                  <a:srgbClr val="7030A0"/>
                </a:solidFill>
              </a:rPr>
              <a:t>Савенков, </a:t>
            </a:r>
            <a:r>
              <a:rPr lang="ru-RU" sz="2800" b="1" dirty="0">
                <a:solidFill>
                  <a:srgbClr val="7030A0"/>
                </a:solidFill>
              </a:rPr>
              <a:t>Г.И. </a:t>
            </a:r>
            <a:r>
              <a:rPr lang="ru-RU" sz="2800" b="1" dirty="0" smtClean="0">
                <a:solidFill>
                  <a:srgbClr val="7030A0"/>
                </a:solidFill>
              </a:rPr>
              <a:t>Щукина </a:t>
            </a:r>
            <a:r>
              <a:rPr lang="ru-RU" sz="2800" b="1" dirty="0">
                <a:solidFill>
                  <a:srgbClr val="7030A0"/>
                </a:solidFill>
              </a:rPr>
              <a:t>и др. </a:t>
            </a:r>
            <a:endParaRPr lang="ru-RU" sz="2800" b="1" noProof="0" dirty="0">
              <a:solidFill>
                <a:srgbClr val="7030A0"/>
              </a:solidFill>
            </a:endParaRP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23528" y="1628800"/>
            <a:ext cx="8424936" cy="5040560"/>
          </a:xfrm>
        </p:spPr>
        <p:txBody>
          <a:bodyPr>
            <a:normAutofit fontScale="92500" lnSpcReduction="10000"/>
          </a:bodyPr>
          <a:lstStyle/>
          <a:p>
            <a:pPr marL="534988" indent="-534988" algn="just">
              <a:buFont typeface="Wingdings" pitchFamily="2" charset="2"/>
              <a:buChar char="v"/>
            </a:pPr>
            <a:r>
              <a:rPr lang="ru-RU" dirty="0" smtClean="0"/>
              <a:t>Развивается </a:t>
            </a:r>
            <a:r>
              <a:rPr lang="ru-RU" b="1" dirty="0" smtClean="0"/>
              <a:t>любознательность</a:t>
            </a:r>
            <a:r>
              <a:rPr lang="ru-RU" dirty="0"/>
              <a:t>, </a:t>
            </a:r>
            <a:r>
              <a:rPr lang="ru-RU" dirty="0" smtClean="0"/>
              <a:t>ребенок задает </a:t>
            </a:r>
            <a:r>
              <a:rPr lang="ru-RU" dirty="0"/>
              <a:t>вопросы, интересуется </a:t>
            </a:r>
            <a:r>
              <a:rPr lang="ru-RU" dirty="0" smtClean="0"/>
              <a:t>причинно-следственными связями, проявляет  </a:t>
            </a:r>
            <a:r>
              <a:rPr lang="ru-RU" dirty="0"/>
              <a:t>самостоятельность, наблюдательность и др</a:t>
            </a:r>
            <a:r>
              <a:rPr lang="ru-RU" dirty="0" smtClean="0"/>
              <a:t>.</a:t>
            </a:r>
          </a:p>
          <a:p>
            <a:pPr marL="534988" indent="-534988" algn="just">
              <a:buFont typeface="Wingdings" pitchFamily="2" charset="2"/>
              <a:buChar char="v"/>
            </a:pPr>
            <a:r>
              <a:rPr lang="ru-RU" dirty="0" smtClean="0"/>
              <a:t>Тесно  связано с другими видами деятельности – </a:t>
            </a:r>
            <a:r>
              <a:rPr lang="ru-RU" b="1" dirty="0" smtClean="0"/>
              <a:t>наблюдением, </a:t>
            </a:r>
            <a:r>
              <a:rPr lang="ru-RU" b="1" dirty="0"/>
              <a:t>развитием </a:t>
            </a:r>
            <a:r>
              <a:rPr lang="ru-RU" b="1" dirty="0" smtClean="0"/>
              <a:t>речи </a:t>
            </a:r>
            <a:r>
              <a:rPr lang="ru-RU" dirty="0" smtClean="0"/>
              <a:t>(</a:t>
            </a:r>
            <a:r>
              <a:rPr lang="ru-RU" dirty="0"/>
              <a:t>умение чётко выразить свою мысль облегчает проведение опыта, в то время как пополнение знаний способствует развитию речи</a:t>
            </a:r>
            <a:r>
              <a:rPr lang="ru-RU" dirty="0" smtClean="0"/>
              <a:t>).</a:t>
            </a:r>
          </a:p>
          <a:p>
            <a:pPr marL="534988" indent="-534988" algn="just">
              <a:buFont typeface="Wingdings" pitchFamily="2" charset="2"/>
              <a:buChar char="v"/>
            </a:pPr>
            <a:r>
              <a:rPr lang="ru-RU" dirty="0"/>
              <a:t>В период дошкольного детства формируются способности к начальным формам обобщения, умозаключения, </a:t>
            </a:r>
            <a:r>
              <a:rPr lang="ru-RU" dirty="0" smtClean="0"/>
              <a:t>абстракции.                        И др.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51371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44624"/>
            <a:ext cx="7229400" cy="1112838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663300"/>
                </a:solidFill>
              </a:rPr>
              <a:t>Изучение   теоретических аспектов по данной теме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3" t="3639"/>
          <a:stretch/>
        </p:blipFill>
        <p:spPr>
          <a:xfrm rot="5400000">
            <a:off x="3994538" y="1841707"/>
            <a:ext cx="5686911" cy="425298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7" t="6512" r="4943" b="5543"/>
          <a:stretch/>
        </p:blipFill>
        <p:spPr>
          <a:xfrm rot="5400000">
            <a:off x="2057879" y="1550633"/>
            <a:ext cx="2961473" cy="210969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65" t="14488" r="3222" b="14969"/>
          <a:stretch/>
        </p:blipFill>
        <p:spPr bwMode="auto">
          <a:xfrm>
            <a:off x="422970" y="3376217"/>
            <a:ext cx="4171950" cy="34004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6" name="Picture 4" descr="http://dankow.ru/wp-content/uploads/2018/04/cover_image_big-716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203"/>
            <a:ext cx="2232248" cy="321765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1461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2875"/>
            <a:ext cx="7092280" cy="111283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663300"/>
                </a:solidFill>
              </a:rPr>
              <a:t>обогащение  </a:t>
            </a:r>
            <a:r>
              <a:rPr lang="ru-RU" b="1" dirty="0" smtClean="0">
                <a:solidFill>
                  <a:srgbClr val="663300"/>
                </a:solidFill>
              </a:rPr>
              <a:t>предметно-развивающей  среды</a:t>
            </a:r>
            <a:endParaRPr lang="ru-RU" b="1" dirty="0">
              <a:solidFill>
                <a:srgbClr val="663300"/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87370"/>
            <a:ext cx="7560840" cy="567063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37"/>
          <a:stretch/>
        </p:blipFill>
        <p:spPr bwMode="auto">
          <a:xfrm>
            <a:off x="6747095" y="3356992"/>
            <a:ext cx="2385420" cy="292494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36" r="16231" b="5651"/>
          <a:stretch/>
        </p:blipFill>
        <p:spPr bwMode="auto">
          <a:xfrm>
            <a:off x="7153163" y="1196752"/>
            <a:ext cx="1990837" cy="152063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2110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95" y="0"/>
            <a:ext cx="4968552" cy="372641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8651" y="0"/>
            <a:ext cx="4580309" cy="343523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3336541"/>
            <a:ext cx="4680520" cy="351039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612" y="3362840"/>
            <a:ext cx="4610389" cy="345779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470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2835" y="404664"/>
            <a:ext cx="3839411" cy="125326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663300"/>
                </a:solidFill>
              </a:rPr>
              <a:t>Требования  к оборудованию</a:t>
            </a:r>
            <a:endParaRPr lang="ru-RU" sz="3600" b="1" dirty="0">
              <a:solidFill>
                <a:srgbClr val="663300"/>
              </a:solidFill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2651" r="-942"/>
          <a:stretch/>
        </p:blipFill>
        <p:spPr bwMode="auto">
          <a:xfrm>
            <a:off x="-108520" y="20935"/>
            <a:ext cx="5391894" cy="309874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3525" y="2636912"/>
            <a:ext cx="5620476" cy="421535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-25128" y="3212976"/>
            <a:ext cx="3372991" cy="3464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0"/>
              </a:spcAft>
              <a:buSzPts val="1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ru-RU" sz="2400" dirty="0">
                <a:ea typeface="Times New Roman"/>
                <a:cs typeface="Times New Roman"/>
              </a:rPr>
              <a:t>безопасность для жизни и здоровья детей;</a:t>
            </a:r>
            <a:endParaRPr lang="ru-RU" sz="24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SzPts val="1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ru-RU" sz="2400" dirty="0" smtClean="0">
                <a:ea typeface="Times New Roman"/>
                <a:cs typeface="Times New Roman"/>
              </a:rPr>
              <a:t>достаточность, соответствие возрасту;</a:t>
            </a:r>
            <a:endParaRPr lang="ru-RU" sz="24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SzPts val="1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ru-RU" sz="2400" dirty="0">
                <a:ea typeface="Times New Roman"/>
                <a:cs typeface="Times New Roman"/>
              </a:rPr>
              <a:t>доступность расположения.</a:t>
            </a:r>
            <a:endParaRPr lang="ru-RU" sz="2400" dirty="0">
              <a:effectLst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58300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125760" y="50701"/>
            <a:ext cx="8892480" cy="1112838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663300"/>
                </a:solidFill>
              </a:rPr>
              <a:t>методы </a:t>
            </a:r>
            <a:r>
              <a:rPr lang="ru-RU" sz="3200" b="1" dirty="0" smtClean="0">
                <a:solidFill>
                  <a:srgbClr val="663300"/>
                </a:solidFill>
              </a:rPr>
              <a:t>экспериментально-исследовательской деятельности</a:t>
            </a:r>
            <a:endParaRPr lang="ru-RU" sz="3200" b="1" noProof="0" dirty="0">
              <a:solidFill>
                <a:srgbClr val="663300"/>
              </a:solidFill>
            </a:endParaRP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107504" y="1268761"/>
            <a:ext cx="4972769" cy="2088231"/>
          </a:xfrm>
        </p:spPr>
        <p:txBody>
          <a:bodyPr>
            <a:normAutofit/>
          </a:bodyPr>
          <a:lstStyle/>
          <a:p>
            <a:pPr marL="719138" indent="-627063"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</a:rPr>
              <a:t>экспериментирование</a:t>
            </a:r>
          </a:p>
          <a:p>
            <a:pPr marL="719138" indent="-627063"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</a:rPr>
              <a:t>наблюдение</a:t>
            </a:r>
          </a:p>
          <a:p>
            <a:pPr marL="719138" indent="-627063"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</a:rPr>
              <a:t>игровой метод</a:t>
            </a:r>
          </a:p>
          <a:p>
            <a:pPr marL="719138" indent="-627063"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</a:rPr>
              <a:t>элементарный опыт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3356992"/>
            <a:ext cx="42484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cap="all" dirty="0">
                <a:solidFill>
                  <a:srgbClr val="663300"/>
                </a:solidFill>
                <a:ea typeface="+mj-ea"/>
                <a:cs typeface="+mj-cs"/>
              </a:rPr>
              <a:t>Формы работы</a:t>
            </a:r>
            <a:r>
              <a:rPr lang="ru-RU" sz="3200" b="1" cap="all" dirty="0">
                <a:solidFill>
                  <a:srgbClr val="663300"/>
                </a:solidFill>
                <a:ea typeface="+mj-ea"/>
                <a:cs typeface="+mj-cs"/>
              </a:rPr>
              <a:t>:</a:t>
            </a:r>
            <a:endParaRPr lang="ru-RU" sz="1400" b="1" dirty="0">
              <a:solidFill>
                <a:srgbClr val="6633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2784" y="3861048"/>
            <a:ext cx="4797248" cy="3039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115000"/>
              </a:lnSpc>
              <a:spcAft>
                <a:spcPts val="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ru-RU" sz="2400" dirty="0">
                <a:latin typeface="+mj-lt"/>
                <a:ea typeface="Times New Roman"/>
                <a:cs typeface="Times New Roman"/>
              </a:rPr>
              <a:t>Непосредственно образовательная </a:t>
            </a:r>
            <a:r>
              <a:rPr lang="ru-RU" sz="2400" dirty="0" smtClean="0">
                <a:latin typeface="+mj-lt"/>
                <a:ea typeface="Times New Roman"/>
                <a:cs typeface="Times New Roman"/>
              </a:rPr>
              <a:t>деятельность.</a:t>
            </a:r>
            <a:endParaRPr lang="ru-RU" sz="2400" dirty="0">
              <a:latin typeface="+mj-lt"/>
              <a:ea typeface="Times New Roman"/>
              <a:cs typeface="Times New Roman"/>
            </a:endParaRPr>
          </a:p>
          <a:p>
            <a:pPr marL="457200" lvl="0" indent="-457200">
              <a:lnSpc>
                <a:spcPct val="115000"/>
              </a:lnSpc>
              <a:spcAft>
                <a:spcPts val="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ru-RU" sz="2400" dirty="0" smtClean="0">
                <a:latin typeface="+mj-lt"/>
                <a:ea typeface="Times New Roman"/>
                <a:cs typeface="Times New Roman"/>
              </a:rPr>
              <a:t>Совместная </a:t>
            </a:r>
            <a:r>
              <a:rPr lang="ru-RU" sz="2400" dirty="0">
                <a:latin typeface="+mj-lt"/>
                <a:ea typeface="Times New Roman"/>
                <a:cs typeface="Times New Roman"/>
              </a:rPr>
              <a:t>деятельность взрослого и детей</a:t>
            </a:r>
            <a:r>
              <a:rPr lang="ru-RU" sz="2400" dirty="0" smtClean="0">
                <a:latin typeface="+mj-lt"/>
                <a:ea typeface="Times New Roman"/>
                <a:cs typeface="Times New Roman"/>
              </a:rPr>
              <a:t>.</a:t>
            </a:r>
          </a:p>
          <a:p>
            <a:pPr marL="457200" lvl="0" indent="-457200">
              <a:lnSpc>
                <a:spcPct val="115000"/>
              </a:lnSpc>
              <a:spcAft>
                <a:spcPts val="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ru-RU" sz="2400" dirty="0">
                <a:latin typeface="+mj-lt"/>
                <a:ea typeface="Calibri"/>
                <a:cs typeface="Times New Roman"/>
              </a:rPr>
              <a:t>Самостоятельная деятельность </a:t>
            </a:r>
            <a:r>
              <a:rPr lang="ru-RU" sz="2400" dirty="0" smtClean="0">
                <a:latin typeface="+mj-lt"/>
                <a:ea typeface="Calibri"/>
                <a:cs typeface="Times New Roman"/>
              </a:rPr>
              <a:t>детей.</a:t>
            </a:r>
            <a:endParaRPr lang="ru-RU" sz="2400" b="1" dirty="0">
              <a:solidFill>
                <a:srgbClr val="663300"/>
              </a:solidFill>
              <a:effectLst/>
              <a:latin typeface="+mj-lt"/>
              <a:ea typeface="Calibri"/>
              <a:cs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12" r="28685"/>
          <a:stretch/>
        </p:blipFill>
        <p:spPr bwMode="auto">
          <a:xfrm>
            <a:off x="4860032" y="1425281"/>
            <a:ext cx="4265265" cy="533135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26039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663300"/>
                </a:solidFill>
                <a:latin typeface="+mn-lt"/>
                <a:ea typeface="Times New Roman"/>
              </a:rPr>
              <a:t>элементарные опыты </a:t>
            </a:r>
            <a:r>
              <a:rPr lang="ru-RU" b="1" dirty="0" smtClean="0">
                <a:solidFill>
                  <a:srgbClr val="663300"/>
                </a:solidFill>
                <a:latin typeface="+mn-lt"/>
                <a:ea typeface="Times New Roman"/>
              </a:rPr>
              <a:t/>
            </a:r>
            <a:br>
              <a:rPr lang="ru-RU" b="1" dirty="0" smtClean="0">
                <a:solidFill>
                  <a:srgbClr val="663300"/>
                </a:solidFill>
                <a:latin typeface="+mn-lt"/>
                <a:ea typeface="Times New Roman"/>
              </a:rPr>
            </a:br>
            <a:r>
              <a:rPr lang="ru-RU" b="1" dirty="0" smtClean="0">
                <a:solidFill>
                  <a:srgbClr val="663300"/>
                </a:solidFill>
                <a:latin typeface="+mn-lt"/>
                <a:ea typeface="Times New Roman"/>
              </a:rPr>
              <a:t>и </a:t>
            </a:r>
            <a:r>
              <a:rPr lang="ru-RU" b="1" dirty="0">
                <a:solidFill>
                  <a:srgbClr val="663300"/>
                </a:solidFill>
                <a:latin typeface="+mn-lt"/>
                <a:ea typeface="Times New Roman"/>
              </a:rPr>
              <a:t>эксперименты</a:t>
            </a:r>
            <a:endParaRPr lang="ru-RU" b="1" dirty="0">
              <a:solidFill>
                <a:srgbClr val="66330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052736"/>
            <a:ext cx="3668609" cy="5661248"/>
          </a:xfrm>
        </p:spPr>
        <p:txBody>
          <a:bodyPr>
            <a:normAutofit lnSpcReduction="10000"/>
          </a:bodyPr>
          <a:lstStyle/>
          <a:p>
            <a:pPr marL="361950" indent="-36195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 smtClean="0">
                <a:solidFill>
                  <a:srgbClr val="7030A0"/>
                </a:solidFill>
                <a:latin typeface="Times New Roman"/>
                <a:ea typeface="Times New Roman"/>
                <a:cs typeface="Times New Roman"/>
              </a:rPr>
              <a:t>1. </a:t>
            </a:r>
            <a:r>
              <a:rPr lang="ru-RU" sz="2400" b="1" dirty="0" smtClean="0">
                <a:solidFill>
                  <a:srgbClr val="7030A0"/>
                </a:solidFill>
                <a:latin typeface="+mj-lt"/>
                <a:ea typeface="Times New Roman"/>
                <a:cs typeface="Times New Roman"/>
              </a:rPr>
              <a:t>Элементарность </a:t>
            </a:r>
            <a:r>
              <a:rPr lang="ru-RU" sz="2400" b="1" dirty="0">
                <a:solidFill>
                  <a:srgbClr val="7030A0"/>
                </a:solidFill>
                <a:latin typeface="+mj-lt"/>
                <a:ea typeface="Times New Roman"/>
                <a:cs typeface="Times New Roman"/>
              </a:rPr>
              <a:t>заключается, в характере решаемых задач: они неизвестны только детям. </a:t>
            </a:r>
            <a:endParaRPr lang="ru-RU" sz="2400" b="1" dirty="0">
              <a:solidFill>
                <a:srgbClr val="7030A0"/>
              </a:solidFill>
              <a:latin typeface="+mj-lt"/>
              <a:ea typeface="Calibri"/>
              <a:cs typeface="Times New Roman"/>
            </a:endParaRPr>
          </a:p>
          <a:p>
            <a:pPr marL="361950" indent="-36195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400" b="1" dirty="0" smtClean="0">
                <a:solidFill>
                  <a:srgbClr val="7030A0"/>
                </a:solidFill>
                <a:latin typeface="+mj-lt"/>
                <a:ea typeface="Times New Roman"/>
                <a:cs typeface="Times New Roman"/>
              </a:rPr>
              <a:t>2. В </a:t>
            </a:r>
            <a:r>
              <a:rPr lang="ru-RU" sz="2400" b="1" dirty="0">
                <a:solidFill>
                  <a:srgbClr val="7030A0"/>
                </a:solidFill>
                <a:latin typeface="+mj-lt"/>
                <a:ea typeface="Times New Roman"/>
                <a:cs typeface="Times New Roman"/>
              </a:rPr>
              <a:t>процессе этих опытов не происходит научных открытий, а формируются элементарные понятия и умозаключения. </a:t>
            </a:r>
            <a:endParaRPr lang="ru-RU" sz="2400" b="1" dirty="0">
              <a:solidFill>
                <a:srgbClr val="7030A0"/>
              </a:solidFill>
              <a:latin typeface="+mj-lt"/>
              <a:ea typeface="Calibri"/>
              <a:cs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72" r="-171"/>
          <a:stretch/>
        </p:blipFill>
        <p:spPr bwMode="auto">
          <a:xfrm>
            <a:off x="3341763" y="3179441"/>
            <a:ext cx="5815162" cy="36328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707904" y="1124744"/>
            <a:ext cx="544902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50" lvl="0" indent="-361950">
              <a:lnSpc>
                <a:spcPct val="115000"/>
              </a:lnSpc>
              <a:spcBef>
                <a:spcPts val="600"/>
              </a:spcBef>
            </a:pPr>
            <a:r>
              <a:rPr lang="ru-RU" sz="2400" b="1" dirty="0">
                <a:solidFill>
                  <a:srgbClr val="7030A0"/>
                </a:solidFill>
                <a:latin typeface="Times New Roman"/>
                <a:ea typeface="Times New Roman"/>
                <a:cs typeface="Times New Roman"/>
              </a:rPr>
              <a:t>3. </a:t>
            </a:r>
            <a:r>
              <a:rPr lang="ru-RU" sz="2400" b="1" dirty="0">
                <a:solidFill>
                  <a:srgbClr val="7030A0"/>
                </a:solidFill>
                <a:ea typeface="Times New Roman"/>
                <a:cs typeface="Times New Roman"/>
              </a:rPr>
              <a:t>В такой работе используется обычное бытовое и игровое оборудование (одноразовая посуда, целлофановые </a:t>
            </a:r>
            <a:r>
              <a:rPr lang="ru-RU" sz="2400" b="1" dirty="0" smtClean="0">
                <a:solidFill>
                  <a:srgbClr val="7030A0"/>
                </a:solidFill>
                <a:ea typeface="Times New Roman"/>
                <a:cs typeface="Times New Roman"/>
              </a:rPr>
              <a:t>пакеты,  и т.д</a:t>
            </a:r>
            <a:r>
              <a:rPr lang="ru-RU" sz="2400" b="1" dirty="0">
                <a:solidFill>
                  <a:srgbClr val="7030A0"/>
                </a:solidFill>
                <a:ea typeface="Times New Roman"/>
                <a:cs typeface="Times New Roman"/>
              </a:rPr>
              <a:t>.)</a:t>
            </a:r>
            <a:endParaRPr lang="ru-RU" sz="2400" b="1" dirty="0">
              <a:solidFill>
                <a:srgbClr val="7030A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53805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856984" cy="981869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663300"/>
                </a:solidFill>
              </a:rPr>
              <a:t>Опыт- наблюдение краткосрочный</a:t>
            </a:r>
            <a:endParaRPr lang="ru-RU" b="1" dirty="0">
              <a:solidFill>
                <a:srgbClr val="66330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610" y="2852936"/>
            <a:ext cx="7040782" cy="396044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683568" y="1223393"/>
            <a:ext cx="8278688" cy="621431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«Что боится огонь?»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1700808"/>
            <a:ext cx="90364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Задача взрослого: </a:t>
            </a:r>
            <a:r>
              <a:rPr lang="ru-RU" sz="2000" dirty="0" smtClean="0"/>
              <a:t>дать знания детям о том, чем </a:t>
            </a:r>
            <a:r>
              <a:rPr lang="ru-RU" sz="2000" dirty="0"/>
              <a:t>можно потушить </a:t>
            </a:r>
            <a:r>
              <a:rPr lang="ru-RU" sz="2000" dirty="0" smtClean="0"/>
              <a:t>пожар</a:t>
            </a:r>
            <a:r>
              <a:rPr lang="ru-RU" sz="2000" dirty="0"/>
              <a:t> </a:t>
            </a:r>
            <a:r>
              <a:rPr lang="ru-RU" sz="2000" dirty="0" smtClean="0"/>
              <a:t>(водой</a:t>
            </a:r>
            <a:r>
              <a:rPr lang="ru-RU" sz="2000" dirty="0"/>
              <a:t>, </a:t>
            </a:r>
            <a:r>
              <a:rPr lang="ru-RU" sz="2000" dirty="0" smtClean="0"/>
              <a:t> снегом, песком</a:t>
            </a:r>
            <a:r>
              <a:rPr lang="ru-RU" sz="2000" dirty="0"/>
              <a:t>, землей, огнетушителем и т. д.). Формировать представление об опасных ситуациях и способах поведения в </a:t>
            </a:r>
            <a:r>
              <a:rPr lang="ru-RU" sz="2000" dirty="0" smtClean="0"/>
              <a:t>них.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390416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8001000" cy="90986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663300"/>
                </a:solidFill>
              </a:rPr>
              <a:t>Эксперимент- наблюдение</a:t>
            </a:r>
            <a:br>
              <a:rPr lang="ru-RU" b="1" dirty="0" smtClean="0">
                <a:solidFill>
                  <a:srgbClr val="663300"/>
                </a:solidFill>
              </a:rPr>
            </a:br>
            <a:r>
              <a:rPr lang="ru-RU" b="1" dirty="0" smtClean="0">
                <a:solidFill>
                  <a:srgbClr val="663300"/>
                </a:solidFill>
              </a:rPr>
              <a:t>долгосрочный</a:t>
            </a:r>
            <a:endParaRPr lang="ru-RU" b="1" dirty="0">
              <a:solidFill>
                <a:srgbClr val="663300"/>
              </a:solidFill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5" y="1905250"/>
            <a:ext cx="6545460" cy="490909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43608" y="1268760"/>
            <a:ext cx="64807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«Наблюдение за ростом и развитием </a:t>
            </a:r>
            <a:r>
              <a:rPr lang="ru-RU" sz="2400" dirty="0" smtClean="0"/>
              <a:t>лука»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1716056"/>
            <a:ext cx="223224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Задача взрослого:</a:t>
            </a:r>
          </a:p>
          <a:p>
            <a:r>
              <a:rPr lang="ru-RU" sz="2000" dirty="0" smtClean="0"/>
              <a:t>на </a:t>
            </a:r>
            <a:r>
              <a:rPr lang="ru-RU" sz="2000" dirty="0"/>
              <a:t>примере лука формировать у детей обобщенное представление о комплексе условий, необходимых растению для </a:t>
            </a:r>
            <a:r>
              <a:rPr lang="ru-RU" sz="2000" dirty="0" smtClean="0"/>
              <a:t>роста (свет, тепло, вода)</a:t>
            </a:r>
            <a:endParaRPr lang="ru-RU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6" y="5810302"/>
            <a:ext cx="2482019" cy="102879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395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52121" y="44624"/>
            <a:ext cx="3491879" cy="108012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663300"/>
                </a:solidFill>
              </a:rPr>
              <a:t>Образовательная деятельность</a:t>
            </a:r>
            <a:endParaRPr lang="ru-RU" sz="2800" b="1" dirty="0">
              <a:solidFill>
                <a:srgbClr val="663300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89" r="-806"/>
          <a:stretch/>
        </p:blipFill>
        <p:spPr bwMode="auto">
          <a:xfrm>
            <a:off x="5659712" y="1548962"/>
            <a:ext cx="3491879" cy="528919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023" y="0"/>
            <a:ext cx="5698952" cy="337641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706" y="3501008"/>
            <a:ext cx="5669828" cy="334364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956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2875"/>
            <a:ext cx="9144000" cy="54982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663300"/>
                </a:solidFill>
              </a:rPr>
              <a:t>Игровая  деятельность</a:t>
            </a:r>
            <a:endParaRPr lang="ru-RU" b="1" dirty="0">
              <a:solidFill>
                <a:srgbClr val="6633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74" t="10344" r="12474" b="-385"/>
          <a:stretch/>
        </p:blipFill>
        <p:spPr bwMode="auto">
          <a:xfrm>
            <a:off x="-2033" y="836712"/>
            <a:ext cx="4896544" cy="330441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065240"/>
            <a:ext cx="4932040" cy="277427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500" y="836712"/>
            <a:ext cx="4304704" cy="322852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04"/>
          <a:stretch/>
        </p:blipFill>
        <p:spPr bwMode="auto">
          <a:xfrm>
            <a:off x="0" y="4065240"/>
            <a:ext cx="4211960" cy="279276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937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6016" y="142875"/>
            <a:ext cx="3970784" cy="48034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663300"/>
                </a:solidFill>
              </a:rPr>
              <a:t>Режимные моменты</a:t>
            </a:r>
            <a:endParaRPr lang="ru-RU" sz="2800" b="1" dirty="0">
              <a:solidFill>
                <a:srgbClr val="663300"/>
              </a:solidFill>
            </a:endParaRPr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88540"/>
            <a:ext cx="6211938" cy="349421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21" t="13765" r="27488" b="16548"/>
          <a:stretch/>
        </p:blipFill>
        <p:spPr bwMode="auto">
          <a:xfrm>
            <a:off x="5694536" y="3448050"/>
            <a:ext cx="3444875" cy="341069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9844"/>
            <a:ext cx="4619376" cy="333714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935"/>
          <a:stretch/>
        </p:blipFill>
        <p:spPr bwMode="auto">
          <a:xfrm>
            <a:off x="4739193" y="623224"/>
            <a:ext cx="4280213" cy="276531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1085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520" y="142875"/>
            <a:ext cx="9361040" cy="1112838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663300"/>
                </a:solidFill>
              </a:rPr>
              <a:t>Направления экспериментальной деятельности</a:t>
            </a:r>
            <a:endParaRPr lang="ru-RU" sz="3200" b="1" dirty="0">
              <a:solidFill>
                <a:srgbClr val="66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237626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2400" b="1" dirty="0" smtClean="0">
                <a:latin typeface="+mj-lt"/>
                <a:cs typeface="Times New Roman" pitchFamily="18" charset="0"/>
              </a:rPr>
              <a:t>живая природа </a:t>
            </a:r>
            <a:r>
              <a:rPr lang="ru-RU" sz="2400" dirty="0" smtClean="0">
                <a:latin typeface="+mj-lt"/>
                <a:cs typeface="Times New Roman" pitchFamily="18" charset="0"/>
              </a:rPr>
              <a:t>(наблюдения за растениями, насекомыми, животными);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2400" b="1" dirty="0" smtClean="0">
                <a:latin typeface="+mj-lt"/>
                <a:cs typeface="Times New Roman" pitchFamily="18" charset="0"/>
              </a:rPr>
              <a:t>неживая природа </a:t>
            </a:r>
            <a:r>
              <a:rPr lang="ru-RU" sz="2400" dirty="0" smtClean="0">
                <a:latin typeface="+mj-lt"/>
                <a:cs typeface="Times New Roman" pitchFamily="18" charset="0"/>
              </a:rPr>
              <a:t>(изучение свойств воды, снега, воздуха, ветра, песка);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2400" b="1" dirty="0">
                <a:latin typeface="+mj-lt"/>
                <a:cs typeface="Times New Roman" pitchFamily="18" charset="0"/>
              </a:rPr>
              <a:t>человек - «наши помощники» </a:t>
            </a:r>
            <a:r>
              <a:rPr lang="ru-RU" sz="2400" dirty="0">
                <a:latin typeface="+mj-lt"/>
                <a:cs typeface="Times New Roman" pitchFamily="18" charset="0"/>
              </a:rPr>
              <a:t>(нос, уши, глаза, руки, ноги, кожа);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endParaRPr lang="ru-RU" sz="2400" dirty="0" smtClean="0">
              <a:latin typeface="+mj-lt"/>
              <a:cs typeface="Times New Roman" pitchFamily="18" charset="0"/>
            </a:endParaRPr>
          </a:p>
          <a:p>
            <a:endParaRPr lang="ru-RU" dirty="0">
              <a:latin typeface="+mj-lt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784"/>
          <a:stretch/>
        </p:blipFill>
        <p:spPr bwMode="auto">
          <a:xfrm>
            <a:off x="3183314" y="3395390"/>
            <a:ext cx="5960686" cy="322843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4913" y="3501008"/>
            <a:ext cx="328076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Wingdings" pitchFamily="2" charset="2"/>
              <a:buChar char="v"/>
            </a:pPr>
            <a:r>
              <a:rPr lang="ru-RU" sz="2400" b="1" dirty="0" smtClean="0">
                <a:solidFill>
                  <a:prstClr val="black"/>
                </a:solidFill>
                <a:cs typeface="Times New Roman" pitchFamily="18" charset="0"/>
              </a:rPr>
              <a:t>рукотворный </a:t>
            </a:r>
            <a:r>
              <a:rPr lang="ru-RU" sz="2400" b="1" dirty="0">
                <a:solidFill>
                  <a:prstClr val="black"/>
                </a:solidFill>
                <a:cs typeface="Times New Roman" pitchFamily="18" charset="0"/>
              </a:rPr>
              <a:t>мир </a:t>
            </a:r>
            <a:r>
              <a:rPr lang="ru-RU" sz="2400" dirty="0">
                <a:solidFill>
                  <a:prstClr val="black"/>
                </a:solidFill>
                <a:cs typeface="Times New Roman" pitchFamily="18" charset="0"/>
              </a:rPr>
              <a:t>(изучение предметов из дерева, пластмассы, бумаги, ткани, резины, металла);</a:t>
            </a:r>
          </a:p>
        </p:txBody>
      </p:sp>
    </p:spTree>
    <p:extLst>
      <p:ext uri="{BB962C8B-B14F-4D97-AF65-F5344CB8AC3E}">
        <p14:creationId xmlns:p14="http://schemas.microsoft.com/office/powerpoint/2010/main" val="330266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4624"/>
            <a:ext cx="4716016" cy="93610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rgbClr val="663300"/>
                </a:solidFill>
              </a:rPr>
              <a:t>Картотеки элементарных</a:t>
            </a:r>
            <a:br>
              <a:rPr lang="ru-RU" sz="2400" b="1" dirty="0">
                <a:solidFill>
                  <a:srgbClr val="663300"/>
                </a:solidFill>
              </a:rPr>
            </a:br>
            <a:r>
              <a:rPr lang="ru-RU" sz="2400" b="1" dirty="0">
                <a:solidFill>
                  <a:srgbClr val="663300"/>
                </a:solidFill>
              </a:rPr>
              <a:t>опытов и экспериментов</a:t>
            </a:r>
            <a:endParaRPr lang="ru-RU" sz="2000" b="1" cap="none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499992" y="0"/>
            <a:ext cx="464400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ru-RU" dirty="0">
                <a:solidFill>
                  <a:prstClr val="black"/>
                </a:solidFill>
                <a:cs typeface="Times New Roman" pitchFamily="18" charset="0"/>
              </a:rPr>
              <a:t>Развивать наблюдательность, мыслительные процессы, внимание,  зрительную, слуховую чувствительность, речь.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dirty="0">
                <a:solidFill>
                  <a:prstClr val="black"/>
                </a:solidFill>
                <a:cs typeface="Times New Roman" pitchFamily="18" charset="0"/>
              </a:rPr>
              <a:t>Расширять представление детей о физических свойствах и явлениях окружающего </a:t>
            </a:r>
            <a:r>
              <a:rPr lang="ru-RU" dirty="0" smtClean="0">
                <a:solidFill>
                  <a:prstClr val="black"/>
                </a:solidFill>
                <a:cs typeface="Times New Roman" pitchFamily="18" charset="0"/>
              </a:rPr>
              <a:t>мира, о  </a:t>
            </a:r>
            <a:r>
              <a:rPr lang="ru-RU" dirty="0">
                <a:solidFill>
                  <a:prstClr val="black"/>
                </a:solidFill>
                <a:cs typeface="Times New Roman" pitchFamily="18" charset="0"/>
              </a:rPr>
              <a:t>некоторых факторах среды 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dirty="0" smtClean="0">
                <a:solidFill>
                  <a:prstClr val="black"/>
                </a:solidFill>
                <a:cs typeface="Times New Roman" pitchFamily="18" charset="0"/>
              </a:rPr>
              <a:t>Развивать </a:t>
            </a:r>
            <a:r>
              <a:rPr lang="ru-RU" dirty="0">
                <a:solidFill>
                  <a:prstClr val="black"/>
                </a:solidFill>
                <a:cs typeface="Times New Roman" pitchFamily="18" charset="0"/>
              </a:rPr>
              <a:t>эмоционально-ценностное отношение к окружающему миру.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dirty="0">
                <a:solidFill>
                  <a:prstClr val="black"/>
                </a:solidFill>
                <a:cs typeface="Times New Roman" pitchFamily="18" charset="0"/>
              </a:rPr>
              <a:t>Развивать </a:t>
            </a:r>
            <a:r>
              <a:rPr lang="ru-RU" dirty="0" smtClean="0">
                <a:solidFill>
                  <a:prstClr val="black"/>
                </a:solidFill>
                <a:cs typeface="Times New Roman" pitchFamily="18" charset="0"/>
              </a:rPr>
              <a:t>познавательную активность</a:t>
            </a:r>
            <a:endParaRPr lang="ru-RU" dirty="0">
              <a:solidFill>
                <a:prstClr val="black"/>
              </a:solidFill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4810" y="3267075"/>
            <a:ext cx="4786313" cy="35909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5" y="1183685"/>
            <a:ext cx="4255735" cy="567431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6074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42875"/>
            <a:ext cx="8001000" cy="837853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663300"/>
                </a:solidFill>
              </a:rPr>
              <a:t>Работа с родителями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24745"/>
            <a:ext cx="8964488" cy="5616624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latin typeface="+mj-lt"/>
                <a:cs typeface="Times New Roman" pitchFamily="18" charset="0"/>
              </a:rPr>
              <a:t>РЕКОМЕНДАЦИИ: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2400" dirty="0" smtClean="0">
                <a:latin typeface="+mj-lt"/>
                <a:cs typeface="Times New Roman" pitchFamily="18" charset="0"/>
              </a:rPr>
              <a:t>Заметки, которые помогут взрослому ответить на вопросы детей</a:t>
            </a:r>
            <a:endParaRPr lang="ru-RU" sz="2400" dirty="0">
              <a:latin typeface="+mj-lt"/>
              <a:cs typeface="Times New Roman" pitchFamily="18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2400" dirty="0" smtClean="0">
                <a:latin typeface="+mj-lt"/>
                <a:cs typeface="Times New Roman" pitchFamily="18" charset="0"/>
              </a:rPr>
              <a:t>Как помочь маленькому исследователю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ru-RU" sz="2400" dirty="0" smtClean="0">
              <a:latin typeface="+mj-lt"/>
              <a:cs typeface="Times New Roman" pitchFamily="18" charset="0"/>
            </a:endParaRP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latin typeface="+mj-lt"/>
                <a:cs typeface="Times New Roman" pitchFamily="18" charset="0"/>
              </a:rPr>
              <a:t>КОНСУЛЬТАЦИИ 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2400" dirty="0">
                <a:latin typeface="+mj-lt"/>
                <a:cs typeface="Times New Roman" pitchFamily="18" charset="0"/>
              </a:rPr>
              <a:t>Опытно-экспериментальная деятельность с детьми младшего дошкольного </a:t>
            </a:r>
            <a:r>
              <a:rPr lang="ru-RU" sz="2400" dirty="0" smtClean="0">
                <a:latin typeface="+mj-lt"/>
                <a:cs typeface="Times New Roman" pitchFamily="18" charset="0"/>
              </a:rPr>
              <a:t>возраста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2400" dirty="0" smtClean="0">
                <a:latin typeface="+mj-lt"/>
                <a:cs typeface="Times New Roman" pitchFamily="18" charset="0"/>
              </a:rPr>
              <a:t>Роль </a:t>
            </a:r>
            <a:r>
              <a:rPr lang="ru-RU" sz="2400" dirty="0">
                <a:latin typeface="+mj-lt"/>
                <a:cs typeface="Times New Roman" pitchFamily="18" charset="0"/>
              </a:rPr>
              <a:t>семьи в развитии познавательной активности </a:t>
            </a:r>
            <a:r>
              <a:rPr lang="ru-RU" sz="2400" dirty="0" smtClean="0">
                <a:latin typeface="+mj-lt"/>
                <a:cs typeface="Times New Roman" pitchFamily="18" charset="0"/>
              </a:rPr>
              <a:t>детей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2400" dirty="0" smtClean="0">
                <a:latin typeface="+mj-lt"/>
                <a:cs typeface="Times New Roman" pitchFamily="18" charset="0"/>
              </a:rPr>
              <a:t>Почему </a:t>
            </a:r>
            <a:r>
              <a:rPr lang="ru-RU" sz="2400" dirty="0">
                <a:latin typeface="+mj-lt"/>
                <a:cs typeface="Times New Roman" pitchFamily="18" charset="0"/>
              </a:rPr>
              <a:t>дошкольнику полезно быть </a:t>
            </a:r>
            <a:r>
              <a:rPr lang="ru-RU" sz="2400" dirty="0" smtClean="0">
                <a:latin typeface="+mj-lt"/>
                <a:cs typeface="Times New Roman" pitchFamily="18" charset="0"/>
              </a:rPr>
              <a:t>исследователем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ru-RU" sz="2400" dirty="0" smtClean="0">
              <a:latin typeface="+mj-lt"/>
              <a:cs typeface="Times New Roman" pitchFamily="18" charset="0"/>
            </a:endParaRP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latin typeface="+mj-lt"/>
                <a:cs typeface="Times New Roman" pitchFamily="18" charset="0"/>
              </a:rPr>
              <a:t>ШПАРГАЛКИ 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2400" dirty="0" smtClean="0">
                <a:latin typeface="+mj-lt"/>
                <a:cs typeface="Times New Roman" pitchFamily="18" charset="0"/>
              </a:rPr>
              <a:t> Работа с тестом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2400" dirty="0" smtClean="0">
                <a:latin typeface="+mj-lt"/>
                <a:cs typeface="Times New Roman" pitchFamily="18" charset="0"/>
              </a:rPr>
              <a:t>Опыты на кухне 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2400" dirty="0" smtClean="0">
                <a:latin typeface="+mj-lt"/>
                <a:cs typeface="Times New Roman" pitchFamily="18" charset="0"/>
              </a:rPr>
              <a:t>Фокусы с воздухом и другие </a:t>
            </a:r>
            <a:endParaRPr lang="ru-RU" sz="24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42875"/>
            <a:ext cx="8435280" cy="981869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663300"/>
                </a:solidFill>
              </a:rPr>
              <a:t>Позитивные моменты</a:t>
            </a:r>
            <a:r>
              <a:rPr lang="ru-RU" sz="3200" dirty="0"/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24744"/>
            <a:ext cx="9126091" cy="1440160"/>
          </a:xfrm>
        </p:spPr>
        <p:txBody>
          <a:bodyPr>
            <a:normAutofit/>
          </a:bodyPr>
          <a:lstStyle/>
          <a:p>
            <a:pPr marL="361950" indent="-361950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2000" dirty="0" smtClean="0">
                <a:cs typeface="Times New Roman" pitchFamily="18" charset="0"/>
              </a:rPr>
              <a:t>Ярко </a:t>
            </a:r>
            <a:r>
              <a:rPr lang="ru-RU" sz="2000" dirty="0">
                <a:cs typeface="Times New Roman" pitchFamily="18" charset="0"/>
              </a:rPr>
              <a:t>проявляется любопытство </a:t>
            </a:r>
            <a:r>
              <a:rPr lang="ru-RU" sz="2000" dirty="0" smtClean="0">
                <a:cs typeface="Times New Roman" pitchFamily="18" charset="0"/>
              </a:rPr>
              <a:t> задают </a:t>
            </a:r>
            <a:r>
              <a:rPr lang="ru-RU" sz="2000" dirty="0">
                <a:cs typeface="Times New Roman" pitchFamily="18" charset="0"/>
              </a:rPr>
              <a:t>взрослым многочисленные вопросы природоведческого </a:t>
            </a:r>
            <a:r>
              <a:rPr lang="ru-RU" sz="2000" dirty="0" smtClean="0">
                <a:cs typeface="Times New Roman" pitchFamily="18" charset="0"/>
              </a:rPr>
              <a:t>содержания (</a:t>
            </a:r>
            <a:r>
              <a:rPr lang="ru-RU" sz="2000" dirty="0">
                <a:cs typeface="Times New Roman" pitchFamily="18" charset="0"/>
              </a:rPr>
              <a:t>почему, как, зачем, а что будет, если)</a:t>
            </a:r>
          </a:p>
          <a:p>
            <a:pPr marL="361950" indent="-361950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2000" dirty="0">
                <a:cs typeface="Times New Roman" pitchFamily="18" charset="0"/>
              </a:rPr>
              <a:t>У</a:t>
            </a:r>
            <a:r>
              <a:rPr lang="ru-RU" sz="2000" dirty="0" smtClean="0">
                <a:cs typeface="Times New Roman" pitchFamily="18" charset="0"/>
              </a:rPr>
              <a:t>крепляется потребность  </a:t>
            </a:r>
            <a:r>
              <a:rPr lang="ru-RU" sz="2000" dirty="0">
                <a:cs typeface="Times New Roman" pitchFamily="18" charset="0"/>
              </a:rPr>
              <a:t>получить  ответ экспериментальным  </a:t>
            </a:r>
            <a:r>
              <a:rPr lang="ru-RU" sz="2000" dirty="0" smtClean="0">
                <a:cs typeface="Times New Roman" pitchFamily="18" charset="0"/>
              </a:rPr>
              <a:t>путем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09" t="2917" r="15000" b="4583"/>
          <a:stretch/>
        </p:blipFill>
        <p:spPr bwMode="auto">
          <a:xfrm>
            <a:off x="3928865" y="2840542"/>
            <a:ext cx="5215135" cy="399687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0433" y="2420888"/>
            <a:ext cx="388843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>
                <a:ea typeface="Times New Roman"/>
              </a:rPr>
              <a:t>П</a:t>
            </a:r>
            <a:r>
              <a:rPr lang="ru-RU" sz="2000" dirty="0" smtClean="0">
                <a:ea typeface="Times New Roman"/>
              </a:rPr>
              <a:t>ользуются активным </a:t>
            </a:r>
            <a:r>
              <a:rPr lang="ru-RU" sz="2000" dirty="0">
                <a:ea typeface="Times New Roman"/>
              </a:rPr>
              <a:t>действием по обследованию объекта или предмета </a:t>
            </a:r>
            <a:endParaRPr lang="ru-RU" sz="2000" dirty="0" smtClean="0">
              <a:ea typeface="Times New Roman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/>
              <a:t>Умеют сопоставлять некоторые факты и делать простейшие выводы из </a:t>
            </a:r>
            <a:r>
              <a:rPr lang="ru-RU" sz="2000" dirty="0" smtClean="0"/>
              <a:t>рассуждений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/>
              <a:t>Используют опыт практической деятельности в </a:t>
            </a:r>
            <a:r>
              <a:rPr lang="ru-RU" sz="2000" dirty="0" smtClean="0"/>
              <a:t>игре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 smtClean="0"/>
              <a:t>Расширяются представления и развивается речь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044971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04664"/>
            <a:ext cx="8712968" cy="105347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b="1" dirty="0" smtClean="0">
                <a:solidFill>
                  <a:srgbClr val="663300"/>
                </a:solidFill>
                <a:latin typeface="Century" pitchFamily="18" charset="0"/>
              </a:rPr>
              <a:t>СПАСИБО   ЗА  ВНИМАНИЕ</a:t>
            </a:r>
            <a:endParaRPr lang="ru-RU" sz="4400" b="1" dirty="0">
              <a:solidFill>
                <a:srgbClr val="663300"/>
              </a:solidFill>
              <a:latin typeface="Century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412775"/>
            <a:ext cx="8704969" cy="489654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179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dSciFairProj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21873A"/>
      </a:hlink>
      <a:folHlink>
        <a:srgbClr val="717E00"/>
      </a:folHlink>
    </a:clrScheme>
    <a:fontScheme name="Science Fair">
      <a:majorFont>
        <a:latin typeface="Tw Cen MT Condensed"/>
        <a:ea typeface=""/>
        <a:cs typeface=""/>
      </a:majorFont>
      <a:minorFont>
        <a:latin typeface="Tw Cen MT Condense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919</TotalTime>
  <Words>693</Words>
  <Application>Microsoft Office PowerPoint</Application>
  <PresentationFormat>Экран (4:3)</PresentationFormat>
  <Paragraphs>84</Paragraphs>
  <Slides>21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EdSciFairProj</vt:lpstr>
      <vt:lpstr>Экспериментирование,  как средство развития познавательной активности младших дошкольников</vt:lpstr>
      <vt:lpstr>Познавательная    активность младших     дошкольников </vt:lpstr>
      <vt:lpstr>Исследовательская     деятельность зарождается   в    раннем    детстве</vt:lpstr>
      <vt:lpstr> Актуальность</vt:lpstr>
      <vt:lpstr>Ю.К. Бабанский, Л.А. Венгер, Н.А. Ветлугина, И.Д. Зверев, В.В. Запорожц, И.Я. Лернер, А.И. Савенков, Г.И. Щукина и др. </vt:lpstr>
      <vt:lpstr>Изучение   теоретических аспектов по данной теме</vt:lpstr>
      <vt:lpstr>обогащение  предметно-развивающей  среды</vt:lpstr>
      <vt:lpstr>Презентация PowerPoint</vt:lpstr>
      <vt:lpstr>Требования  к оборудованию</vt:lpstr>
      <vt:lpstr>методы экспериментально-исследовательской деятельности</vt:lpstr>
      <vt:lpstr>элементарные опыты  и эксперименты</vt:lpstr>
      <vt:lpstr>Опыт- наблюдение краткосрочный</vt:lpstr>
      <vt:lpstr>Эксперимент- наблюдение долгосрочный</vt:lpstr>
      <vt:lpstr>Образовательная деятельность</vt:lpstr>
      <vt:lpstr>Игровая  деятельность</vt:lpstr>
      <vt:lpstr>Режимные моменты</vt:lpstr>
      <vt:lpstr>Направления экспериментальной деятельности</vt:lpstr>
      <vt:lpstr>Картотеки элементарных опытов и экспериментов</vt:lpstr>
      <vt:lpstr>Работа с родителями</vt:lpstr>
      <vt:lpstr>Позитивные моменты: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Экспериментирование,  как средство развития познавательной активности младших дошкольников</dc:title>
  <dc:creator>User</dc:creator>
  <cp:lastModifiedBy>User</cp:lastModifiedBy>
  <cp:revision>63</cp:revision>
  <dcterms:created xsi:type="dcterms:W3CDTF">2019-02-14T06:34:41Z</dcterms:created>
  <dcterms:modified xsi:type="dcterms:W3CDTF">2021-02-01T02:58:41Z</dcterms:modified>
</cp:coreProperties>
</file>