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2" r:id="rId10"/>
    <p:sldId id="263" r:id="rId11"/>
    <p:sldId id="266" r:id="rId12"/>
    <p:sldId id="267" r:id="rId13"/>
    <p:sldId id="268" r:id="rId14"/>
    <p:sldId id="269" r:id="rId15"/>
    <p:sldId id="272" r:id="rId16"/>
    <p:sldId id="273" r:id="rId17"/>
    <p:sldId id="270" r:id="rId18"/>
    <p:sldId id="271" r:id="rId19"/>
    <p:sldId id="276" r:id="rId20"/>
    <p:sldId id="277" r:id="rId21"/>
    <p:sldId id="274" r:id="rId22"/>
    <p:sldId id="275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301" r:id="rId44"/>
    <p:sldId id="302" r:id="rId45"/>
    <p:sldId id="299" r:id="rId46"/>
    <p:sldId id="300" r:id="rId47"/>
    <p:sldId id="305" r:id="rId48"/>
    <p:sldId id="306" r:id="rId49"/>
    <p:sldId id="307" r:id="rId50"/>
    <p:sldId id="308" r:id="rId51"/>
    <p:sldId id="303" r:id="rId52"/>
    <p:sldId id="304" r:id="rId53"/>
    <p:sldId id="309" r:id="rId54"/>
    <p:sldId id="310" r:id="rId55"/>
    <p:sldId id="313" r:id="rId56"/>
    <p:sldId id="314" r:id="rId57"/>
    <p:sldId id="311" r:id="rId58"/>
    <p:sldId id="312" r:id="rId59"/>
    <p:sldId id="315" r:id="rId60"/>
    <p:sldId id="316" r:id="rId61"/>
    <p:sldId id="317" r:id="rId62"/>
    <p:sldId id="318" r:id="rId6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EDBE013-646A-4237-BB46-E919C0670B08}" type="datetimeFigureOut">
              <a:rPr lang="ru-RU" smtClean="0"/>
              <a:pPr/>
              <a:t>пт 22.10.21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8D72210-453A-4F65-B6D4-08E8E771AF3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DBE013-646A-4237-BB46-E919C0670B08}" type="datetimeFigureOut">
              <a:rPr lang="ru-RU" smtClean="0"/>
              <a:pPr/>
              <a:t>пт 22.10.21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D72210-453A-4F65-B6D4-08E8E771AF3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DBE013-646A-4237-BB46-E919C0670B08}" type="datetimeFigureOut">
              <a:rPr lang="ru-RU" smtClean="0"/>
              <a:pPr/>
              <a:t>пт 22.10.21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D72210-453A-4F65-B6D4-08E8E771AF3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DBE013-646A-4237-BB46-E919C0670B08}" type="datetimeFigureOut">
              <a:rPr lang="ru-RU" smtClean="0"/>
              <a:pPr/>
              <a:t>пт 22.10.21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D72210-453A-4F65-B6D4-08E8E771AF3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DBE013-646A-4237-BB46-E919C0670B08}" type="datetimeFigureOut">
              <a:rPr lang="ru-RU" smtClean="0"/>
              <a:pPr/>
              <a:t>пт 22.10.21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D72210-453A-4F65-B6D4-08E8E771AF3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DBE013-646A-4237-BB46-E919C0670B08}" type="datetimeFigureOut">
              <a:rPr lang="ru-RU" smtClean="0"/>
              <a:pPr/>
              <a:t>пт 22.10.21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D72210-453A-4F65-B6D4-08E8E771AF3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DBE013-646A-4237-BB46-E919C0670B08}" type="datetimeFigureOut">
              <a:rPr lang="ru-RU" smtClean="0"/>
              <a:pPr/>
              <a:t>пт 22.10.21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D72210-453A-4F65-B6D4-08E8E771AF3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EDBE013-646A-4237-BB46-E919C0670B08}" type="datetimeFigureOut">
              <a:rPr lang="ru-RU" smtClean="0"/>
              <a:pPr/>
              <a:t>пт 22.10.21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D72210-453A-4F65-B6D4-08E8E771AF3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EDBE013-646A-4237-BB46-E919C0670B08}" type="datetimeFigureOut">
              <a:rPr lang="ru-RU" smtClean="0"/>
              <a:pPr/>
              <a:t>пт 22.10.21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8D72210-453A-4F65-B6D4-08E8E771AF3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DBE013-646A-4237-BB46-E919C0670B08}" type="datetimeFigureOut">
              <a:rPr lang="ru-RU" smtClean="0"/>
              <a:pPr/>
              <a:t>пт 22.10.21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D72210-453A-4F65-B6D4-08E8E771AF3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DBE013-646A-4237-BB46-E919C0670B08}" type="datetimeFigureOut">
              <a:rPr lang="ru-RU" smtClean="0"/>
              <a:pPr/>
              <a:t>пт 22.10.21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D72210-453A-4F65-B6D4-08E8E771AF3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EDBE013-646A-4237-BB46-E919C0670B08}" type="datetimeFigureOut">
              <a:rPr lang="ru-RU" smtClean="0"/>
              <a:pPr/>
              <a:t>пт 22.10.21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8D72210-453A-4F65-B6D4-08E8E771AF3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5.xml"/><Relationship Id="rId18" Type="http://schemas.openxmlformats.org/officeDocument/2006/relationships/slide" Target="slide55.xml"/><Relationship Id="rId26" Type="http://schemas.openxmlformats.org/officeDocument/2006/relationships/slide" Target="slide41.xml"/><Relationship Id="rId3" Type="http://schemas.openxmlformats.org/officeDocument/2006/relationships/slide" Target="slide5.xml"/><Relationship Id="rId21" Type="http://schemas.openxmlformats.org/officeDocument/2006/relationships/slide" Target="slide61.xml"/><Relationship Id="rId7" Type="http://schemas.openxmlformats.org/officeDocument/2006/relationships/slide" Target="slide13.xml"/><Relationship Id="rId12" Type="http://schemas.openxmlformats.org/officeDocument/2006/relationships/slide" Target="slide23.xml"/><Relationship Id="rId17" Type="http://schemas.openxmlformats.org/officeDocument/2006/relationships/slide" Target="slide53.xml"/><Relationship Id="rId25" Type="http://schemas.openxmlformats.org/officeDocument/2006/relationships/slide" Target="slide39.xml"/><Relationship Id="rId2" Type="http://schemas.openxmlformats.org/officeDocument/2006/relationships/slide" Target="slide3.xml"/><Relationship Id="rId16" Type="http://schemas.openxmlformats.org/officeDocument/2006/relationships/slide" Target="slide31.xml"/><Relationship Id="rId20" Type="http://schemas.openxmlformats.org/officeDocument/2006/relationships/slide" Target="slide59.xml"/><Relationship Id="rId29" Type="http://schemas.openxmlformats.org/officeDocument/2006/relationships/slide" Target="slide4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11" Type="http://schemas.openxmlformats.org/officeDocument/2006/relationships/slide" Target="slide21.xml"/><Relationship Id="rId24" Type="http://schemas.openxmlformats.org/officeDocument/2006/relationships/slide" Target="slide37.xml"/><Relationship Id="rId5" Type="http://schemas.openxmlformats.org/officeDocument/2006/relationships/slide" Target="slide9.xml"/><Relationship Id="rId15" Type="http://schemas.openxmlformats.org/officeDocument/2006/relationships/slide" Target="slide29.xml"/><Relationship Id="rId23" Type="http://schemas.openxmlformats.org/officeDocument/2006/relationships/slide" Target="slide35.xml"/><Relationship Id="rId28" Type="http://schemas.openxmlformats.org/officeDocument/2006/relationships/slide" Target="slide45.xml"/><Relationship Id="rId10" Type="http://schemas.openxmlformats.org/officeDocument/2006/relationships/slide" Target="slide19.xml"/><Relationship Id="rId19" Type="http://schemas.openxmlformats.org/officeDocument/2006/relationships/slide" Target="slide57.xml"/><Relationship Id="rId31" Type="http://schemas.openxmlformats.org/officeDocument/2006/relationships/slide" Target="slide51.xml"/><Relationship Id="rId4" Type="http://schemas.openxmlformats.org/officeDocument/2006/relationships/slide" Target="slide7.xml"/><Relationship Id="rId9" Type="http://schemas.openxmlformats.org/officeDocument/2006/relationships/slide" Target="slide17.xml"/><Relationship Id="rId14" Type="http://schemas.openxmlformats.org/officeDocument/2006/relationships/slide" Target="slide27.xml"/><Relationship Id="rId22" Type="http://schemas.openxmlformats.org/officeDocument/2006/relationships/slide" Target="slide33.xml"/><Relationship Id="rId27" Type="http://schemas.openxmlformats.org/officeDocument/2006/relationships/slide" Target="slide43.xml"/><Relationship Id="rId30" Type="http://schemas.openxmlformats.org/officeDocument/2006/relationships/slide" Target="slide4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gif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829761"/>
          </a:xfrm>
        </p:spPr>
        <p:txBody>
          <a:bodyPr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Своя игра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Выполнил: Смирнов Алексей 11 «А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МОУ СОШ     </a:t>
            </a:r>
          </a:p>
          <a:p>
            <a:pPr algn="l"/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им.К.Н.Новикова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Руководитель: учитель биологии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Щинова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 Л.А.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настраиваемая 2">
            <a:hlinkClick r:id="" action="ppaction://hlinkshowjump?jump=endshow" highlightClick="1"/>
          </p:cNvPr>
          <p:cNvSpPr/>
          <p:nvPr/>
        </p:nvSpPr>
        <p:spPr>
          <a:xfrm>
            <a:off x="8964488" y="6597352"/>
            <a:ext cx="179512" cy="260648"/>
          </a:xfrm>
          <a:prstGeom prst="actionButtonBlank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44" y="285728"/>
          <a:ext cx="8858310" cy="607222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786082"/>
                <a:gridCol w="1214446"/>
                <a:gridCol w="1214446"/>
                <a:gridCol w="1214446"/>
                <a:gridCol w="1214446"/>
                <a:gridCol w="1214444"/>
              </a:tblGrid>
              <a:tr h="10001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Эмбриональный период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" action="ppaction://hlinksldjump"/>
                        </a:rPr>
                        <a:t>10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3" action="ppaction://hlinksldjump"/>
                        </a:rPr>
                        <a:t>20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4" action="ppaction://hlinksldjump"/>
                        </a:rPr>
                        <a:t>30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5" action="ppaction://hlinksldjump"/>
                        </a:rPr>
                        <a:t>40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6" action="ppaction://hlinksldjump"/>
                        </a:rPr>
                        <a:t>50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</a:tr>
              <a:tr h="10001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Генетика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7" action="ppaction://hlinksldjump"/>
                        </a:rPr>
                        <a:t>10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8" action="ppaction://hlinksldjump"/>
                        </a:rPr>
                        <a:t>20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9" action="ppaction://hlinksldjump"/>
                        </a:rPr>
                        <a:t>30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0" action="ppaction://hlinksldjump"/>
                        </a:rPr>
                        <a:t>40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1" action="ppaction://hlinksldjump"/>
                        </a:rPr>
                        <a:t>50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</a:tr>
              <a:tr h="10001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Мейоз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2" action="ppaction://hlinksldjump"/>
                        </a:rPr>
                        <a:t>10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3" action="ppaction://hlinksldjump"/>
                        </a:rPr>
                        <a:t>20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4" action="ppaction://hlinksldjump"/>
                        </a:rPr>
                        <a:t>30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5" action="ppaction://hlinksldjump"/>
                        </a:rPr>
                        <a:t>40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6" action="ppaction://hlinksldjump"/>
                        </a:rPr>
                        <a:t>50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</a:tr>
              <a:tr h="1071570">
                <a:tc>
                  <a:txBody>
                    <a:bodyPr/>
                    <a:lstStyle/>
                    <a:p>
                      <a:r>
                        <a:rPr lang="ru-RU" dirty="0" smtClean="0"/>
                        <a:t>Митоз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7" action="ppaction://hlinksldjump"/>
                        </a:rPr>
                        <a:t>10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8" action="ppaction://hlinksldjump"/>
                        </a:rPr>
                        <a:t>20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19" action="ppaction://hlinksldjump"/>
                        </a:rPr>
                        <a:t>30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0" action="ppaction://hlinksldjump"/>
                        </a:rPr>
                        <a:t>40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1" action="ppaction://hlinksldjump"/>
                        </a:rPr>
                        <a:t>50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</a:tr>
              <a:tr h="10715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ДНК и РНК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2" action="ppaction://hlinksldjump"/>
                        </a:rPr>
                        <a:t>10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3" action="ppaction://hlinksldjump"/>
                        </a:rPr>
                        <a:t>20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4" action="ppaction://hlinksldjump"/>
                        </a:rPr>
                        <a:t>30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5" action="ppaction://hlinksldjump"/>
                        </a:rPr>
                        <a:t>40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6" action="ppaction://hlinksldjump"/>
                        </a:rPr>
                        <a:t>50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</a:tr>
              <a:tr h="9286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???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7" action="ppaction://hlinksldjump"/>
                        </a:rPr>
                        <a:t>10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8" action="ppaction://hlinksldjump"/>
                        </a:rPr>
                        <a:t>20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29" action="ppaction://hlinksldjump"/>
                        </a:rPr>
                        <a:t>30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30" action="ppaction://hlinksldjump"/>
                        </a:rPr>
                        <a:t>40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u="none" strike="noStrike" cap="none" normalizeH="0" baseline="0" dirty="0" smtClean="0">
                          <a:ln>
                            <a:noFill/>
                          </a:ln>
                          <a:effectLst/>
                          <a:hlinkClick r:id="rId31" action="ppaction://hlinksldjump"/>
                        </a:rPr>
                        <a:t>50</a:t>
                      </a:r>
                      <a:endParaRPr kumimoji="0" lang="ru-RU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136904" cy="3816424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latin typeface="Arial" pitchFamily="34" charset="0"/>
                <a:cs typeface="Arial" pitchFamily="34" charset="0"/>
              </a:rPr>
              <a:t>Как по-другому называется эмбриональный период?</a:t>
            </a:r>
            <a:endParaRPr lang="ru-RU" sz="4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7992888" cy="2952328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latin typeface="Arial" pitchFamily="34" charset="0"/>
                <a:cs typeface="Arial" pitchFamily="34" charset="0"/>
              </a:rPr>
              <a:t>Зародышевый</a:t>
            </a:r>
            <a:endParaRPr lang="ru-RU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Управляющая кнопка: возврат 3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0178" name="Picture 2" descr="http://bibl.tikva.ru/base/B1774/img/B1774p84-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1844824"/>
            <a:ext cx="6448425" cy="3952876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268760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Сколько существует основных этапов эмбрионального периода?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206084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3 этапа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170080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Как называется двухслойный зародыш?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908720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Гаструла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6082" name="Picture 2" descr="http://images.myshared.ru/284907/slide_15.jpg"/>
          <p:cNvPicPr>
            <a:picLocks noChangeAspect="1" noChangeArrowheads="1"/>
          </p:cNvPicPr>
          <p:nvPr/>
        </p:nvPicPr>
        <p:blipFill>
          <a:blip r:embed="rId3" cstate="print"/>
          <a:srcRect t="28788" b="13636"/>
          <a:stretch>
            <a:fillRect/>
          </a:stretch>
        </p:blipFill>
        <p:spPr bwMode="auto">
          <a:xfrm>
            <a:off x="827584" y="2276872"/>
            <a:ext cx="7503992" cy="324036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70080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Как называется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средний слой зародыша?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62068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Мезодерма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4034" name="Picture 2" descr="http://files.school-collection.edu.ru/dlrstore/353d3006-3b6c-482d-8e3b-c6249c96f1d9/images/neyrula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576" y="1844824"/>
            <a:ext cx="7416824" cy="370841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772816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Что формируется из эктодермы?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332656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Нервная система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Эпителиальный покров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Хрусталик глаза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Эмаль зубов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1986" name="Picture 2" descr="http://ebio.ru/images/07020801.gif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2780928"/>
            <a:ext cx="1872208" cy="2942041"/>
          </a:xfrm>
          <a:prstGeom prst="rect">
            <a:avLst/>
          </a:prstGeom>
          <a:noFill/>
        </p:spPr>
      </p:pic>
      <p:pic>
        <p:nvPicPr>
          <p:cNvPr id="41988" name="Picture 4" descr="http://900igr.net/datai/biologija/Tkani-biologija/0003-002-Epitelialnaja-tkan.pn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1EEF4"/>
              </a:clrFrom>
              <a:clrTo>
                <a:srgbClr val="F1EEF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7744" y="3356992"/>
            <a:ext cx="2234272" cy="2267372"/>
          </a:xfrm>
          <a:prstGeom prst="rect">
            <a:avLst/>
          </a:prstGeom>
          <a:noFill/>
        </p:spPr>
      </p:pic>
      <p:pic>
        <p:nvPicPr>
          <p:cNvPr id="41990" name="Picture 6" descr="http://about-vision.ru/wp-content/uploads/2013/11/s_ochki_1-300x229.gif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1512" b="9838"/>
          <a:stretch>
            <a:fillRect/>
          </a:stretch>
        </p:blipFill>
        <p:spPr bwMode="auto">
          <a:xfrm>
            <a:off x="4572000" y="3933056"/>
            <a:ext cx="1944216" cy="1512168"/>
          </a:xfrm>
          <a:prstGeom prst="rect">
            <a:avLst/>
          </a:prstGeom>
          <a:noFill/>
        </p:spPr>
      </p:pic>
      <p:pic>
        <p:nvPicPr>
          <p:cNvPr id="41992" name="Picture 8" descr="http://www.dial-dent.ru/patient/articles/images/stomat_articles/tooth-structure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5F2ED"/>
              </a:clrFrom>
              <a:clrTo>
                <a:srgbClr val="F5F2E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76256" y="4149080"/>
            <a:ext cx="1944216" cy="155065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988840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Сколько существует законов Менделя?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323528" y="1772816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3 закона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Управляющая кнопка: возврат 3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9938" name="Picture 2" descr="http://imp.rudn.ru/psychology/psychogenetic/biograf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636912"/>
            <a:ext cx="2808312" cy="364715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628800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Как называется ген, который преобладает сильнее других?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62068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Доминантный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7890" name="Picture 2" descr="http://img-fotki.yandex.ru/get/3804/milkamilkina.c/0_3fcda_791a1fb8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204864"/>
            <a:ext cx="3312368" cy="384372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844824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Как называется второй закон Менделя?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170080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Расщепление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5842" name="Picture 2" descr="http://kaz-ekzams.ru/uploads/posts/2010-07/1279893654_11383e3b3e33384f-213f4030323e473d4b35-3c3042354038303b4b-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212976"/>
            <a:ext cx="4067175" cy="2314575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67544" y="134076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Сколько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процентов снова оказывается гетерозиготами во втором законе Менделя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2276872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50%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62068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sz="40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Рассмотрите на рисунке схему дигибридного скрещивания растений гороха и определите генотипы родителей?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16386" name="Picture 2" descr="http://bio.reshuege.ru/get_file?id=843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688" y="3068960"/>
            <a:ext cx="5729665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67544" y="548680"/>
            <a:ext cx="8208912" cy="468052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AABB x aabb</a:t>
            </a:r>
          </a:p>
          <a:p>
            <a:pPr lvl="0" algn="ctr"/>
            <a:r>
              <a:rPr lang="en-US" sz="36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</a:t>
            </a:r>
            <a:r>
              <a:rPr lang="ru-RU" sz="36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гладкая поверхность и светлая окраска – доминантные признаки; морщинистая, темная – рецессивный признак</a:t>
            </a:r>
            <a:r>
              <a:rPr lang="en-US" sz="36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)</a:t>
            </a:r>
            <a:endParaRPr lang="ru-RU" sz="3600" b="1" dirty="0" smtClean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Управляющая кнопка: возврат 3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2276872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Сколько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делений в мейоз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62068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2 последовательных деления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9700" name="Picture 4" descr="http://images.myshared.ru/433118/slide_3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650" t="12201" r="31488" b="5901"/>
          <a:stretch>
            <a:fillRect/>
          </a:stretch>
        </p:blipFill>
        <p:spPr bwMode="auto">
          <a:xfrm>
            <a:off x="3779912" y="2420888"/>
            <a:ext cx="2232248" cy="4049194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70080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Как называется обмен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участками гомологичных хромосом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62068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Кроссинговер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7650" name="Picture 2" descr="http://4.bp.blogspot.com/-7pc65SjV0C8/UPbEpNkP1PI/AAAAAAAAA74/0H6L8ozBpGM/s1600/meios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59632" y="2276872"/>
            <a:ext cx="6722573" cy="3024336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844824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Какой процесс характерен для первой фазы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мейоза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2204864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Конъюгация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556792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В какой </a:t>
            </a:r>
            <a:r>
              <a:rPr kumimoji="0" lang="ru-RU" sz="4400" b="1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фазе хромосомы (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хроматиды) располагаются в плоскости экватора клетки?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1484784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Метафаза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 cstate="print"/>
          <a:srcRect l="23098" t="23968" r="25654" b="15976"/>
          <a:stretch>
            <a:fillRect/>
          </a:stretch>
        </p:blipFill>
        <p:spPr bwMode="auto">
          <a:xfrm>
            <a:off x="2843808" y="2420888"/>
            <a:ext cx="4176464" cy="3915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772816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Какие клетки образуются у человека в процессе мейоза?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11560" y="2132856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Половые клетки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206084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Как расшифровывается ДНК?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206084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Дезоксирибонуклеиновая кислота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2132856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Какую форму имеет молекула ДНК?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196752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Двойная спираль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7410" name="Picture 2" descr="File:ADN animation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9672" y="2132856"/>
            <a:ext cx="2376264" cy="4109231"/>
          </a:xfrm>
          <a:prstGeom prst="rect">
            <a:avLst/>
          </a:prstGeom>
          <a:noFill/>
        </p:spPr>
      </p:pic>
      <p:pic>
        <p:nvPicPr>
          <p:cNvPr id="17412" name="Picture 4" descr="http://upload.wikimedia.org/wikipedia/commons/d/d8/Benzopyrene_DNA_adduct_1JD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060848"/>
            <a:ext cx="3312368" cy="4586355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62068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Где происходит синтез молекул ДНК в клетке?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62068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В ядре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5362" name="Picture 2" descr="http://distant-lessons.ru/wp-content/uploads/2013/07/stroenie-jad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340768"/>
            <a:ext cx="5705475" cy="4714876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1916832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Какое азотистое основание содержит молекула РНК в отличие от ДНК?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39552" y="1484784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Урацил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3314" name="Picture 2" descr="http://upload.wikimedia.org/wikipedia/commons/thumb/9/9e/Uracil_chemical_structure.png/200px-Uracil_chemical_structur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2852936"/>
            <a:ext cx="2376264" cy="317231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620688"/>
            <a:ext cx="8352928" cy="5184576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На какую молекулу переписывается ин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формация о последовательном расположении аминокислот в молекуле белка в ядре с молекулы ДНК?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62068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иРНК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1266" name="Picture 2" descr="http://kaz-ekzams.ru/uploads/posts/2010-07/1279889025_11383e3b3e33384f-213f4030323e473d4b35-3c3042354038303b4b-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556792"/>
            <a:ext cx="6120680" cy="1878710"/>
          </a:xfrm>
          <a:prstGeom prst="rect">
            <a:avLst/>
          </a:prstGeom>
          <a:noFill/>
        </p:spPr>
      </p:pic>
      <p:pic>
        <p:nvPicPr>
          <p:cNvPr id="11268" name="Picture 4" descr="http://podelise.ru/tw_files2/urls_143/15/d-14430/img4.jpg"/>
          <p:cNvPicPr>
            <a:picLocks noChangeAspect="1" noChangeArrowheads="1"/>
          </p:cNvPicPr>
          <p:nvPr/>
        </p:nvPicPr>
        <p:blipFill>
          <a:blip r:embed="rId4" cstate="print"/>
          <a:srcRect l="17010" t="27720" r="13061"/>
          <a:stretch>
            <a:fillRect/>
          </a:stretch>
        </p:blipFill>
        <p:spPr bwMode="auto">
          <a:xfrm>
            <a:off x="4427984" y="3573016"/>
            <a:ext cx="3600400" cy="2791097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206084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Сколько существует сред обитания?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2132856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4 среды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2204864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Что изучает наука микология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988840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Грибы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170" name="Picture 2" descr="http://saharniy-diabet.com/userfiles/gri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996952"/>
            <a:ext cx="2533650" cy="283845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844824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Как по-другому называется цепь выедания?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916832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Пастбищная цепь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70080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Как называются  организмы, разрушающие отмершие остатки живых</a:t>
            </a:r>
            <a:r>
              <a:rPr kumimoji="0" lang="ru-RU" sz="4400" b="1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существ</a:t>
            </a: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916832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Редуценты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70080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Кто не имеет оформленного ядра?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412776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Прокариоты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26" name="Picture 2" descr="http://upload.wikimedia.org/wikipedia/commons/thumb/c/cc/Average_prokaryote_cell-_ru.svg/300px-Average_prokaryote_cell-_ru.svg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776" y="2492896"/>
            <a:ext cx="4176464" cy="3396859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70080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Митоз – это проявление жизни на … уровне организации жизни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70080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Клеточном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28596" y="1142984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Благодаря какому процессу в ходе митоза образуются дочерние клетки с набором хромосом, равным материнскому?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70080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Образования хроматид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70080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Сущность митоза состоит в образовании двух дочерних клеток с …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70080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С одинаковым набором хромосом, равным материнской клетке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28596" y="135729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Что </a:t>
            </a: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образуются</a:t>
            </a: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 в результате митоза из одной материнской диплоидной клетки?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34" y="1500174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2 клетки с набором хромосом, равным набору хромосом материнской клетки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70080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endParaRPr lang="ru-RU" sz="4400" b="1" dirty="0" smtClean="0"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Arial" pitchFamily="34" charset="0"/>
              <a:ea typeface="+mj-ea"/>
              <a:cs typeface="Arial" pitchFamily="34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Какие клетки образуются в процессе митоза?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7544" y="1700808"/>
            <a:ext cx="8136904" cy="3816424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4400" b="1" dirty="0" smtClean="0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Arial" pitchFamily="34" charset="0"/>
                <a:ea typeface="+mj-ea"/>
                <a:cs typeface="Arial" pitchFamily="34" charset="0"/>
              </a:rPr>
              <a:t>Соматические клетки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Управляющая кнопка: возврат 2">
            <a:hlinkClick r:id="rId2" action="ppaction://hlinksldjump" highlightClick="1"/>
          </p:cNvPr>
          <p:cNvSpPr/>
          <p:nvPr/>
        </p:nvSpPr>
        <p:spPr>
          <a:xfrm>
            <a:off x="8244408" y="6021288"/>
            <a:ext cx="648072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FFFF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289</TotalTime>
  <Words>393</Words>
  <Application>Microsoft Office PowerPoint</Application>
  <PresentationFormat>Экран (4:3)</PresentationFormat>
  <Paragraphs>105</Paragraphs>
  <Slides>62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62</vt:i4>
      </vt:variant>
    </vt:vector>
  </HeadingPairs>
  <TitlesOfParts>
    <vt:vector size="63" baseType="lpstr">
      <vt:lpstr>Открытая</vt:lpstr>
      <vt:lpstr>Своя игра</vt:lpstr>
      <vt:lpstr>Презентация PowerPoint</vt:lpstr>
      <vt:lpstr>Как по-другому называется эмбриональный период?</vt:lpstr>
      <vt:lpstr>Зародышевый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46</cp:revision>
  <dcterms:created xsi:type="dcterms:W3CDTF">2014-01-07T07:04:53Z</dcterms:created>
  <dcterms:modified xsi:type="dcterms:W3CDTF">2021-10-22T05:46:03Z</dcterms:modified>
</cp:coreProperties>
</file>