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5" r:id="rId3"/>
    <p:sldId id="257" r:id="rId4"/>
    <p:sldId id="258" r:id="rId5"/>
    <p:sldId id="259" r:id="rId6"/>
    <p:sldId id="271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2" r:id="rId18"/>
    <p:sldId id="273" r:id="rId19"/>
    <p:sldId id="274" r:id="rId20"/>
    <p:sldId id="270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11560" y="140681"/>
            <a:ext cx="8085584" cy="3360327"/>
          </a:xfrm>
        </p:spPr>
        <p:txBody>
          <a:bodyPr>
            <a:noAutofit/>
          </a:bodyPr>
          <a:lstStyle/>
          <a:p>
            <a:pPr algn="ctr"/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b="1" dirty="0" smtClean="0"/>
              <a:t/>
            </a:r>
            <a:br>
              <a:rPr lang="ru-RU" sz="1800" b="1" dirty="0" smtClean="0"/>
            </a:br>
            <a:endParaRPr lang="ru-RU" sz="1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43608" y="476672"/>
            <a:ext cx="6696744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n w="900" cmpd="sng">
                  <a:solidFill>
                    <a:srgbClr val="0F6FC6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4617B">
                    <a:lumMod val="75000"/>
                  </a:srgbClr>
                </a:solidFill>
                <a:effectLst>
                  <a:innerShdw blurRad="101600" dist="76200" dir="5400000">
                    <a:srgbClr val="0F6FC6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+mj-ea"/>
                <a:cs typeface="+mj-cs"/>
              </a:rPr>
              <a:t>ГБПОУ СО «Ершовский агропромышленный лицей</a:t>
            </a:r>
          </a:p>
          <a:p>
            <a:pPr algn="ctr"/>
            <a:r>
              <a:rPr lang="ru-RU" sz="3600" b="1" dirty="0" smtClean="0">
                <a:ln w="900" cmpd="sng">
                  <a:solidFill>
                    <a:srgbClr val="0F6FC6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4617B">
                    <a:lumMod val="75000"/>
                  </a:srgbClr>
                </a:solidFill>
                <a:effectLst>
                  <a:innerShdw blurRad="101600" dist="76200" dir="5400000">
                    <a:srgbClr val="0F6FC6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  <a:ea typeface="+mj-ea"/>
                <a:cs typeface="+mj-cs"/>
              </a:rPr>
              <a:t>К годовщине образования военного флота России.</a:t>
            </a:r>
            <a:r>
              <a:rPr lang="ru-RU" sz="3600" b="1" i="1" dirty="0">
                <a:solidFill>
                  <a:srgbClr val="FF0000"/>
                </a:solidFill>
                <a:latin typeface="Calibri"/>
                <a:ea typeface="+mj-ea"/>
                <a:cs typeface="+mj-cs"/>
              </a:rPr>
              <a:t> Погибаю, но не сдаюсь</a:t>
            </a:r>
            <a:br>
              <a:rPr lang="ru-RU" sz="3600" b="1" i="1" dirty="0">
                <a:solidFill>
                  <a:srgbClr val="FF0000"/>
                </a:solidFill>
                <a:latin typeface="Calibri"/>
                <a:ea typeface="+mj-ea"/>
                <a:cs typeface="+mj-cs"/>
              </a:rPr>
            </a:br>
            <a:r>
              <a:rPr lang="ru-RU" b="1" dirty="0">
                <a:solidFill>
                  <a:srgbClr val="04617B"/>
                </a:solidFill>
                <a:latin typeface="Calibri"/>
                <a:ea typeface="+mj-ea"/>
                <a:cs typeface="+mj-cs"/>
              </a:rPr>
              <a:t/>
            </a:r>
            <a:br>
              <a:rPr lang="ru-RU" b="1" dirty="0">
                <a:solidFill>
                  <a:srgbClr val="04617B"/>
                </a:solidFill>
                <a:latin typeface="Calibri"/>
                <a:ea typeface="+mj-ea"/>
                <a:cs typeface="+mj-cs"/>
              </a:rPr>
            </a:br>
            <a:endParaRPr lang="ru-RU" sz="3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2" y="2437277"/>
            <a:ext cx="6642539" cy="38456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79712" y="5733256"/>
            <a:ext cx="58504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1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Выполнили: обучающиеся 21 группы </a:t>
            </a:r>
            <a:r>
              <a:rPr kumimoji="0" lang="en-US" sz="1800" b="1" i="1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II</a:t>
            </a:r>
            <a:r>
              <a:rPr kumimoji="0" lang="ru-RU" sz="1800" b="1" i="1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курса Митченко Илья и Турбин Никита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1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Руководитель: Назинцев Н.Н.</a:t>
            </a:r>
            <a:br>
              <a:rPr kumimoji="0" lang="ru-RU" sz="1800" b="1" i="1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579296" cy="4237080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>
                <a:ln w="900" cmpd="sng">
                  <a:solidFill>
                    <a:srgbClr val="0F6FC6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4617B">
                    <a:lumMod val="75000"/>
                  </a:srgbClr>
                </a:solidFill>
                <a:effectLst>
                  <a:innerShdw blurRad="101600" dist="76200" dir="5400000">
                    <a:srgbClr val="0F6FC6">
                      <a:satMod val="190000"/>
                      <a:tint val="100000"/>
                      <a:alpha val="74000"/>
                    </a:srgbClr>
                  </a:innerShdw>
                </a:effectLst>
              </a:rPr>
              <a:t>Введение</a:t>
            </a:r>
            <a:br>
              <a:rPr lang="ru-RU" sz="2000" b="1" dirty="0">
                <a:ln w="900" cmpd="sng">
                  <a:solidFill>
                    <a:srgbClr val="0F6FC6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4617B">
                    <a:lumMod val="75000"/>
                  </a:srgbClr>
                </a:solidFill>
                <a:effectLst>
                  <a:innerShdw blurRad="101600" dist="76200" dir="5400000">
                    <a:srgbClr val="0F6FC6">
                      <a:satMod val="190000"/>
                      <a:tint val="100000"/>
                      <a:alpha val="74000"/>
                    </a:srgbClr>
                  </a:innerShdw>
                </a:effectLst>
              </a:rPr>
            </a:br>
            <a:r>
              <a:rPr lang="ru-RU" sz="2000" b="1" dirty="0">
                <a:ln w="900" cmpd="sng">
                  <a:solidFill>
                    <a:srgbClr val="0F6FC6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4617B">
                    <a:lumMod val="75000"/>
                  </a:srgbClr>
                </a:solidFill>
                <a:effectLst>
                  <a:innerShdw blurRad="101600" dist="76200" dir="5400000">
                    <a:srgbClr val="0F6FC6">
                      <a:satMod val="190000"/>
                      <a:tint val="100000"/>
                      <a:alpha val="74000"/>
                    </a:srgbClr>
                  </a:innerShdw>
                </a:effectLst>
              </a:rPr>
              <a:t/>
            </a:r>
            <a:br>
              <a:rPr lang="ru-RU" sz="2000" b="1" dirty="0">
                <a:ln w="900" cmpd="sng">
                  <a:solidFill>
                    <a:srgbClr val="0F6FC6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4617B">
                    <a:lumMod val="75000"/>
                  </a:srgbClr>
                </a:solidFill>
                <a:effectLst>
                  <a:innerShdw blurRad="101600" dist="76200" dir="5400000">
                    <a:srgbClr val="0F6FC6">
                      <a:satMod val="190000"/>
                      <a:tint val="100000"/>
                      <a:alpha val="74000"/>
                    </a:srgbClr>
                  </a:innerShdw>
                </a:effectLst>
              </a:rPr>
            </a:br>
            <a:r>
              <a:rPr lang="ru-RU" sz="2000" b="1" dirty="0">
                <a:ln w="900" cmpd="sng">
                  <a:solidFill>
                    <a:srgbClr val="0F6FC6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4617B">
                    <a:lumMod val="75000"/>
                  </a:srgbClr>
                </a:solidFill>
                <a:effectLst>
                  <a:innerShdw blurRad="101600" dist="76200" dir="5400000">
                    <a:srgbClr val="0F6FC6">
                      <a:satMod val="190000"/>
                      <a:tint val="100000"/>
                      <a:alpha val="74000"/>
                    </a:srgbClr>
                  </a:innerShdw>
                </a:effectLst>
              </a:rPr>
              <a:t>Прошло более 320 лет со дня основания военного флота России. От ботика Петра</a:t>
            </a:r>
            <a:r>
              <a:rPr lang="en-US" sz="2000" b="1" dirty="0">
                <a:ln w="900" cmpd="sng">
                  <a:solidFill>
                    <a:srgbClr val="0F6FC6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4617B">
                    <a:lumMod val="75000"/>
                  </a:srgbClr>
                </a:solidFill>
                <a:effectLst>
                  <a:innerShdw blurRad="101600" dist="76200" dir="5400000">
                    <a:srgbClr val="0F6FC6">
                      <a:satMod val="190000"/>
                      <a:tint val="100000"/>
                      <a:alpha val="74000"/>
                    </a:srgbClr>
                  </a:innerShdw>
                </a:effectLst>
              </a:rPr>
              <a:t> I</a:t>
            </a:r>
            <a:r>
              <a:rPr lang="ru-RU" sz="2000" b="1" dirty="0">
                <a:ln w="900" cmpd="sng">
                  <a:solidFill>
                    <a:srgbClr val="0F6FC6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4617B">
                    <a:lumMod val="75000"/>
                  </a:srgbClr>
                </a:solidFill>
                <a:effectLst>
                  <a:innerShdw blurRad="101600" dist="76200" dir="5400000">
                    <a:srgbClr val="0F6FC6">
                      <a:satMod val="190000"/>
                      <a:tint val="100000"/>
                      <a:alpha val="74000"/>
                    </a:srgbClr>
                  </a:innerShdw>
                </a:effectLst>
              </a:rPr>
              <a:t> до атомных ракетоносцев и авианесущих крейсеров.  От единичных парусных судов и галер  до 2 – </a:t>
            </a:r>
            <a:r>
              <a:rPr lang="ru-RU" sz="2000" b="1" dirty="0" err="1">
                <a:ln w="900" cmpd="sng">
                  <a:solidFill>
                    <a:srgbClr val="0F6FC6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4617B">
                    <a:lumMod val="75000"/>
                  </a:srgbClr>
                </a:solidFill>
                <a:effectLst>
                  <a:innerShdw blurRad="101600" dist="76200" dir="5400000">
                    <a:srgbClr val="0F6FC6">
                      <a:satMod val="190000"/>
                      <a:tint val="100000"/>
                      <a:alpha val="74000"/>
                    </a:srgbClr>
                  </a:innerShdw>
                </a:effectLst>
              </a:rPr>
              <a:t>го</a:t>
            </a:r>
            <a:r>
              <a:rPr lang="ru-RU" sz="2000" b="1" dirty="0">
                <a:ln w="900" cmpd="sng">
                  <a:solidFill>
                    <a:srgbClr val="0F6FC6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4617B">
                    <a:lumMod val="75000"/>
                  </a:srgbClr>
                </a:solidFill>
                <a:effectLst>
                  <a:innerShdw blurRad="101600" dist="76200" dir="5400000">
                    <a:srgbClr val="0F6FC6">
                      <a:satMod val="190000"/>
                      <a:tint val="100000"/>
                      <a:alpha val="74000"/>
                    </a:srgbClr>
                  </a:innerShdw>
                </a:effectLst>
              </a:rPr>
              <a:t> по силе и численности флота мира. Были в эти годы и блестящие победы и горькие поражения, но всегда русский, советский матрос – это героизм, мужество, готовность к самопожертвованию и верность Родине. Навсегда в памяти останутся подвиги экипажей линейного корабля «Азов» и брига «Меркурий», крейсеров «Варяг» и «Рюрик», эсминцев «Стерегущий» и «Страшный», лидера «Ташкент» и ледокола «Александр Сибиряков». Покрыли неувядаемой славой защитники Петропавловска и Порт-Артура, Одессы и Севастополя, Ленинграда и Новороссийска. </a:t>
            </a:r>
            <a:br>
              <a:rPr lang="ru-RU" sz="2000" b="1" dirty="0">
                <a:ln w="900" cmpd="sng">
                  <a:solidFill>
                    <a:srgbClr val="0F6FC6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4617B">
                    <a:lumMod val="75000"/>
                  </a:srgbClr>
                </a:solidFill>
                <a:effectLst>
                  <a:innerShdw blurRad="101600" dist="76200" dir="5400000">
                    <a:srgbClr val="0F6FC6">
                      <a:satMod val="190000"/>
                      <a:tint val="100000"/>
                      <a:alpha val="74000"/>
                    </a:srgbClr>
                  </a:innerShdw>
                </a:effectLst>
              </a:rPr>
            </a:br>
            <a:r>
              <a:rPr lang="ru-RU" sz="2000" b="1" dirty="0">
                <a:ln w="900" cmpd="sng">
                  <a:solidFill>
                    <a:srgbClr val="0F6FC6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4617B">
                    <a:lumMod val="75000"/>
                  </a:srgbClr>
                </a:solidFill>
                <a:effectLst>
                  <a:innerShdw blurRad="101600" dist="76200" dir="5400000">
                    <a:srgbClr val="0F6FC6">
                      <a:satMod val="190000"/>
                      <a:tint val="100000"/>
                      <a:alpha val="74000"/>
                    </a:srgbClr>
                  </a:innerShdw>
                </a:effectLst>
              </a:rPr>
              <a:t>Сегодня наш рассказ о судьбе 5 кораблей, оставшихся навсегда в истории отечественного флота.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6884001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305800" cy="72008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/>
              <a:t>Бриг «Меркурий»</a:t>
            </a:r>
            <a:endParaRPr lang="ru-RU" sz="32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4581128"/>
            <a:ext cx="81369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Восемнадцатипушечный бриг «Меркурий» был заложен 28 января (9 февраля) 1819 года, двести пять лет назад, на верфи в Севастополе, а 7 (19) мая 1820 года он был спущен на воду. Бриг должен был нести службу по охране побережья Кавказа, а также выполнять разведывательные и дозорные задачи в Черном море. 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980728"/>
            <a:ext cx="4202601" cy="29523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3429000"/>
            <a:ext cx="856895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Свой подвиг корабль совершил во время русско-турецкой войны 1827-1831 гг. 26 мая 1829 года находился в дозоре с двумя другими кораблями: фрегатами  «Штандарт»  и «Орфей». Обнаружив турецкую эскадру корабли попытались уйти от преследования. Но «Меркурий» из-за слабого парусного оснащения отстал и был настигнут 2 турецкими линейными кораблями. На военном совете офицеры решили принять бой и последний из оставшихся в живых должен будет взорвать бриг, чтобы не достался врагу. Не смотря на 10-кратное превосходство в пушках (184 против 18), умело маневрируя и метко стреляя, экипаж выстоял в бою и сумел нанести туркам повреждения, лишившие их хода. За свой подвиг корабль был удостоен  права носить кормовой Георгиевский флаг. А командиру брига капитан-лейтенанту А. И. Казарскому в Севастополе  установлен памятник.</a:t>
            </a:r>
            <a:endParaRPr lang="ru-RU" sz="16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 descr="«Совершил невозможное»: как русский бриг «Меркурий» одержал победу в бою с двумя турецкими линкорам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476671"/>
            <a:ext cx="5242490" cy="29477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196752"/>
            <a:ext cx="6442068" cy="36004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547664" y="4869160"/>
            <a:ext cx="57606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Бриг «Меркурий» после боя 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764704"/>
            <a:ext cx="7488832" cy="56166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Крейсер «Варяг»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844824"/>
            <a:ext cx="6800756" cy="38254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548680"/>
            <a:ext cx="8424935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Крейсер «Варяг»</a:t>
            </a:r>
          </a:p>
          <a:p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</a:rPr>
              <a:t>Водоизмещение – 7000 т. Имел на вооружении 12- 152 мм и 12 – 75 мм  орудия. Развивал скорость до 23 узлов (43 </a:t>
            </a:r>
            <a:r>
              <a:rPr lang="ru-RU" sz="1400" b="1" dirty="0" err="1" smtClean="0">
                <a:solidFill>
                  <a:schemeClr val="accent1">
                    <a:lumMod val="75000"/>
                  </a:schemeClr>
                </a:solidFill>
              </a:rPr>
              <a:t>км\ч</a:t>
            </a:r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</a:rPr>
              <a:t>). Вошел в историю 9 февраля 1904 года, когда вместе с канонерской лодкой «Кореец», отказавшись сдаться,  вступил в бой с 14 японскими кораблями. Получил тяжелые повреждения и был затоплен с поднятым Андреевским флагом. В честь подвига крейсера была сложена песня, с которой русские моряки свыше 100 лет идут на смерть. Его имя  носили и носят 2 ракетных крейсера проекта 58 и 1164.</a:t>
            </a:r>
            <a:endParaRPr lang="ru-RU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843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420888"/>
            <a:ext cx="5662914" cy="37444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0648"/>
            <a:ext cx="5967663" cy="2808312"/>
          </a:xfrm>
          <a:prstGeom prst="rect">
            <a:avLst/>
          </a:prstGeom>
          <a:noFill/>
        </p:spPr>
      </p:pic>
      <p:pic>
        <p:nvPicPr>
          <p:cNvPr id="19460" name="Picture 4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284984"/>
            <a:ext cx="7380818" cy="29523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305800" cy="136815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Крейсер «Рюрик»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21506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412776"/>
            <a:ext cx="5844680" cy="3672408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547664" y="5229200"/>
            <a:ext cx="59046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Водоизмещение 11800 т, имел на вооружении 4-203 мм, 12 – 152 мм орудия. Скорость -18 узлов (32,4 </a:t>
            </a:r>
            <a:r>
              <a:rPr lang="ru-RU" b="1" dirty="0" err="1" smtClean="0">
                <a:solidFill>
                  <a:schemeClr val="accent1">
                    <a:lumMod val="50000"/>
                  </a:schemeClr>
                </a:solidFill>
              </a:rPr>
              <a:t>км\ч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)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404664"/>
            <a:ext cx="83529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В период русско-японской войны 1904-1905 </a:t>
            </a:r>
            <a:r>
              <a:rPr lang="ru-RU" b="1" dirty="0" err="1" smtClean="0">
                <a:solidFill>
                  <a:schemeClr val="accent1">
                    <a:lumMod val="75000"/>
                  </a:schemeClr>
                </a:solidFill>
              </a:rPr>
              <a:t>гг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входил в состав владивостокского отряда крейсеров. Свой подвиг совершил 14 августа 1904 года в Корейском проливе. Отряд кораблей в составе крейсеров «Россия», «Громобой» и «Рюрик» вступил в бой с японской эскадрой в составе 6 кораблей. В ходе боя «Рюрик» получил тяжелые повреждения и потерял управление. «Россия» и «Громобой» оторвались от японцев, уведя с собой 4 крейсера. «Рюрик» сопротивлялся до последнего, и только тогда, когда возможности вести дальнейший бой были исчерпаны, был поднят сигнал «Погибаю, но не сдаюсь!» и с развернутым Андреевским флагом, корабль был затоплен экипажем.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0482" name="Picture 2" descr="Последние минуты «Рюрика»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3645024"/>
            <a:ext cx="4358181" cy="2448272"/>
          </a:xfrm>
          <a:prstGeom prst="rect">
            <a:avLst/>
          </a:prstGeom>
          <a:noFill/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356992"/>
            <a:ext cx="4193568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620688"/>
            <a:ext cx="835292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Из рапорта командира отряда  контр-адмирала К. П. Иессена: « ….. </a:t>
            </a:r>
            <a:r>
              <a:rPr lang="ru-RU" sz="1600" b="1" i="1" dirty="0" smtClean="0">
                <a:solidFill>
                  <a:schemeClr val="accent1">
                    <a:lumMod val="50000"/>
                  </a:schemeClr>
                </a:solidFill>
              </a:rPr>
              <a:t>В заключение считаю долгом засвидетельствовать о доблестной службе и преданности долгу офицеров и нижних чинов отряда. Это были железные существа, не знавшие ни страха, ни усталости. Вступив в бой прямо от сна без всякой перед тем пищи, они в конце 5-ти часового боя дрались с тою же энергией и стойкостью, как в самом начале его»</a:t>
            </a:r>
            <a:endParaRPr lang="ru-RU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26" name="Picture 2" descr="https://keu-ocr.narod.ru/Rurik/pictures/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132856"/>
            <a:ext cx="7131207" cy="44272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764703"/>
            <a:ext cx="8457366" cy="55395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619672" y="332656"/>
            <a:ext cx="63367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Броненосец «Князь Потемкин – Таврический»</a:t>
            </a:r>
            <a:endParaRPr lang="ru-RU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467544" y="3811530"/>
            <a:ext cx="8208912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ea typeface="Calibri" pitchFamily="34" charset="0"/>
                <a:cs typeface="Times New Roman" pitchFamily="18" charset="0"/>
              </a:rPr>
              <a:t>Назван в честь светлейшего князя,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ea typeface="Calibri" pitchFamily="34" charset="0"/>
                <a:cs typeface="Times New Roman" pitchFamily="18" charset="0"/>
              </a:rPr>
              <a:t>основателя Новороссии и первого командующего Черноморским флотом  Г. А. Потемкина – Таврического.</a:t>
            </a:r>
            <a:r>
              <a:rPr lang="ru-RU" sz="1600" b="1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Водоизмещение - 12 900 тонн. Длина корпуса — 115,4 м, ширина — 22,2 м. Вооружение : Главный калибр — 4 * 305-мм орудия, установленные в двух башнях. </a:t>
            </a:r>
          </a:p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Средний калибр —16 *152-мм орудий. Известность приобрел из-за восстания, произошедшего на корабле в июне 1905 года.</a:t>
            </a:r>
          </a:p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Обстановка  в Российской империи была накалена до предела расстрелом мирной демонстрации рабочих в Санкт-Петербурге, поражением русского флота в Цусимском сражении и мордобоем со стороны офицеров и кондукторов, по отношению к матросам. </a:t>
            </a:r>
          </a:p>
          <a:p>
            <a:endParaRPr lang="ru-RU" sz="1400" dirty="0" smtClean="0"/>
          </a:p>
          <a:p>
            <a:endParaRPr kumimoji="0" lang="ru-RU" sz="140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Броненосец &amp;quot;Князь потёмкин-таврический&amp;quot; .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764704"/>
            <a:ext cx="4238625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332656"/>
            <a:ext cx="828092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Поводом для выступления стал отказ экипажа употреблять  в пищу некачественное мясо. Командир броненосца, под угрозой ареста, потребовал от экипажа прекратить волнения и приступить  к приему пищи. Матросы отказались повиноваться, захватили оружие и в ходе столкновений были убиты командир броненосца, старший офицер и еще 4 офицера. Со стороны восставших был смертельно ранен руководитель восстания унтер-офицер Григорий Вакуленчук. Руководителем восстания стал матрос Афанасий Матюшенко. Броненосец  «Потемкин» пытался прийти на помощь бастующим в Одессе, открыв огонь по территории порта. На корабле стало не хватать угля и пресной воды. Усилились разногласия среди восставших. И 17 июня эскадренный броненосец «Князь Потемкин-Таврический» ушел в Румынию, где сдался местным властям. Основная часть экипажа вернулась  на родину только после февральской революции 1917 года. Руководитель восстания Афанасий Матюшенко, после нелегального возвращения в Россию, был выдан провокатором и повешен по приговору военного трибунала. Непобежденной территорией  революции, назвал броненосец В.И. Ленин. В селе Новая Краснянка Ершовского района, Саратовской области перезахоронен участник восстания Емельян Гаврилович Костенко.</a:t>
            </a:r>
            <a:endParaRPr lang="ru-RU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IMG-20220604-WA001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0"/>
            <a:ext cx="3672408" cy="6597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260648"/>
            <a:ext cx="59766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dirty="0" smtClean="0">
                <a:solidFill>
                  <a:srgbClr val="0F6FC6">
                    <a:lumMod val="50000"/>
                  </a:srgbClr>
                </a:solidFill>
              </a:rPr>
              <a:t>Лидер эскадренных миноносцев «Ташкент»</a:t>
            </a:r>
          </a:p>
          <a:p>
            <a:pPr lvl="0"/>
            <a:endParaRPr lang="ru-RU" sz="2000" b="1" dirty="0" smtClean="0">
              <a:solidFill>
                <a:srgbClr val="0F6FC6">
                  <a:lumMod val="50000"/>
                </a:srgbClr>
              </a:solidFill>
            </a:endParaRPr>
          </a:p>
          <a:p>
            <a:pPr lvl="0"/>
            <a:endParaRPr lang="ru-RU" sz="2000" b="1" dirty="0">
              <a:solidFill>
                <a:srgbClr val="0F6FC6">
                  <a:lumMod val="50000"/>
                </a:srgbClr>
              </a:solidFill>
            </a:endParaRP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793383"/>
            <a:ext cx="5472608" cy="3336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55576" y="4693204"/>
            <a:ext cx="75608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F6FC6">
                    <a:lumMod val="50000"/>
                  </a:srgbClr>
                </a:solidFill>
              </a:rPr>
              <a:t>Водоизмещение – 4175 т., длина – 133 м., ширина – 13,7 м.</a:t>
            </a:r>
          </a:p>
          <a:p>
            <a:r>
              <a:rPr lang="ru-RU" sz="2000" b="1" dirty="0" smtClean="0">
                <a:solidFill>
                  <a:srgbClr val="0F6FC6">
                    <a:lumMod val="50000"/>
                  </a:srgbClr>
                </a:solidFill>
              </a:rPr>
              <a:t>Вооружение – 3 х 2 130 мм, 1 х 2 – 76 мм, 6 – 37 мм, 3 х 3 торпедных аппарата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508242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60648"/>
            <a:ext cx="8568952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0F6FC6">
                    <a:lumMod val="50000"/>
                  </a:srgbClr>
                </a:solidFill>
              </a:rPr>
              <a:t>Участвовал в обороне Одессы и Севастополя, поддерживая артиллерийским огнем сухопутные части и доставляя в осажденные города боеприпасы и пополнение. Свой подвиг совершил 27 июня 1942 года. Доставив очередное пополнение корабль принял на борт большое количество раненых и эвакуируемых из Севастополя, а также фрагменты панорамы Ф. Рубо «Оборона Севастополя». Во время перехода в Новороссийск выдержал атаки 90 немецких самолетов. Из-за перегруза корабль не мог развить полный ход. Получив повреждения корпуса и рулевой машины принял большое количество воды и не мог маневрировать. Но полузатопленный и ставший тихоходным корабль, отчаянно сопротивлялся. Ситуация усугублялась ясной погодой и нехваткой боезапаса, частично израсходованного накануне. Неравный бой длился 4 часа, в течение которых немецкие летчики сбросили на корабль 330 бомб,  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и только благодаря </a:t>
            </a: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</a:rPr>
              <a:t>героизму и 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слаженности действий каждого члена экипажа, которые </a:t>
            </a: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</a:rPr>
              <a:t>сражались с самолетами, выполняли маневры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, тушили </a:t>
            </a: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</a:rPr>
              <a:t>пожары, боролись с поступлением воды 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и ремонтировали корабль в бою, удалось избежать прямых </a:t>
            </a: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</a:rPr>
              <a:t>попаданий 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в корабль. </a:t>
            </a: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</a:rPr>
              <a:t>«Ташкент» сильно 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пострадал от непрямых попаданий, но все-таки выстоял до прибытия помощи. </a:t>
            </a: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</a:rPr>
              <a:t>Спасенных 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людей и грузы корабль передал пришедшим на помощь кораблям, а сам самостоятельно дошел и встал в Цемесскую </a:t>
            </a: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</a:rPr>
              <a:t>бухту Новороссийска. За 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проявленный героизм </a:t>
            </a: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</a:rPr>
              <a:t>весь экипаж </a:t>
            </a: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</a:rPr>
              <a:t>лидера эскадренных миноносцев «Ташкент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» были награждены правительственными медалями, а </a:t>
            </a: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</a:rPr>
              <a:t>командира 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корабля </a:t>
            </a: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</a:rPr>
              <a:t> В.Н. Ерошенко наградили 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орденом Ленина</a:t>
            </a: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</a:rPr>
              <a:t>. Корабль погиб во время бомбардировки Новороссийска 2 июля 1942 года. В 1974 году был снят художественный фильм, посвященный подвигу лидера «Ташкент» «Следую своим курсом»</a:t>
            </a:r>
            <a:endParaRPr lang="ru-RU" sz="16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36481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topwar.ru/uploads/posts/2012-07/1341964841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212976"/>
            <a:ext cx="4176464" cy="3252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96674"/>
            <a:ext cx="5027170" cy="3016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356992"/>
            <a:ext cx="2448272" cy="326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4400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648" y="1916832"/>
            <a:ext cx="69785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Спасибо за внимание</a:t>
            </a:r>
            <a:endParaRPr lang="ru-RU" sz="32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439</TotalTime>
  <Words>1077</Words>
  <Application>Microsoft Office PowerPoint</Application>
  <PresentationFormat>Экран (4:3)</PresentationFormat>
  <Paragraphs>28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Поток</vt:lpstr>
      <vt:lpstr>  </vt:lpstr>
      <vt:lpstr>Введение  Прошло более 320 лет со дня основания военного флота России. От ботика Петра I до атомных ракетоносцев и авианесущих крейсеров.  От единичных парусных судов и галер  до 2 – го по силе и численности флота мира. Были в эти годы и блестящие победы и горькие поражения, но всегда русский, советский матрос – это героизм, мужество, готовность к самопожертвованию и верность Родине. Навсегда в памяти останутся подвиги экипажей линейного корабля «Азов» и брига «Меркурий», крейсеров «Варяг» и «Рюрик», эсминцев «Стерегущий» и «Страшный», лидера «Ташкент» и ледокола «Александр Сибиряков». Покрыли неувядаемой славой защитники Петропавловска и Порт-Артура, Одессы и Севастополя, Ленинграда и Новороссийска.  Сегодня наш рассказ о судьбе 5 кораблей, оставшихся навсегда в истории отечественного флота.</vt:lpstr>
      <vt:lpstr>Бриг «Меркурий»</vt:lpstr>
      <vt:lpstr>Презентация PowerPoint</vt:lpstr>
      <vt:lpstr>Презентация PowerPoint</vt:lpstr>
      <vt:lpstr>Презентация PowerPoint</vt:lpstr>
      <vt:lpstr>Крейсер «Варяг»</vt:lpstr>
      <vt:lpstr>Презентация PowerPoint</vt:lpstr>
      <vt:lpstr>Презентация PowerPoint</vt:lpstr>
      <vt:lpstr>Крейсер «Рюрик»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Введение Прошло более 320 лет со дня основания военного флота России. От ботика Петра I до атомных ракетоносцев и авианесущих крейсеров.  От единичных парусных судов и галер  до 2 –го по силе и численности флота мира. Были в эти годы и блестящие победы и горькие поражения, но всегда русский, советский матрос – это героизм, мужество, готовность к самопожертвованию и верность Родине. Навсегда в памяти останутся подвиги экипажей линейного корабля «Азов» и брига «Меркурий», крейсеров «Варяг» и «Рюрик», эсминцев «Стерегущий» и «Страш</dc:title>
  <dc:creator>Дом</dc:creator>
  <cp:lastModifiedBy>Пользователь Windows</cp:lastModifiedBy>
  <cp:revision>36</cp:revision>
  <dcterms:created xsi:type="dcterms:W3CDTF">2024-06-03T18:17:39Z</dcterms:created>
  <dcterms:modified xsi:type="dcterms:W3CDTF">2024-10-16T18:22:58Z</dcterms:modified>
</cp:coreProperties>
</file>