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6" r:id="rId1"/>
  </p:sldMasterIdLst>
  <p:notesMasterIdLst>
    <p:notesMasterId r:id="rId12"/>
  </p:notesMasterIdLst>
  <p:sldIdLst>
    <p:sldId id="256" r:id="rId2"/>
    <p:sldId id="308" r:id="rId3"/>
    <p:sldId id="310" r:id="rId4"/>
    <p:sldId id="314" r:id="rId5"/>
    <p:sldId id="315" r:id="rId6"/>
    <p:sldId id="320" r:id="rId7"/>
    <p:sldId id="318" r:id="rId8"/>
    <p:sldId id="313" r:id="rId9"/>
    <p:sldId id="312" r:id="rId10"/>
    <p:sldId id="311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FAF47448-4E1F-4DFF-B3D3-4AD38E4CBC7A}">
          <p14:sldIdLst>
            <p14:sldId id="256"/>
            <p14:sldId id="308"/>
            <p14:sldId id="310"/>
            <p14:sldId id="314"/>
            <p14:sldId id="315"/>
            <p14:sldId id="320"/>
            <p14:sldId id="318"/>
            <p14:sldId id="313"/>
            <p14:sldId id="312"/>
            <p14:sldId id="31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Средний стиль 4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63" autoAdjust="0"/>
    <p:restoredTop sz="94660"/>
  </p:normalViewPr>
  <p:slideViewPr>
    <p:cSldViewPr>
      <p:cViewPr varScale="1">
        <p:scale>
          <a:sx n="110" d="100"/>
          <a:sy n="110" d="100"/>
        </p:scale>
        <p:origin x="1656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7.pn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456BBF1-FB3A-48EE-98CE-EB94E8CEF57A}" type="doc">
      <dgm:prSet loTypeId="urn:microsoft.com/office/officeart/2005/8/layout/target3" loCatId="list" qsTypeId="urn:microsoft.com/office/officeart/2005/8/quickstyle/3d2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13ADA1DB-DE07-4B6E-9391-401DE19BB30F}" type="pres">
      <dgm:prSet presAssocID="{E456BBF1-FB3A-48EE-98CE-EB94E8CEF57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DD2FBBCA-FCCC-433F-A310-59BD4830EB60}" type="presOf" srcId="{E456BBF1-FB3A-48EE-98CE-EB94E8CEF57A}" destId="{13ADA1DB-DE07-4B6E-9391-401DE19BB30F}" srcOrd="0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4202AAA-5BA0-4765-9C84-72BC7E023605}" type="doc">
      <dgm:prSet loTypeId="urn:microsoft.com/office/officeart/2009/3/layout/FramedTextPicture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BEEFA5F-5D69-4D5A-B2A7-5AEE8113398E}">
      <dgm:prSet phldrT="[Текст]" custT="1"/>
      <dgm:spPr/>
      <dgm:t>
        <a:bodyPr/>
        <a:lstStyle/>
        <a:p>
          <a:pPr algn="just"/>
          <a:r>
            <a:rPr lang="ru-RU" sz="1600" dirty="0" smtClean="0"/>
            <a:t>*разработка, апробация и внедрение адресной программы коррекционно-развивающих занятий для обучающихся с ОВЗ с учетом нозологии и заключению ПМПК, основанных на знаниях профессий, востребованных в регионе, с целью оказания общеразвивающей и профориентационной помощи (7-9 классы);</a:t>
          </a:r>
        </a:p>
        <a:p>
          <a:pPr algn="just"/>
          <a:r>
            <a:rPr lang="ru-RU" sz="1600" dirty="0" smtClean="0"/>
            <a:t>*создание комплексного образовательного общеразвивающего проекта «Шаги к профессии» (программа психолого-педагогического сопровождения обучающихся 5-11 классов, в том числе с ОВЗ, в ситуации профориентационного выбора);</a:t>
          </a:r>
        </a:p>
        <a:p>
          <a:pPr algn="just"/>
          <a:r>
            <a:rPr lang="ru-RU" sz="1600" dirty="0" smtClean="0"/>
            <a:t>*создание проекта «Родительская мастерская № 1»: «Профессия моих родителей» (представление профессиограммы профессии, мастер-классы, «один день с профессионалом», «экскурсия на место работы» (онлайн, </a:t>
          </a:r>
          <a:r>
            <a:rPr lang="ru-RU" sz="1600" dirty="0" err="1" smtClean="0"/>
            <a:t>оффлайн</a:t>
          </a:r>
          <a:r>
            <a:rPr lang="ru-RU" sz="1600" dirty="0" smtClean="0"/>
            <a:t>);</a:t>
          </a:r>
        </a:p>
        <a:p>
          <a:pPr algn="just"/>
          <a:r>
            <a:rPr lang="ru-RU" sz="1600" dirty="0" smtClean="0"/>
            <a:t>*создание проекта «Родительская мастерская № 2»: «Семейные династии профессий» (выставки, рисунки, составление профессионального древа семьи, представление и защита).</a:t>
          </a:r>
        </a:p>
        <a:p>
          <a:pPr algn="just"/>
          <a:endParaRPr lang="ru-RU" sz="1600" dirty="0"/>
        </a:p>
      </dgm:t>
    </dgm:pt>
    <dgm:pt modelId="{3EE2BC2F-A385-4E99-BEF9-0D9530767F9E}" type="parTrans" cxnId="{C15F47C6-1B5D-4105-96E3-D71B4B557D0D}">
      <dgm:prSet/>
      <dgm:spPr/>
      <dgm:t>
        <a:bodyPr/>
        <a:lstStyle/>
        <a:p>
          <a:endParaRPr lang="ru-RU"/>
        </a:p>
      </dgm:t>
    </dgm:pt>
    <dgm:pt modelId="{6A721077-6FD7-4071-ABB8-18D01D6CA2B1}" type="sibTrans" cxnId="{C15F47C6-1B5D-4105-96E3-D71B4B557D0D}">
      <dgm:prSet/>
      <dgm:spPr/>
      <dgm:t>
        <a:bodyPr/>
        <a:lstStyle/>
        <a:p>
          <a:endParaRPr lang="ru-RU"/>
        </a:p>
      </dgm:t>
    </dgm:pt>
    <dgm:pt modelId="{F1DEC234-504E-4F63-9BCC-9B56F4967FCF}" type="pres">
      <dgm:prSet presAssocID="{34202AAA-5BA0-4765-9C84-72BC7E023605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ru-RU"/>
        </a:p>
      </dgm:t>
    </dgm:pt>
    <dgm:pt modelId="{23AC2132-DA08-4073-B480-62B35F1E885A}" type="pres">
      <dgm:prSet presAssocID="{CBEEFA5F-5D69-4D5A-B2A7-5AEE8113398E}" presName="composite" presStyleCnt="0">
        <dgm:presLayoutVars>
          <dgm:chMax/>
          <dgm:chPref/>
        </dgm:presLayoutVars>
      </dgm:prSet>
      <dgm:spPr/>
    </dgm:pt>
    <dgm:pt modelId="{C44C628D-6E5B-4D87-BE5C-0C09D5525EDB}" type="pres">
      <dgm:prSet presAssocID="{CBEEFA5F-5D69-4D5A-B2A7-5AEE8113398E}" presName="Image" presStyleLbl="bgImgPlace1" presStyleIdx="0" presStyleCnt="1" custScaleX="84635" custScaleY="75654" custLinFactNeighborX="-21086" custLinFactNeighborY="-4476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5420D5DD-2C8B-4D02-8D2B-5B2B8B70C684}" type="pres">
      <dgm:prSet presAssocID="{CBEEFA5F-5D69-4D5A-B2A7-5AEE8113398E}" presName="ParentText" presStyleLbl="revTx" presStyleIdx="0" presStyleCnt="1" custScaleX="162735" custScaleY="195236" custLinFactNeighborX="10879" custLinFactNeighborY="22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17E245-EAFE-4B7D-92B7-370DBA3EFC7F}" type="pres">
      <dgm:prSet presAssocID="{CBEEFA5F-5D69-4D5A-B2A7-5AEE8113398E}" presName="tlFrame" presStyleLbl="node1" presStyleIdx="0" presStyleCnt="4" custLinFactY="-5560" custLinFactNeighborX="-66003" custLinFactNeighborY="-100000"/>
      <dgm:spPr/>
    </dgm:pt>
    <dgm:pt modelId="{614595FC-4A84-4844-888F-A4681409B1F0}" type="pres">
      <dgm:prSet presAssocID="{CBEEFA5F-5D69-4D5A-B2A7-5AEE8113398E}" presName="trFrame" presStyleLbl="node1" presStyleIdx="1" presStyleCnt="4" custLinFactX="58191" custLinFactY="-5560" custLinFactNeighborX="100000" custLinFactNeighborY="-100000"/>
      <dgm:spPr/>
    </dgm:pt>
    <dgm:pt modelId="{A84B74E3-D6E5-4652-A391-40FF9892D528}" type="pres">
      <dgm:prSet presAssocID="{CBEEFA5F-5D69-4D5A-B2A7-5AEE8113398E}" presName="blFrame" presStyleLbl="node1" presStyleIdx="2" presStyleCnt="4" custLinFactNeighborX="-66003" custLinFactNeighborY="86259"/>
      <dgm:spPr/>
    </dgm:pt>
    <dgm:pt modelId="{7C708DDE-0B2A-4F45-A4FB-724937D93834}" type="pres">
      <dgm:prSet presAssocID="{CBEEFA5F-5D69-4D5A-B2A7-5AEE8113398E}" presName="brFrame" presStyleLbl="node1" presStyleIdx="3" presStyleCnt="4" custLinFactX="58191" custLinFactNeighborX="100000" custLinFactNeighborY="87064"/>
      <dgm:spPr/>
    </dgm:pt>
  </dgm:ptLst>
  <dgm:cxnLst>
    <dgm:cxn modelId="{C15F47C6-1B5D-4105-96E3-D71B4B557D0D}" srcId="{34202AAA-5BA0-4765-9C84-72BC7E023605}" destId="{CBEEFA5F-5D69-4D5A-B2A7-5AEE8113398E}" srcOrd="0" destOrd="0" parTransId="{3EE2BC2F-A385-4E99-BEF9-0D9530767F9E}" sibTransId="{6A721077-6FD7-4071-ABB8-18D01D6CA2B1}"/>
    <dgm:cxn modelId="{B9ACD543-1424-4A36-B082-EB715B483D7C}" type="presOf" srcId="{CBEEFA5F-5D69-4D5A-B2A7-5AEE8113398E}" destId="{5420D5DD-2C8B-4D02-8D2B-5B2B8B70C684}" srcOrd="0" destOrd="0" presId="urn:microsoft.com/office/officeart/2009/3/layout/FramedTextPicture"/>
    <dgm:cxn modelId="{9DDB48DE-1D62-48ED-AE65-0E28F777356D}" type="presOf" srcId="{34202AAA-5BA0-4765-9C84-72BC7E023605}" destId="{F1DEC234-504E-4F63-9BCC-9B56F4967FCF}" srcOrd="0" destOrd="0" presId="urn:microsoft.com/office/officeart/2009/3/layout/FramedTextPicture"/>
    <dgm:cxn modelId="{4FDC101F-DB73-4003-A24E-B5D57E13AAD6}" type="presParOf" srcId="{F1DEC234-504E-4F63-9BCC-9B56F4967FCF}" destId="{23AC2132-DA08-4073-B480-62B35F1E885A}" srcOrd="0" destOrd="0" presId="urn:microsoft.com/office/officeart/2009/3/layout/FramedTextPicture"/>
    <dgm:cxn modelId="{4F64CFCB-9928-48A9-9871-8FE9E75D0314}" type="presParOf" srcId="{23AC2132-DA08-4073-B480-62B35F1E885A}" destId="{C44C628D-6E5B-4D87-BE5C-0C09D5525EDB}" srcOrd="0" destOrd="0" presId="urn:microsoft.com/office/officeart/2009/3/layout/FramedTextPicture"/>
    <dgm:cxn modelId="{1C84D1C2-E19B-4B16-ABBD-3C27B9150B30}" type="presParOf" srcId="{23AC2132-DA08-4073-B480-62B35F1E885A}" destId="{5420D5DD-2C8B-4D02-8D2B-5B2B8B70C684}" srcOrd="1" destOrd="0" presId="urn:microsoft.com/office/officeart/2009/3/layout/FramedTextPicture"/>
    <dgm:cxn modelId="{57F6FF14-C73B-43C7-8F7E-26E81C8902E8}" type="presParOf" srcId="{23AC2132-DA08-4073-B480-62B35F1E885A}" destId="{E917E245-EAFE-4B7D-92B7-370DBA3EFC7F}" srcOrd="2" destOrd="0" presId="urn:microsoft.com/office/officeart/2009/3/layout/FramedTextPicture"/>
    <dgm:cxn modelId="{3507C56A-BF9E-4A82-BB79-6A9531D9FC4A}" type="presParOf" srcId="{23AC2132-DA08-4073-B480-62B35F1E885A}" destId="{614595FC-4A84-4844-888F-A4681409B1F0}" srcOrd="3" destOrd="0" presId="urn:microsoft.com/office/officeart/2009/3/layout/FramedTextPicture"/>
    <dgm:cxn modelId="{4B064B95-9808-41B8-BBD7-41A2C010AEAE}" type="presParOf" srcId="{23AC2132-DA08-4073-B480-62B35F1E885A}" destId="{A84B74E3-D6E5-4652-A391-40FF9892D528}" srcOrd="4" destOrd="0" presId="urn:microsoft.com/office/officeart/2009/3/layout/FramedTextPicture"/>
    <dgm:cxn modelId="{DF1ED4D5-200E-412B-84DE-069BC063D4C3}" type="presParOf" srcId="{23AC2132-DA08-4073-B480-62B35F1E885A}" destId="{7C708DDE-0B2A-4F45-A4FB-724937D93834}" srcOrd="5" destOrd="0" presId="urn:microsoft.com/office/officeart/2009/3/layout/FramedTextPicture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4C628D-6E5B-4D87-BE5C-0C09D5525EDB}">
      <dsp:nvSpPr>
        <dsp:cNvPr id="0" name=""/>
        <dsp:cNvSpPr/>
      </dsp:nvSpPr>
      <dsp:spPr>
        <a:xfrm>
          <a:off x="106631" y="0"/>
          <a:ext cx="2177422" cy="1297572"/>
        </a:xfrm>
        <a:prstGeom prst="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20D5DD-2C8B-4D02-8D2B-5B2B8B70C684}">
      <dsp:nvSpPr>
        <dsp:cNvPr id="0" name=""/>
        <dsp:cNvSpPr/>
      </dsp:nvSpPr>
      <dsp:spPr>
        <a:xfrm>
          <a:off x="2384819" y="545226"/>
          <a:ext cx="5931546" cy="43955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*разработка, апробация и внедрение адресной программы коррекционно-развивающих занятий для обучающихся с ОВЗ с учетом нозологии и заключению ПМПК, основанных на знаниях профессий, востребованных в регионе, с целью оказания общеразвивающей и профориентационной помощи (7-9 классы);</a:t>
          </a:r>
        </a:p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*создание комплексного образовательного общеразвивающего проекта «Шаги к профессии» (программа психолого-педагогического сопровождения обучающихся 5-11 классов, в том числе с ОВЗ, в ситуации профориентационного выбора);</a:t>
          </a:r>
        </a:p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*создание проекта «Родительская мастерская № 1»: «Профессия моих родителей» (представление профессиограммы профессии, мастер-классы, «один день с профессионалом», «экскурсия на место работы» (онлайн, </a:t>
          </a:r>
          <a:r>
            <a:rPr lang="ru-RU" sz="1600" kern="1200" dirty="0" err="1" smtClean="0"/>
            <a:t>оффлайн</a:t>
          </a:r>
          <a:r>
            <a:rPr lang="ru-RU" sz="1600" kern="1200" dirty="0" smtClean="0"/>
            <a:t>);</a:t>
          </a:r>
        </a:p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*создание проекта «Родительская мастерская № 2»: «Семейные династии профессий» (выставки, рисунки, составление профессионального древа семьи, представление и защита).</a:t>
          </a:r>
        </a:p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/>
        </a:p>
      </dsp:txBody>
      <dsp:txXfrm>
        <a:off x="2384819" y="545226"/>
        <a:ext cx="5931546" cy="4395538"/>
      </dsp:txXfrm>
    </dsp:sp>
    <dsp:sp modelId="{E917E245-EAFE-4B7D-92B7-370DBA3EFC7F}">
      <dsp:nvSpPr>
        <dsp:cNvPr id="0" name=""/>
        <dsp:cNvSpPr/>
      </dsp:nvSpPr>
      <dsp:spPr>
        <a:xfrm>
          <a:off x="2232249" y="369863"/>
          <a:ext cx="875365" cy="875592"/>
        </a:xfrm>
        <a:prstGeom prst="halfFrame">
          <a:avLst>
            <a:gd name="adj1" fmla="val 25770"/>
            <a:gd name="adj2" fmla="val 257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595FC-4A84-4844-888F-A4681409B1F0}">
      <dsp:nvSpPr>
        <dsp:cNvPr id="0" name=""/>
        <dsp:cNvSpPr/>
      </dsp:nvSpPr>
      <dsp:spPr>
        <a:xfrm rot="5400000">
          <a:off x="7632733" y="369976"/>
          <a:ext cx="875592" cy="875365"/>
        </a:xfrm>
        <a:prstGeom prst="halfFrame">
          <a:avLst>
            <a:gd name="adj1" fmla="val 25770"/>
            <a:gd name="adj2" fmla="val 257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4B74E3-D6E5-4652-A391-40FF9892D528}">
      <dsp:nvSpPr>
        <dsp:cNvPr id="0" name=""/>
        <dsp:cNvSpPr/>
      </dsp:nvSpPr>
      <dsp:spPr>
        <a:xfrm rot="16200000">
          <a:off x="2232136" y="4068402"/>
          <a:ext cx="875592" cy="875365"/>
        </a:xfrm>
        <a:prstGeom prst="halfFrame">
          <a:avLst>
            <a:gd name="adj1" fmla="val 25770"/>
            <a:gd name="adj2" fmla="val 257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708DDE-0B2A-4F45-A4FB-724937D93834}">
      <dsp:nvSpPr>
        <dsp:cNvPr id="0" name=""/>
        <dsp:cNvSpPr/>
      </dsp:nvSpPr>
      <dsp:spPr>
        <a:xfrm rot="10800000">
          <a:off x="7632846" y="4075337"/>
          <a:ext cx="875365" cy="875592"/>
        </a:xfrm>
        <a:prstGeom prst="halfFrame">
          <a:avLst>
            <a:gd name="adj1" fmla="val 25770"/>
            <a:gd name="adj2" fmla="val 257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FramedTextPicture">
  <dgm:title val=""/>
  <dgm:desc val=""/>
  <dgm:catLst>
    <dgm:cat type="picture" pri="20000"/>
    <dgm:cat type="pictureconvert" pri="20000"/>
  </dgm:catLst>
  <dgm:sampData>
    <dgm:dataModel>
      <dgm:ptLst>
        <dgm:pt modelId="0" type="doc"/>
        <dgm:pt modelId="10">
          <dgm:prSet phldr="1"/>
        </dgm:pt>
      </dgm:ptLst>
      <dgm:cxnLst>
        <dgm:cxn modelId="20" srcId="0" destId="10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</dgm:ptLst>
      <dgm:cxnLst>
        <dgm:cxn modelId="20" srcId="0" destId="10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</dgm:ptLst>
      <dgm:cxnLst>
        <dgm:cxn modelId="20" srcId="0" destId="10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snake">
          <dgm:param type="grDir" val="tL"/>
          <dgm:param type="off" val="ctr"/>
        </dgm:alg>
      </dgm:if>
      <dgm:else name="Name3">
        <dgm:alg type="snake">
          <dgm:param type="grDir" val="tR"/>
          <dgm:param type="off" val="ctr"/>
        </dgm:alg>
      </dgm:else>
    </dgm:choose>
    <dgm:shape xmlns:r="http://schemas.openxmlformats.org/officeDocument/2006/relationships" r:blip="">
      <dgm:adjLst/>
    </dgm:shape>
    <dgm:constrLst>
      <dgm:constr type="w" for="ch" forName="composite" refType="w"/>
      <dgm:constr type="h" for="ch" forName="composite" refType="h"/>
      <dgm:constr type="primFontSz" for="des" ptType="node" op="equ" val="65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varLst>
          <dgm:chMax/>
          <dgm:chPref/>
        </dgm:varLst>
        <dgm:alg type="composite">
          <dgm:param type="ar" val="1.5179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Image" refType="w" fact="0"/>
              <dgm:constr type="t" for="ch" forName="Image" refType="h" fact="0"/>
              <dgm:constr type="w" for="ch" forName="Image" refType="w" fact="0.3856"/>
              <dgm:constr type="h" for="ch" forName="Image" refType="h" fact="0.3902"/>
              <dgm:constr type="l" for="ch" forName="ParentText" refType="w" fact="0.4017"/>
              <dgm:constr type="t" for="ch" forName="ParentText" refType="h" fact="0.4146"/>
              <dgm:constr type="w" for="ch" forName="ParentText" refType="w" fact="0.5463"/>
              <dgm:constr type="h" for="ch" forName="ParentText" refType="h" fact="0.5122"/>
              <dgm:constr type="l" for="ch" forName="tlFrame" refType="w" fact="0.3535"/>
              <dgm:constr type="t" for="ch" forName="tlFrame" refType="h" fact="0.3415"/>
              <dgm:constr type="w" for="ch" forName="tlFrame" refType="w" fact="0.1312"/>
              <dgm:constr type="h" for="ch" forName="tlFrame" refType="h" fact="0.1992"/>
              <dgm:constr type="l" for="ch" forName="trFrame" refType="w" fact="0.8688"/>
              <dgm:constr type="t" for="ch" forName="trFrame" refType="h" fact="0.3415"/>
              <dgm:constr type="w" for="ch" forName="trFrame" refType="w" fact="0.1312"/>
              <dgm:constr type="h" for="ch" forName="trFrame" refType="h" fact="0.1992"/>
              <dgm:constr type="l" for="ch" forName="blFrame" refType="w" fact="0.3535"/>
              <dgm:constr type="t" for="ch" forName="blFrame" refType="h" fact="0.8008"/>
              <dgm:constr type="w" for="ch" forName="blFrame" refType="w" fact="0.1312"/>
              <dgm:constr type="h" for="ch" forName="blFrame" refType="h" fact="0.1992"/>
              <dgm:constr type="l" for="ch" forName="brFrame" refType="w" fact="0.8688"/>
              <dgm:constr type="t" for="ch" forName="brFrame" refType="h" fact="0.8008"/>
              <dgm:constr type="w" for="ch" forName="brFrame" refType="w" fact="0.1312"/>
              <dgm:constr type="h" for="ch" forName="brFrame" refType="h" fact="0.1992"/>
            </dgm:constrLst>
          </dgm:if>
          <dgm:else name="Name6">
            <dgm:constrLst>
              <dgm:constr type="l" for="ch" forName="Image" refType="w" fact="0.6144"/>
              <dgm:constr type="t" for="ch" forName="Image" refType="h" fact="0"/>
              <dgm:constr type="w" for="ch" forName="Image" refType="w" fact="0.3856"/>
              <dgm:constr type="h" for="ch" forName="Image" refType="h" fact="0.3902"/>
              <dgm:constr type="l" for="ch" forName="ParentText" refType="w" fact="0.0482"/>
              <dgm:constr type="t" for="ch" forName="ParentText" refType="h" fact="0.4146"/>
              <dgm:constr type="w" for="ch" forName="ParentText" refType="w" fact="0.5463"/>
              <dgm:constr type="h" for="ch" forName="ParentText" refType="h" fact="0.5122"/>
              <dgm:constr type="l" for="ch" forName="tlFrame" refType="w" fact="0"/>
              <dgm:constr type="t" for="ch" forName="tlFrame" refType="h" fact="0.3415"/>
              <dgm:constr type="w" for="ch" forName="tlFrame" refType="w" fact="0.1312"/>
              <dgm:constr type="h" for="ch" forName="tlFrame" refType="h" fact="0.1992"/>
              <dgm:constr type="l" for="ch" forName="trFrame" refType="w" fact="0.5153"/>
              <dgm:constr type="t" for="ch" forName="trFrame" refType="h" fact="0.3415"/>
              <dgm:constr type="w" for="ch" forName="trFrame" refType="w" fact="0.1312"/>
              <dgm:constr type="h" for="ch" forName="trFrame" refType="h" fact="0.1992"/>
              <dgm:constr type="l" for="ch" forName="blFrame" refType="w" fact="0"/>
              <dgm:constr type="t" for="ch" forName="blFrame" refType="h" fact="0.8008"/>
              <dgm:constr type="w" for="ch" forName="blFrame" refType="w" fact="0.1312"/>
              <dgm:constr type="h" for="ch" forName="blFrame" refType="h" fact="0.1992"/>
              <dgm:constr type="l" for="ch" forName="brFrame" refType="w" fact="0.5153"/>
              <dgm:constr type="t" for="ch" forName="brFrame" refType="h" fact="0.8008"/>
              <dgm:constr type="w" for="ch" forName="brFrame" refType="w" fact="0.1312"/>
              <dgm:constr type="h" for="ch" forName="brFrame" refType="h" fact="0.1992"/>
            </dgm:constrLst>
          </dgm:else>
        </dgm:choose>
        <dgm:layoutNode name="Image" styleLbl="b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tlFrame" styleLbl="node1">
          <dgm:alg type="sp"/>
          <dgm:shape xmlns:r="http://schemas.openxmlformats.org/officeDocument/2006/relationships" type="halfFrame" r:blip="">
            <dgm:adjLst>
              <dgm:adj idx="1" val="0.2577"/>
              <dgm:adj idx="2" val="0.2577"/>
            </dgm:adjLst>
          </dgm:shape>
          <dgm:presOf/>
        </dgm:layoutNode>
        <dgm:layoutNode name="trFrame" styleLbl="node1">
          <dgm:alg type="sp"/>
          <dgm:shape xmlns:r="http://schemas.openxmlformats.org/officeDocument/2006/relationships" rot="90" type="halfFrame" r:blip="">
            <dgm:adjLst>
              <dgm:adj idx="1" val="0.2577"/>
              <dgm:adj idx="2" val="0.2577"/>
            </dgm:adjLst>
          </dgm:shape>
          <dgm:presOf/>
        </dgm:layoutNode>
        <dgm:layoutNode name="blFrame" styleLbl="node1">
          <dgm:alg type="sp"/>
          <dgm:shape xmlns:r="http://schemas.openxmlformats.org/officeDocument/2006/relationships" rot="270" type="halfFrame" r:blip="">
            <dgm:adjLst>
              <dgm:adj idx="1" val="0.2577"/>
              <dgm:adj idx="2" val="0.2577"/>
            </dgm:adjLst>
          </dgm:shape>
          <dgm:presOf/>
        </dgm:layoutNode>
        <dgm:layoutNode name="brFrame" styleLbl="node1">
          <dgm:alg type="sp"/>
          <dgm:shape xmlns:r="http://schemas.openxmlformats.org/officeDocument/2006/relationships" rot="180" type="halfFrame" r:blip="">
            <dgm:adjLst>
              <dgm:adj idx="1" val="0.2577"/>
              <dgm:adj idx="2" val="0.2577"/>
            </dgm:adjLst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CF9515-E039-44B6-8E9C-B9F32F77093C}" type="datetimeFigureOut">
              <a:rPr lang="ru-RU" smtClean="0"/>
              <a:pPr/>
              <a:t>13.08.2024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D09342-9F4A-4FA4-A522-5607758342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76604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371815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59347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8252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5"/>
            <a:ext cx="3703320" cy="402335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5"/>
            <a:ext cx="370332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13.08.2024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073269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5"/>
            <a:ext cx="370332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13.08.2024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174047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13.08.2024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28577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13.08.2024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70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0450" y="731520"/>
            <a:ext cx="4869180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5B106E36-FD25-4E2D-B0AA-010F637433A0}" type="datetimeFigureOut">
              <a:rPr lang="ru-RU" smtClean="0"/>
              <a:pPr/>
              <a:t>13.08.2024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147388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0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13.08.2024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32866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11358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2302"/>
            <a:ext cx="1971675" cy="575989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2302"/>
            <a:ext cx="5800725" cy="5759898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2359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9144001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00367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  <p:sldLayoutId id="2147483771" r:id="rId5"/>
    <p:sldLayoutId id="2147483772" r:id="rId6"/>
    <p:sldLayoutId id="2147483773" r:id="rId7"/>
    <p:sldLayoutId id="2147483774" r:id="rId8"/>
    <p:sldLayoutId id="2147483775" r:id="rId9"/>
    <p:sldLayoutId id="2147483776" r:id="rId10"/>
    <p:sldLayoutId id="2147483777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8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jpeg"/><Relationship Id="rId7" Type="http://schemas.openxmlformats.org/officeDocument/2006/relationships/image" Target="../media/image18.png"/><Relationship Id="rId12" Type="http://schemas.openxmlformats.org/officeDocument/2006/relationships/image" Target="../media/image21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11" Type="http://schemas.openxmlformats.org/officeDocument/2006/relationships/image" Target="../media/image20.png"/><Relationship Id="rId5" Type="http://schemas.openxmlformats.org/officeDocument/2006/relationships/image" Target="../media/image16.jpeg"/><Relationship Id="rId10" Type="http://schemas.openxmlformats.org/officeDocument/2006/relationships/image" Target="../media/image7.png"/><Relationship Id="rId4" Type="http://schemas.openxmlformats.org/officeDocument/2006/relationships/image" Target="../media/image15.jpeg"/><Relationship Id="rId9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8.png"/><Relationship Id="rId7" Type="http://schemas.openxmlformats.org/officeDocument/2006/relationships/image" Target="../media/image2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diagramColors" Target="../diagrams/colors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openxmlformats.org/officeDocument/2006/relationships/diagramQuickStyle" Target="../diagrams/quickStyle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diagramLayout" Target="../diagrams/layout2.xml"/><Relationship Id="rId5" Type="http://schemas.openxmlformats.org/officeDocument/2006/relationships/diagramQuickStyle" Target="../diagrams/quickStyle1.xml"/><Relationship Id="rId10" Type="http://schemas.openxmlformats.org/officeDocument/2006/relationships/diagramData" Target="../diagrams/data2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5.png"/><Relationship Id="rId14" Type="http://schemas.microsoft.com/office/2007/relationships/diagramDrawing" Target="../diagrams/drawing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b="21283"/>
          <a:stretch/>
        </p:blipFill>
        <p:spPr>
          <a:xfrm>
            <a:off x="0" y="1992325"/>
            <a:ext cx="9144000" cy="435212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84462" y="6021287"/>
            <a:ext cx="295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г. Ростов-на-Дону</a:t>
            </a:r>
          </a:p>
          <a:p>
            <a:pPr algn="ctr"/>
            <a:r>
              <a:rPr lang="ru-RU" b="1" dirty="0" smtClean="0">
                <a:solidFill>
                  <a:schemeClr val="bg1"/>
                </a:solidFill>
              </a:rPr>
              <a:t>2024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08199" y="2276872"/>
            <a:ext cx="7704856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b="1" dirty="0" smtClean="0"/>
              <a:t>ПРОЕКТ </a:t>
            </a:r>
            <a:r>
              <a:rPr lang="ru-RU" b="1" dirty="0" smtClean="0"/>
              <a:t>«ШАГИ К ПРОФЕССИИ»</a:t>
            </a:r>
          </a:p>
          <a:p>
            <a:pPr algn="ctr"/>
            <a:r>
              <a:rPr lang="ru-RU" dirty="0" smtClean="0"/>
              <a:t>(ПРОГРАММА СОПРОВОЖДЕНИЯ ОБУЧАЮЩИХСЯ 5-11 КЛАССОВ </a:t>
            </a:r>
          </a:p>
          <a:p>
            <a:pPr algn="ctr"/>
            <a:r>
              <a:rPr lang="ru-RU" dirty="0" smtClean="0"/>
              <a:t>В СИТУАЦИИ ПРОФОРИЕНТАЦИОННОГО ВЫБОРА)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631987" y="3025341"/>
            <a:ext cx="585727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 smtClean="0"/>
          </a:p>
          <a:p>
            <a:pPr algn="ctr"/>
            <a:r>
              <a:rPr lang="ru-RU" sz="2000" b="1" dirty="0" smtClean="0"/>
              <a:t>Автор-составитель</a:t>
            </a:r>
            <a:r>
              <a:rPr lang="ru-RU" sz="2000" dirty="0" smtClean="0"/>
              <a:t>: Варлакова Юлия Валерьевна</a:t>
            </a:r>
            <a:endParaRPr lang="ru-RU" sz="20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t="3139" b="5732"/>
          <a:stretch/>
        </p:blipFill>
        <p:spPr>
          <a:xfrm>
            <a:off x="0" y="-1"/>
            <a:ext cx="9144000" cy="13407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55272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3394" y="161143"/>
            <a:ext cx="7543800" cy="531553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3600" dirty="0" smtClean="0"/>
              <a:t>ОБЩИЕ СВЕДЕНИЯ О ПРОЕКТЕ</a:t>
            </a:r>
            <a:endParaRPr lang="ru-RU" sz="36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48267" t="47994" r="42865" b="36399"/>
          <a:stretch/>
        </p:blipFill>
        <p:spPr>
          <a:xfrm>
            <a:off x="8042801" y="41737"/>
            <a:ext cx="962791" cy="89860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509120"/>
            <a:ext cx="9143999" cy="179568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/>
          <a:srcRect l="3538" t="12698" r="85437" b="6481"/>
          <a:stretch/>
        </p:blipFill>
        <p:spPr>
          <a:xfrm>
            <a:off x="107504" y="33914"/>
            <a:ext cx="1008112" cy="100612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9512" y="940342"/>
            <a:ext cx="8784976" cy="532453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sz="1700" dirty="0" smtClean="0">
                <a:solidFill>
                  <a:srgbClr val="C00000"/>
                </a:solidFill>
              </a:rPr>
              <a:t>НАИМЕНОВАНИЕ И </a:t>
            </a:r>
            <a:r>
              <a:rPr lang="ru-RU" sz="1700" dirty="0">
                <a:solidFill>
                  <a:srgbClr val="C00000"/>
                </a:solidFill>
              </a:rPr>
              <a:t>ВИД ПРОЕКТА</a:t>
            </a:r>
            <a:r>
              <a:rPr lang="ru-RU" sz="1700" dirty="0" smtClean="0"/>
              <a:t>: </a:t>
            </a:r>
            <a:r>
              <a:rPr lang="ru-RU" sz="1700" dirty="0"/>
              <a:t>образовательный </a:t>
            </a:r>
            <a:r>
              <a:rPr lang="ru-RU" sz="1700" dirty="0" smtClean="0"/>
              <a:t>общеразвивающий проект «Шаги к профессии» (программа сопровождения обучающихся 5-11 классов в ситуации профориентационного выбора).</a:t>
            </a:r>
          </a:p>
          <a:p>
            <a:pPr algn="just"/>
            <a:r>
              <a:rPr lang="ru-RU" sz="1700" dirty="0" smtClean="0">
                <a:solidFill>
                  <a:srgbClr val="C00000"/>
                </a:solidFill>
              </a:rPr>
              <a:t>ОПИСАНИЕ ПРОБЛЕМНОЙ СИТУАЦИИ</a:t>
            </a:r>
            <a:r>
              <a:rPr lang="ru-RU" sz="1700" dirty="0" smtClean="0"/>
              <a:t>: ежегодное проявление затруднений обучающихся средней и старшей школы в осознанном выборе будущей профессии и учреждения для получения дальнейшего профессионального  образования.</a:t>
            </a:r>
          </a:p>
          <a:p>
            <a:pPr algn="just"/>
            <a:r>
              <a:rPr lang="ru-RU" sz="1700" dirty="0" smtClean="0">
                <a:solidFill>
                  <a:srgbClr val="C00000"/>
                </a:solidFill>
              </a:rPr>
              <a:t>КОНТИНГЕНТ УЧАСТНИКОВ РЕАЛИЗАЦИИ</a:t>
            </a:r>
            <a:r>
              <a:rPr lang="ru-RU" sz="1700" dirty="0" smtClean="0"/>
              <a:t>: администрация школы; обучающиеся 5-11 классов</a:t>
            </a:r>
            <a:r>
              <a:rPr lang="ru-RU" sz="1700" dirty="0"/>
              <a:t>; </a:t>
            </a:r>
            <a:r>
              <a:rPr lang="ru-RU" sz="1700" dirty="0" smtClean="0"/>
              <a:t>классные руководители, родители </a:t>
            </a:r>
            <a:r>
              <a:rPr lang="ru-RU" sz="1700" dirty="0"/>
              <a:t>(законные представители</a:t>
            </a:r>
            <a:r>
              <a:rPr lang="ru-RU" sz="1700" dirty="0" smtClean="0"/>
              <a:t>)</a:t>
            </a:r>
            <a:r>
              <a:rPr lang="ru-RU" sz="1700" dirty="0"/>
              <a:t> </a:t>
            </a:r>
            <a:r>
              <a:rPr lang="ru-RU" sz="1700" dirty="0" smtClean="0"/>
              <a:t>9, 11-х классов.</a:t>
            </a:r>
          </a:p>
          <a:p>
            <a:pPr algn="just"/>
            <a:r>
              <a:rPr lang="ru-RU" sz="1700" dirty="0" smtClean="0">
                <a:solidFill>
                  <a:srgbClr val="C00000"/>
                </a:solidFill>
              </a:rPr>
              <a:t>КРАТКАЯ ИСТОРИЯ И СРОКИ </a:t>
            </a:r>
            <a:r>
              <a:rPr lang="ru-RU" sz="1700" dirty="0">
                <a:solidFill>
                  <a:srgbClr val="C00000"/>
                </a:solidFill>
              </a:rPr>
              <a:t>РЕАЛИЗАЦИИ ПРОЕКТА</a:t>
            </a:r>
            <a:r>
              <a:rPr lang="ru-RU" sz="1700" dirty="0" smtClean="0"/>
              <a:t>: проект начал реализовываться с 2018/2019 учебного года в форме апробации отдельных разработанных профориентационных мероприятий среди обучающихся; с 2019-2024 уч. года - утверждение и реализация плана профориентационных мероприятий среди обучающихся 5-11 классов в рамках осуществления профориентационного направления программы воспитания МБОУ «Школа № 87»; с 2022-2024 года  - привлечение обучающихся профильных классов к проведению профориентационных мероприятий среди 5-6-х классов; разработка и апробация отдельных коррекционно-развивающих занятий для обучающихся с ОВЗ (7-9 классы) на основе знаний о профессиях, с целью оказания  общеразвивающей и профориентационной помощи.</a:t>
            </a:r>
          </a:p>
          <a:p>
            <a:pPr algn="just"/>
            <a:r>
              <a:rPr lang="ru-RU" sz="1700" dirty="0" smtClean="0">
                <a:solidFill>
                  <a:srgbClr val="C00000"/>
                </a:solidFill>
              </a:rPr>
              <a:t>КРИТЕРИИ ОЦЕНКИ РЕЗУЛЬТАТОВ ЭФФЕКТИВНОСТИ ПРОЕКТА</a:t>
            </a:r>
            <a:r>
              <a:rPr lang="ru-RU" sz="1700" dirty="0" smtClean="0"/>
              <a:t>: диагностический минимум, позволяющий определить уровень профессионального </a:t>
            </a:r>
            <a:r>
              <a:rPr lang="ru-RU" sz="1700" dirty="0"/>
              <a:t>самоопределения</a:t>
            </a:r>
            <a:r>
              <a:rPr lang="ru-RU" sz="1700" dirty="0" smtClean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6620751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589750"/>
            <a:ext cx="9144000" cy="1941138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4550" y="923397"/>
            <a:ext cx="8773456" cy="2996802"/>
          </a:xfr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АКТУАЛЬНОСТЬ </a:t>
            </a:r>
            <a:r>
              <a:rPr lang="ru-RU" sz="1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ПРОЕКТА</a:t>
            </a:r>
            <a:r>
              <a:rPr lang="ru-RU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проект «Шаги к профессии» разработан на основе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Приказа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Минобразования Ростовской области»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Об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утверждении базового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компонента деятельности педагога-психолога образовательных учреждений Ростовской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области» (изм.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от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29.10.2021 № 965),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в соответствии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с нормативной документацией школы: Программой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воспитания МБОУ «Школа №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87», годового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плана работы педагога-психолога 5-11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классов.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ЦЕЛЬ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: формирование профессионального самоопределения обучающихся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средней и старшей школы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через оказание профориентационной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помощи;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ЗАДАЧИ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1)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обеспечить организационно-методическое сопровождение реализации проекта «Шаги к профессии» (программа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сопровождения обучающихся 5-11 классов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в ситуации профориентационного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выбора).</a:t>
            </a:r>
            <a:endParaRPr lang="ru-RU" sz="1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2)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повысить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психолого-педагогическую компетентность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участников образовательных отношений средней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и старшей школы по вопросу правильного профессионального выбора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обучающихся посредством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осознания своих профессиональных склонностях («Я хочу») и способностях («Я могу»), оценки ситуации на рынке труда («Надо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») (просветительский блок);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3)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выявить профессиональные предпочтения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обучающихся выпускных классов (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9, 11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кл.), а также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изучить мотивы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выбора профессии на основе различных ценностных ориентаций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выпускников (диагностический блок);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4)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оказать адресную помощь в проектировании личных профессиональных планов обучающихся (в том числе с ОВЗ) в соответствии с их возрастом, интересами, склонностями и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способностями (консультационный блок).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ru-RU" sz="1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ru-RU" sz="1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15251" y="4285036"/>
            <a:ext cx="2422557" cy="504056"/>
          </a:xfrm>
          <a:prstGeom prst="rect">
            <a:avLst/>
          </a:prstGeom>
          <a:ln w="19050">
            <a:solidFill>
              <a:srgbClr val="00B0F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организационно-методическое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188456" y="4746413"/>
            <a:ext cx="2529258" cy="343376"/>
          </a:xfrm>
          <a:prstGeom prst="rect">
            <a:avLst/>
          </a:prstGeom>
          <a:ln w="19050">
            <a:solidFill>
              <a:srgbClr val="00B0F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диагностическое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188456" y="5238829"/>
            <a:ext cx="2529258" cy="354369"/>
          </a:xfrm>
          <a:prstGeom prst="rect">
            <a:avLst/>
          </a:prstGeom>
          <a:ln w="19050">
            <a:solidFill>
              <a:srgbClr val="00B0F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консультационное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570461" y="4285661"/>
            <a:ext cx="2322019" cy="360555"/>
          </a:xfrm>
          <a:prstGeom prst="rect">
            <a:avLst/>
          </a:prstGeom>
          <a:ln w="19050">
            <a:solidFill>
              <a:srgbClr val="00B0F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r>
              <a:rPr lang="ru-RU" dirty="0" smtClean="0"/>
              <a:t>просветительское</a:t>
            </a:r>
            <a:endParaRPr lang="ru-RU" dirty="0"/>
          </a:p>
          <a:p>
            <a:pPr algn="ctr"/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2662410" y="6275325"/>
            <a:ext cx="3753671" cy="36933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/>
              <a:t>ОСНОВНЫЕ </a:t>
            </a:r>
            <a:r>
              <a:rPr lang="ru-RU" dirty="0" smtClean="0"/>
              <a:t>БЛОКИ ПРОЕКТА</a:t>
            </a:r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215251" y="4945965"/>
            <a:ext cx="2422557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/>
              <a:t>п</a:t>
            </a:r>
            <a:r>
              <a:rPr lang="ru-RU" dirty="0" smtClean="0"/>
              <a:t>риказы, план работы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6588224" y="5137951"/>
            <a:ext cx="2339782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классные часы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6032263" y="5549778"/>
            <a:ext cx="2895743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err="1" smtClean="0"/>
              <a:t>профигры</a:t>
            </a:r>
            <a:r>
              <a:rPr lang="ru-RU" dirty="0" smtClean="0"/>
              <a:t>, </a:t>
            </a:r>
            <a:r>
              <a:rPr lang="ru-RU" dirty="0" err="1" smtClean="0"/>
              <a:t>профвикторины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6635452" y="5979603"/>
            <a:ext cx="2287563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лекции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3188456" y="5701661"/>
            <a:ext cx="2526544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и</a:t>
            </a:r>
            <a:r>
              <a:rPr lang="ru-RU" dirty="0" smtClean="0"/>
              <a:t>ндивидуальная форма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3188456" y="4281273"/>
            <a:ext cx="2529258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групповая форма</a:t>
            </a:r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215251" y="5462016"/>
            <a:ext cx="2655942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dirty="0"/>
              <a:t>п</a:t>
            </a:r>
            <a:r>
              <a:rPr lang="ru-RU" dirty="0" smtClean="0"/>
              <a:t>резентации, конспекты</a:t>
            </a:r>
            <a:endParaRPr lang="ru-RU" dirty="0"/>
          </a:p>
        </p:txBody>
      </p:sp>
      <p:sp>
        <p:nvSpPr>
          <p:cNvPr id="21" name="TextBox 20"/>
          <p:cNvSpPr txBox="1"/>
          <p:nvPr/>
        </p:nvSpPr>
        <p:spPr>
          <a:xfrm>
            <a:off x="6579342" y="4706709"/>
            <a:ext cx="2322019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вебинары, собрания</a:t>
            </a:r>
            <a:endParaRPr lang="ru-RU" dirty="0"/>
          </a:p>
        </p:txBody>
      </p:sp>
      <p:cxnSp>
        <p:nvCxnSpPr>
          <p:cNvPr id="22" name="Соединительная линия уступом 21"/>
          <p:cNvCxnSpPr>
            <a:stCxn id="19" idx="3"/>
            <a:endCxn id="18" idx="3"/>
          </p:cNvCxnSpPr>
          <p:nvPr/>
        </p:nvCxnSpPr>
        <p:spPr>
          <a:xfrm flipH="1">
            <a:off x="5715000" y="4465939"/>
            <a:ext cx="2714" cy="1420388"/>
          </a:xfrm>
          <a:prstGeom prst="bentConnector3">
            <a:avLst>
              <a:gd name="adj1" fmla="val -8422992"/>
            </a:avLst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>
            <a:stCxn id="6" idx="3"/>
          </p:cNvCxnSpPr>
          <p:nvPr/>
        </p:nvCxnSpPr>
        <p:spPr>
          <a:xfrm>
            <a:off x="5717714" y="4918101"/>
            <a:ext cx="242543" cy="267496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>
            <a:stCxn id="7" idx="3"/>
          </p:cNvCxnSpPr>
          <p:nvPr/>
        </p:nvCxnSpPr>
        <p:spPr>
          <a:xfrm flipV="1">
            <a:off x="5717714" y="5202449"/>
            <a:ext cx="242543" cy="213565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7" name="Соединительная линия уступом 26"/>
          <p:cNvCxnSpPr/>
          <p:nvPr/>
        </p:nvCxnSpPr>
        <p:spPr>
          <a:xfrm>
            <a:off x="3194900" y="4420437"/>
            <a:ext cx="12700" cy="1420388"/>
          </a:xfrm>
          <a:prstGeom prst="bentConnector3">
            <a:avLst>
              <a:gd name="adj1" fmla="val -2025000"/>
            </a:avLst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 flipV="1">
            <a:off x="2952357" y="4933228"/>
            <a:ext cx="236099" cy="204089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>
            <a:endCxn id="7" idx="1"/>
          </p:cNvCxnSpPr>
          <p:nvPr/>
        </p:nvCxnSpPr>
        <p:spPr>
          <a:xfrm>
            <a:off x="2935185" y="5156928"/>
            <a:ext cx="253271" cy="259086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800100" y="235677"/>
            <a:ext cx="7543800" cy="475501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3200" dirty="0" smtClean="0"/>
              <a:t>ОБЩИЕ СВЕДЕНИЯ О ПРОЕКТЕ</a:t>
            </a:r>
            <a:endParaRPr lang="ru-RU" sz="3200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/>
          <a:srcRect l="3538" t="12698" r="85437" b="6481"/>
          <a:stretch/>
        </p:blipFill>
        <p:spPr>
          <a:xfrm>
            <a:off x="130987" y="33317"/>
            <a:ext cx="984629" cy="947411"/>
          </a:xfrm>
          <a:prstGeom prst="rect">
            <a:avLst/>
          </a:prstGeom>
        </p:spPr>
      </p:pic>
      <p:cxnSp>
        <p:nvCxnSpPr>
          <p:cNvPr id="23" name="Соединительная линия уступом 22"/>
          <p:cNvCxnSpPr>
            <a:stCxn id="8" idx="0"/>
            <a:endCxn id="4" idx="0"/>
          </p:cNvCxnSpPr>
          <p:nvPr/>
        </p:nvCxnSpPr>
        <p:spPr>
          <a:xfrm rot="16200000" flipV="1">
            <a:off x="4578689" y="1132878"/>
            <a:ext cx="625" cy="6304941"/>
          </a:xfrm>
          <a:prstGeom prst="bentConnector3">
            <a:avLst>
              <a:gd name="adj1" fmla="val 36676000"/>
            </a:avLst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2" name="Соединительная линия уступом 31"/>
          <p:cNvCxnSpPr>
            <a:stCxn id="14" idx="1"/>
            <a:endCxn id="15" idx="2"/>
          </p:cNvCxnSpPr>
          <p:nvPr/>
        </p:nvCxnSpPr>
        <p:spPr>
          <a:xfrm rot="10800000">
            <a:off x="1385936" y="6289187"/>
            <a:ext cx="1276474" cy="170804"/>
          </a:xfrm>
          <a:prstGeom prst="bentConnector2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7" name="Соединительная линия уступом 36"/>
          <p:cNvCxnSpPr>
            <a:endCxn id="17" idx="2"/>
          </p:cNvCxnSpPr>
          <p:nvPr/>
        </p:nvCxnSpPr>
        <p:spPr>
          <a:xfrm flipV="1">
            <a:off x="6414467" y="6348935"/>
            <a:ext cx="1364767" cy="115407"/>
          </a:xfrm>
          <a:prstGeom prst="bentConnector2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219147" y="5919855"/>
            <a:ext cx="2333577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/>
              <a:t>б</a:t>
            </a:r>
            <a:r>
              <a:rPr lang="ru-RU" dirty="0" smtClean="0"/>
              <a:t>уклеты, памятки</a:t>
            </a:r>
            <a:endParaRPr lang="ru-RU" dirty="0"/>
          </a:p>
        </p:txBody>
      </p:sp>
      <p:pic>
        <p:nvPicPr>
          <p:cNvPr id="11" name="Объект 3"/>
          <p:cNvPicPr>
            <a:picLocks noChangeAspect="1"/>
          </p:cNvPicPr>
          <p:nvPr/>
        </p:nvPicPr>
        <p:blipFill rotWithShape="1">
          <a:blip r:embed="rId4"/>
          <a:srcRect l="48267" t="47994" r="42865" b="36399"/>
          <a:stretch/>
        </p:blipFill>
        <p:spPr>
          <a:xfrm>
            <a:off x="8100392" y="46612"/>
            <a:ext cx="989128" cy="876785"/>
          </a:xfrm>
          <a:prstGeom prst="rect">
            <a:avLst/>
          </a:prstGeom>
        </p:spPr>
      </p:pic>
      <p:cxnSp>
        <p:nvCxnSpPr>
          <p:cNvPr id="61" name="Прямая соединительная линия 60"/>
          <p:cNvCxnSpPr/>
          <p:nvPr/>
        </p:nvCxnSpPr>
        <p:spPr>
          <a:xfrm>
            <a:off x="215251" y="4281273"/>
            <a:ext cx="0" cy="199405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3" name="Прямая соединительная линия 62"/>
          <p:cNvCxnSpPr/>
          <p:nvPr/>
        </p:nvCxnSpPr>
        <p:spPr>
          <a:xfrm>
            <a:off x="8901361" y="4281273"/>
            <a:ext cx="21654" cy="206766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я соединительная линия 65"/>
          <p:cNvCxnSpPr>
            <a:stCxn id="14" idx="0"/>
          </p:cNvCxnSpPr>
          <p:nvPr/>
        </p:nvCxnSpPr>
        <p:spPr>
          <a:xfrm flipH="1" flipV="1">
            <a:off x="3188456" y="6070993"/>
            <a:ext cx="1350790" cy="204332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8" name="Прямая соединительная линия 67"/>
          <p:cNvCxnSpPr>
            <a:stCxn id="14" idx="0"/>
          </p:cNvCxnSpPr>
          <p:nvPr/>
        </p:nvCxnSpPr>
        <p:spPr>
          <a:xfrm flipV="1">
            <a:off x="4539246" y="6070993"/>
            <a:ext cx="1175754" cy="204332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единительная линия 69"/>
          <p:cNvCxnSpPr/>
          <p:nvPr/>
        </p:nvCxnSpPr>
        <p:spPr>
          <a:xfrm flipV="1">
            <a:off x="3179575" y="4077072"/>
            <a:ext cx="1220158" cy="20420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единительная линия 71"/>
          <p:cNvCxnSpPr/>
          <p:nvPr/>
        </p:nvCxnSpPr>
        <p:spPr>
          <a:xfrm flipH="1" flipV="1">
            <a:off x="4423296" y="4077072"/>
            <a:ext cx="1291704" cy="204202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29586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7240" y="244007"/>
            <a:ext cx="8069520" cy="448689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3200" dirty="0" smtClean="0"/>
              <a:t>Сроки и этапы реализации проекта</a:t>
            </a:r>
            <a:endParaRPr lang="ru-RU" sz="3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369092"/>
            <a:ext cx="9144000" cy="1941138"/>
          </a:xfrm>
          <a:prstGeom prst="rect">
            <a:avLst/>
          </a:prstGeom>
        </p:spPr>
      </p:pic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266423"/>
              </p:ext>
            </p:extLst>
          </p:nvPr>
        </p:nvGraphicFramePr>
        <p:xfrm>
          <a:off x="251148" y="1981913"/>
          <a:ext cx="8640960" cy="4390990"/>
        </p:xfrm>
        <a:graphic>
          <a:graphicData uri="http://schemas.openxmlformats.org/drawingml/2006/table">
            <a:tbl>
              <a:tblPr firstRow="1" firstCol="1" bandRow="1">
                <a:tableStyleId>{5DA37D80-6434-44D0-A028-1B22A696006F}</a:tableStyleId>
              </a:tblPr>
              <a:tblGrid>
                <a:gridCol w="598589"/>
                <a:gridCol w="2922932"/>
                <a:gridCol w="3384376"/>
                <a:gridCol w="1735063"/>
              </a:tblGrid>
              <a:tr h="4590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 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070" marR="3307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Основные блоки </a:t>
                      </a:r>
                      <a:endParaRPr lang="ru-RU" sz="1400" dirty="0" smtClean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реализации проекта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070" marR="3307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Участники </a:t>
                      </a: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образовательных отношений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070" marR="3307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Сроки </a:t>
                      </a:r>
                      <a:endParaRPr lang="ru-RU" sz="1400" dirty="0" smtClean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реализации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070" marR="33070" marT="0" marB="0"/>
                </a:tc>
              </a:tr>
              <a:tr h="7977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этап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070" marR="3307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Организационно-методический блок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070" marR="3307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директор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зам. директор по УВР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педагог-психолог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070" marR="3307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август-сентябрь,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ноябрь, декабрь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070" marR="33070" marT="0" marB="0"/>
                </a:tc>
              </a:tr>
              <a:tr h="9257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этап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070" marR="3307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Просветительский блок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070" marR="3307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классные руководители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обучающиеся 5 -11 классов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педагог-психолог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родители (законные представители)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3070" marR="3307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ноябрь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070" marR="33070" marT="0" marB="0"/>
                </a:tc>
              </a:tr>
              <a:tr h="9257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III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этап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070" marR="3307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Диагностический блок (основные (минимум): групповая форма, дополнительные методики: индивидуальная форма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070" marR="3307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обучающиеся 9,11 классов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педагог-психолог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родители</a:t>
                      </a:r>
                      <a:r>
                        <a:rPr lang="ru-RU" sz="1400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(законные представители)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3070" marR="3307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декабрь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070" marR="33070" marT="0" marB="0"/>
                </a:tc>
              </a:tr>
              <a:tr h="113961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US" sz="1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endParaRPr lang="ru-RU" sz="1400" dirty="0" smtClean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этап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3070" marR="3307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Консультационный блок (индивидуальная,</a:t>
                      </a:r>
                      <a:r>
                        <a:rPr lang="ru-RU" sz="1400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групповая форма)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070" marR="3307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педагог-психолог </a:t>
                      </a:r>
                      <a:endParaRPr lang="ru-RU" sz="1400" dirty="0" smtClean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обучающиеся 9,11 классов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родители (законные представители)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классные руководители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070" marR="3307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январь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070" marR="33070" marT="0" marB="0"/>
                </a:tc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3538" t="12698" r="85437" b="6481"/>
          <a:stretch/>
        </p:blipFill>
        <p:spPr>
          <a:xfrm>
            <a:off x="45503" y="46779"/>
            <a:ext cx="1008112" cy="100612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17395" y="0"/>
            <a:ext cx="978730" cy="912273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78954" y="963767"/>
            <a:ext cx="8785348" cy="954107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1400" dirty="0" smtClean="0"/>
              <a:t>Проект «Шаги к профессии» для </a:t>
            </a:r>
            <a:r>
              <a:rPr lang="ru-RU" sz="1400" dirty="0"/>
              <a:t>обучающихся </a:t>
            </a:r>
            <a:r>
              <a:rPr lang="ru-RU" sz="1400" dirty="0" smtClean="0"/>
              <a:t>средней и старшей школы </a:t>
            </a:r>
            <a:r>
              <a:rPr lang="ru-RU" sz="1400" dirty="0"/>
              <a:t>реализуется посредством </a:t>
            </a:r>
            <a:r>
              <a:rPr lang="ru-RU" sz="1400" dirty="0" smtClean="0"/>
              <a:t>сопровождения процесса </a:t>
            </a:r>
            <a:r>
              <a:rPr lang="ru-RU" sz="1400" dirty="0"/>
              <a:t>формирования основных компонентов профессионального </a:t>
            </a:r>
            <a:r>
              <a:rPr lang="ru-RU" sz="1400" dirty="0" smtClean="0"/>
              <a:t>самоопределения (когнитивный </a:t>
            </a:r>
            <a:r>
              <a:rPr lang="ru-RU" sz="1400" dirty="0"/>
              <a:t>«Образ Я»; </a:t>
            </a:r>
            <a:r>
              <a:rPr lang="ru-RU" sz="1400" dirty="0" smtClean="0"/>
              <a:t>деятельностный компонент («</a:t>
            </a:r>
            <a:r>
              <a:rPr lang="ru-RU" sz="1400" dirty="0"/>
              <a:t>Образ будущей профессии»), </a:t>
            </a:r>
            <a:r>
              <a:rPr lang="ru-RU" sz="1400" dirty="0" smtClean="0"/>
              <a:t>эмоционально-оценочный</a:t>
            </a:r>
            <a:endParaRPr lang="ru-RU" sz="1400" dirty="0"/>
          </a:p>
          <a:p>
            <a:pPr algn="just"/>
            <a:r>
              <a:rPr lang="ru-RU" sz="1400" dirty="0" smtClean="0"/>
              <a:t>компонент («</a:t>
            </a:r>
            <a:r>
              <a:rPr lang="ru-RU" sz="1400" dirty="0"/>
              <a:t>Самооценка профессиональных возможностей к выбранной специальности</a:t>
            </a:r>
            <a:r>
              <a:rPr lang="ru-RU" sz="1400" dirty="0" smtClean="0"/>
              <a:t>»).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686122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0099" y="218114"/>
            <a:ext cx="8069520" cy="672219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2400" dirty="0" smtClean="0"/>
              <a:t>Материалы, иллюстрирующие реализацию </a:t>
            </a:r>
            <a:br>
              <a:rPr lang="ru-RU" sz="2400" dirty="0" smtClean="0"/>
            </a:br>
            <a:r>
              <a:rPr lang="ru-RU" sz="2400" dirty="0" smtClean="0"/>
              <a:t>проекта в ОО по основным этапам реализации</a:t>
            </a: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369092"/>
            <a:ext cx="9144000" cy="194113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96" y="81092"/>
            <a:ext cx="1005927" cy="100592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91035" y="61333"/>
            <a:ext cx="987638" cy="920576"/>
          </a:xfrm>
          <a:prstGeom prst="rect">
            <a:avLst/>
          </a:prstGeom>
        </p:spPr>
      </p:pic>
      <p:sp>
        <p:nvSpPr>
          <p:cNvPr id="7" name="Выноска со стрелкой вправо 6"/>
          <p:cNvSpPr/>
          <p:nvPr/>
        </p:nvSpPr>
        <p:spPr>
          <a:xfrm>
            <a:off x="157287" y="988401"/>
            <a:ext cx="1194906" cy="5297790"/>
          </a:xfrm>
          <a:prstGeom prst="rightArrowCallout">
            <a:avLst>
              <a:gd name="adj1" fmla="val 26103"/>
              <a:gd name="adj2" fmla="val 22975"/>
              <a:gd name="adj3" fmla="val 13861"/>
              <a:gd name="adj4" fmla="val 8613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О</a:t>
            </a:r>
          </a:p>
          <a:p>
            <a:pPr algn="ctr"/>
            <a:r>
              <a:rPr lang="ru-RU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Р</a:t>
            </a:r>
          </a:p>
          <a:p>
            <a:pPr algn="ctr"/>
            <a:r>
              <a:rPr lang="ru-RU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Г</a:t>
            </a:r>
          </a:p>
          <a:p>
            <a:pPr algn="ctr"/>
            <a:r>
              <a:rPr lang="ru-RU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А</a:t>
            </a:r>
          </a:p>
          <a:p>
            <a:pPr algn="ctr"/>
            <a:r>
              <a:rPr lang="ru-RU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Н</a:t>
            </a:r>
          </a:p>
          <a:p>
            <a:pPr algn="ctr"/>
            <a:r>
              <a:rPr lang="ru-RU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И</a:t>
            </a:r>
          </a:p>
          <a:p>
            <a:pPr algn="ctr"/>
            <a:r>
              <a:rPr lang="ru-RU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З</a:t>
            </a:r>
          </a:p>
          <a:p>
            <a:pPr algn="ctr"/>
            <a:r>
              <a:rPr lang="ru-RU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А</a:t>
            </a:r>
          </a:p>
          <a:p>
            <a:pPr algn="ctr"/>
            <a:r>
              <a:rPr lang="ru-RU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Ц</a:t>
            </a:r>
          </a:p>
          <a:p>
            <a:pPr algn="ctr"/>
            <a:r>
              <a:rPr lang="ru-RU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И</a:t>
            </a:r>
          </a:p>
          <a:p>
            <a:pPr algn="ctr"/>
            <a:r>
              <a:rPr lang="ru-RU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О</a:t>
            </a:r>
          </a:p>
          <a:p>
            <a:pPr algn="ctr"/>
            <a:r>
              <a:rPr lang="ru-RU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Н</a:t>
            </a:r>
          </a:p>
          <a:p>
            <a:pPr algn="ctr"/>
            <a:r>
              <a:rPr lang="ru-RU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Н</a:t>
            </a:r>
          </a:p>
          <a:p>
            <a:pPr algn="ctr"/>
            <a:r>
              <a:rPr lang="ru-RU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О</a:t>
            </a:r>
          </a:p>
          <a:p>
            <a:pPr algn="ctr"/>
            <a:r>
              <a:rPr lang="ru-RU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-</a:t>
            </a:r>
          </a:p>
          <a:p>
            <a:pPr algn="ctr"/>
            <a:r>
              <a:rPr lang="ru-RU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М</a:t>
            </a:r>
          </a:p>
          <a:p>
            <a:pPr algn="ctr"/>
            <a:r>
              <a:rPr lang="ru-RU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Е</a:t>
            </a:r>
          </a:p>
          <a:p>
            <a:pPr algn="ctr"/>
            <a:r>
              <a:rPr lang="ru-RU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Т</a:t>
            </a:r>
          </a:p>
          <a:p>
            <a:pPr algn="ctr"/>
            <a:r>
              <a:rPr lang="ru-RU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О</a:t>
            </a:r>
          </a:p>
          <a:p>
            <a:pPr algn="ctr"/>
            <a:r>
              <a:rPr lang="ru-RU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Д</a:t>
            </a:r>
          </a:p>
          <a:p>
            <a:pPr algn="ctr"/>
            <a:r>
              <a:rPr lang="ru-RU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И</a:t>
            </a:r>
          </a:p>
          <a:p>
            <a:pPr algn="ctr"/>
            <a:r>
              <a:rPr lang="ru-RU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Ч</a:t>
            </a:r>
          </a:p>
          <a:p>
            <a:pPr algn="ctr"/>
            <a:r>
              <a:rPr lang="ru-RU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Е</a:t>
            </a:r>
          </a:p>
          <a:p>
            <a:pPr algn="ctr"/>
            <a:r>
              <a:rPr lang="ru-RU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С</a:t>
            </a:r>
          </a:p>
          <a:p>
            <a:pPr algn="ctr"/>
            <a:r>
              <a:rPr lang="ru-RU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К</a:t>
            </a:r>
          </a:p>
          <a:p>
            <a:pPr algn="ctr"/>
            <a:r>
              <a:rPr lang="ru-RU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И</a:t>
            </a:r>
          </a:p>
          <a:p>
            <a:pPr algn="ctr"/>
            <a:r>
              <a:rPr lang="ru-RU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Й</a:t>
            </a:r>
            <a:endParaRPr lang="ru-RU" sz="11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ctr"/>
            <a:endParaRPr lang="ru-RU" sz="7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ctr"/>
            <a:r>
              <a:rPr lang="ru-RU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Б</a:t>
            </a:r>
          </a:p>
          <a:p>
            <a:pPr algn="ctr"/>
            <a:r>
              <a:rPr lang="ru-RU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Л</a:t>
            </a:r>
          </a:p>
          <a:p>
            <a:pPr algn="ctr"/>
            <a:r>
              <a:rPr lang="ru-RU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О</a:t>
            </a:r>
          </a:p>
          <a:p>
            <a:pPr algn="ctr"/>
            <a:r>
              <a:rPr lang="ru-RU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К</a:t>
            </a:r>
            <a:endParaRPr lang="ru-RU" sz="11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10" name="Объект 9"/>
          <p:cNvPicPr>
            <a:picLocks noGrp="1" noChangeAspect="1"/>
          </p:cNvPicPr>
          <p:nvPr>
            <p:ph idx="1"/>
          </p:nvPr>
        </p:nvPicPr>
        <p:blipFill rotWithShape="1">
          <a:blip r:embed="rId5"/>
          <a:srcRect l="3373" t="15764" r="34878" b="9617"/>
          <a:stretch/>
        </p:blipFill>
        <p:spPr>
          <a:xfrm>
            <a:off x="1352193" y="981909"/>
            <a:ext cx="3637449" cy="241986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17405" y="1016989"/>
            <a:ext cx="3566436" cy="234970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17405" y="3876345"/>
            <a:ext cx="3547587" cy="2409846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4768102" y="3436853"/>
            <a:ext cx="4015739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Презентации, конспекты мероприятий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1366599" y="3436853"/>
            <a:ext cx="3372407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Приказы, памятки, буклеты</a:t>
            </a:r>
            <a:endParaRPr lang="ru-RU" dirty="0"/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66599" y="3876345"/>
            <a:ext cx="3542956" cy="2409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3314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Горизонтальный свиток 3"/>
          <p:cNvSpPr/>
          <p:nvPr/>
        </p:nvSpPr>
        <p:spPr>
          <a:xfrm>
            <a:off x="2172379" y="1381717"/>
            <a:ext cx="4933444" cy="948690"/>
          </a:xfrm>
          <a:prstGeom prst="horizontalScroll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350" b="1" dirty="0"/>
              <a:t>Цель: оказания помощи в осознании выбора будущей профессии и профессионального самоопределения обучающимся </a:t>
            </a:r>
          </a:p>
        </p:txBody>
      </p:sp>
      <p:sp>
        <p:nvSpPr>
          <p:cNvPr id="5" name="Выгнутая влево стрелка 4"/>
          <p:cNvSpPr/>
          <p:nvPr/>
        </p:nvSpPr>
        <p:spPr>
          <a:xfrm>
            <a:off x="289581" y="990093"/>
            <a:ext cx="1834147" cy="1308125"/>
          </a:xfrm>
          <a:prstGeom prst="curvedRightArrow">
            <a:avLst>
              <a:gd name="adj1" fmla="val 28398"/>
              <a:gd name="adj2" fmla="val 50000"/>
              <a:gd name="adj3" fmla="val 25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>
              <a:solidFill>
                <a:schemeClr val="tx1"/>
              </a:solidFill>
            </a:endParaRPr>
          </a:p>
        </p:txBody>
      </p:sp>
      <p:sp>
        <p:nvSpPr>
          <p:cNvPr id="7" name="Выгнутая влево стрелка 6"/>
          <p:cNvSpPr/>
          <p:nvPr/>
        </p:nvSpPr>
        <p:spPr>
          <a:xfrm flipH="1">
            <a:off x="7105823" y="1009486"/>
            <a:ext cx="1787472" cy="1269340"/>
          </a:xfrm>
          <a:prstGeom prst="curvedRightArrow">
            <a:avLst>
              <a:gd name="adj1" fmla="val 28398"/>
              <a:gd name="adj2" fmla="val 48671"/>
              <a:gd name="adj3" fmla="val 25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>
              <a:solidFill>
                <a:schemeClr val="tx1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7442" y="2298218"/>
            <a:ext cx="1816224" cy="131968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544" y="3768139"/>
            <a:ext cx="1815855" cy="130444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4" name="Прямоугольник 13"/>
          <p:cNvSpPr/>
          <p:nvPr/>
        </p:nvSpPr>
        <p:spPr>
          <a:xfrm>
            <a:off x="208593" y="3616352"/>
            <a:ext cx="2001910" cy="2449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50" b="1" dirty="0" smtClean="0"/>
              <a:t>Вебинар</a:t>
            </a:r>
            <a:endParaRPr lang="ru-RU" sz="135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7077442" y="3616352"/>
            <a:ext cx="1815855" cy="1899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50" b="1" dirty="0"/>
              <a:t>Игра «Вакансия»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030" y="5225135"/>
            <a:ext cx="1720789" cy="134379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8" name="Прямоугольник 17"/>
          <p:cNvSpPr/>
          <p:nvPr/>
        </p:nvSpPr>
        <p:spPr>
          <a:xfrm>
            <a:off x="2300030" y="5024486"/>
            <a:ext cx="1737314" cy="1899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50" b="1" dirty="0"/>
              <a:t>Викторина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5277569" y="5032183"/>
            <a:ext cx="1779373" cy="1899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50" b="1" dirty="0"/>
              <a:t>Классный час</a:t>
            </a: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1975" y="5257441"/>
            <a:ext cx="1770560" cy="130882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874355"/>
            <a:ext cx="6048672" cy="559773"/>
          </a:xfr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2000" dirty="0"/>
              <a:t>План </a:t>
            </a:r>
            <a:r>
              <a:rPr lang="ru-RU" sz="2000" dirty="0" smtClean="0"/>
              <a:t>реализации просветительского блока проекта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(МБОУ «Школа № 8</a:t>
            </a:r>
            <a:r>
              <a:rPr lang="ru-RU" sz="2000" i="1" dirty="0"/>
              <a:t>7</a:t>
            </a:r>
            <a:r>
              <a:rPr lang="ru-RU" sz="2000" dirty="0"/>
              <a:t>»)</a:t>
            </a: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7068" y="5052078"/>
            <a:ext cx="1137212" cy="152959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8747" y="2328772"/>
            <a:ext cx="1966337" cy="127953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8"/>
          <a:srcRect r="42188" b="5505"/>
          <a:stretch/>
        </p:blipFill>
        <p:spPr>
          <a:xfrm>
            <a:off x="207412" y="3861314"/>
            <a:ext cx="1992889" cy="1258159"/>
          </a:xfrm>
          <a:prstGeom prst="rect">
            <a:avLst/>
          </a:prstGeom>
        </p:spPr>
      </p:pic>
      <p:graphicFrame>
        <p:nvGraphicFramePr>
          <p:cNvPr id="28" name="Объект 2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93084556"/>
              </p:ext>
            </p:extLst>
          </p:nvPr>
        </p:nvGraphicFramePr>
        <p:xfrm>
          <a:off x="2274256" y="2221710"/>
          <a:ext cx="4754535" cy="275833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3530399"/>
                <a:gridCol w="1224136"/>
              </a:tblGrid>
              <a:tr h="290998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Профвикторина «В мире профессий»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5-6 класс</a:t>
                      </a:r>
                      <a:endParaRPr lang="ru-RU" sz="1400" b="1" dirty="0"/>
                    </a:p>
                  </a:txBody>
                  <a:tcPr/>
                </a:tc>
              </a:tr>
              <a:tr h="290998"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Классный час «Профессия и темперамент»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7-8 класс</a:t>
                      </a:r>
                      <a:endParaRPr lang="ru-RU" sz="1400" b="1" dirty="0"/>
                    </a:p>
                  </a:txBody>
                  <a:tcPr/>
                </a:tc>
              </a:tr>
              <a:tr h="46559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Профигра «Вакансия», классный час «Мой выбор»</a:t>
                      </a:r>
                      <a:endParaRPr lang="ru-RU" sz="13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9-й класс</a:t>
                      </a:r>
                      <a:endParaRPr lang="ru-RU" sz="1400" b="1" dirty="0"/>
                    </a:p>
                  </a:txBody>
                  <a:tcPr/>
                </a:tc>
              </a:tr>
              <a:tr h="290998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Лекция «Маршрут выбора профессий»</a:t>
                      </a:r>
                      <a:endParaRPr lang="ru-RU" sz="13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10-11 класс</a:t>
                      </a:r>
                      <a:endParaRPr lang="ru-RU" sz="1400" b="1" dirty="0"/>
                    </a:p>
                  </a:txBody>
                  <a:tcPr/>
                </a:tc>
              </a:tr>
              <a:tr h="611096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Вебинар «Как помочь выпускнику правильно спланировать выбор будущей профессии»</a:t>
                      </a:r>
                      <a:endParaRPr lang="ru-RU" sz="13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/>
                        <a:t>Родители (законные представители)</a:t>
                      </a:r>
                      <a:endParaRPr lang="ru-RU" sz="1200" b="1" dirty="0"/>
                    </a:p>
                  </a:txBody>
                  <a:tcPr/>
                </a:tc>
              </a:tr>
              <a:tr h="716175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Круглый</a:t>
                      </a:r>
                      <a:r>
                        <a:rPr lang="ru-RU" sz="1300" b="1" baseline="0" dirty="0" smtClean="0"/>
                        <a:t> стол. «</a:t>
                      </a:r>
                      <a:r>
                        <a:rPr lang="ru-RU" sz="1300" b="1" dirty="0" smtClean="0"/>
                        <a:t>Проблема профессионального выбора выпускников. Цель, задачи профориентационного сопровождения»</a:t>
                      </a:r>
                      <a:endParaRPr lang="ru-RU" sz="13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b="1" dirty="0" smtClean="0"/>
                        <a:t>Педагогический состав</a:t>
                      </a:r>
                      <a:endParaRPr lang="ru-RU" sz="115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4" name="Заголовок 1"/>
          <p:cNvSpPr txBox="1">
            <a:spLocks/>
          </p:cNvSpPr>
          <p:nvPr/>
        </p:nvSpPr>
        <p:spPr>
          <a:xfrm>
            <a:off x="560099" y="177238"/>
            <a:ext cx="8069520" cy="64200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400" dirty="0" smtClean="0"/>
              <a:t>Материалы, иллюстрирующие реализацию </a:t>
            </a:r>
            <a:br>
              <a:rPr lang="ru-RU" sz="2400" dirty="0" smtClean="0"/>
            </a:br>
            <a:r>
              <a:rPr lang="ru-RU" sz="2400" dirty="0" smtClean="0"/>
              <a:t>проекта в ОО по направлениям работы</a:t>
            </a:r>
            <a:endParaRPr lang="ru-RU" sz="2400" dirty="0"/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280" y="-703"/>
            <a:ext cx="1043530" cy="1043530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084348" y="21560"/>
            <a:ext cx="1039090" cy="968534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99437" y="5309720"/>
            <a:ext cx="2010723" cy="1269584"/>
          </a:xfrm>
          <a:prstGeom prst="rect">
            <a:avLst/>
          </a:prstGeom>
        </p:spPr>
      </p:pic>
      <p:sp>
        <p:nvSpPr>
          <p:cNvPr id="26" name="Прямоугольник 25"/>
          <p:cNvSpPr/>
          <p:nvPr/>
        </p:nvSpPr>
        <p:spPr>
          <a:xfrm>
            <a:off x="199437" y="5119473"/>
            <a:ext cx="2001910" cy="2449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50" b="1" dirty="0" smtClean="0"/>
              <a:t>Круглый стол</a:t>
            </a:r>
            <a:endParaRPr lang="ru-RU" sz="1350" b="1"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7097207" y="5049711"/>
            <a:ext cx="1815855" cy="1899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50" b="1" dirty="0" smtClean="0"/>
              <a:t>«Мой выбор»</a:t>
            </a:r>
            <a:endParaRPr lang="ru-RU" sz="1350" b="1" dirty="0"/>
          </a:p>
        </p:txBody>
      </p:sp>
      <p:pic>
        <p:nvPicPr>
          <p:cNvPr id="30" name="Рисунок 29"/>
          <p:cNvPicPr>
            <a:picLocks noChangeAspect="1"/>
          </p:cNvPicPr>
          <p:nvPr/>
        </p:nvPicPr>
        <p:blipFill rotWithShape="1">
          <a:blip r:embed="rId12"/>
          <a:srcRect l="24740" t="17640" r="492" b="5056"/>
          <a:stretch/>
        </p:blipFill>
        <p:spPr>
          <a:xfrm>
            <a:off x="7105824" y="5259077"/>
            <a:ext cx="1802575" cy="1309856"/>
          </a:xfrm>
          <a:prstGeom prst="rect">
            <a:avLst/>
          </a:prstGeom>
        </p:spPr>
      </p:pic>
      <p:sp>
        <p:nvSpPr>
          <p:cNvPr id="21" name="Прямоугольник 20"/>
          <p:cNvSpPr/>
          <p:nvPr/>
        </p:nvSpPr>
        <p:spPr>
          <a:xfrm>
            <a:off x="4097074" y="5035161"/>
            <a:ext cx="1137213" cy="1899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50" b="1" dirty="0" smtClean="0"/>
              <a:t>Лекция</a:t>
            </a:r>
            <a:endParaRPr lang="ru-RU" sz="1350" b="1" dirty="0"/>
          </a:p>
        </p:txBody>
      </p:sp>
    </p:spTree>
    <p:extLst>
      <p:ext uri="{BB962C8B-B14F-4D97-AF65-F5344CB8AC3E}">
        <p14:creationId xmlns:p14="http://schemas.microsoft.com/office/powerpoint/2010/main" val="35629911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0099" y="218114"/>
            <a:ext cx="8069520" cy="672219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2400" dirty="0" smtClean="0"/>
              <a:t>Материалы, иллюстрирующие реализацию </a:t>
            </a:r>
            <a:br>
              <a:rPr lang="ru-RU" sz="2400" dirty="0" smtClean="0"/>
            </a:br>
            <a:r>
              <a:rPr lang="ru-RU" sz="2400" dirty="0" smtClean="0"/>
              <a:t>проекта в ОО</a:t>
            </a: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369092"/>
            <a:ext cx="9144000" cy="194113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96" y="81092"/>
            <a:ext cx="1005927" cy="100592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91035" y="61333"/>
            <a:ext cx="987638" cy="920576"/>
          </a:xfrm>
          <a:prstGeom prst="rect">
            <a:avLst/>
          </a:prstGeom>
        </p:spPr>
      </p:pic>
      <p:sp>
        <p:nvSpPr>
          <p:cNvPr id="7" name="Выноска со стрелкой вправо 6"/>
          <p:cNvSpPr/>
          <p:nvPr/>
        </p:nvSpPr>
        <p:spPr>
          <a:xfrm>
            <a:off x="197834" y="1069114"/>
            <a:ext cx="490964" cy="5421568"/>
          </a:xfrm>
          <a:prstGeom prst="rightArrowCallout">
            <a:avLst>
              <a:gd name="adj1" fmla="val 26103"/>
              <a:gd name="adj2" fmla="val 22975"/>
              <a:gd name="adj3" fmla="val 13861"/>
              <a:gd name="adj4" fmla="val 8613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Д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И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А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Г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Н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О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С</a:t>
            </a:r>
          </a:p>
          <a:p>
            <a:pPr algn="ctr"/>
            <a:r>
              <a:rPr lang="ru-RU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Т</a:t>
            </a:r>
            <a:endParaRPr lang="ru-RU" sz="1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И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Ч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Е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С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К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И</a:t>
            </a:r>
          </a:p>
          <a:p>
            <a:pPr algn="ctr"/>
            <a:r>
              <a:rPr lang="ru-RU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Й</a:t>
            </a:r>
            <a:endParaRPr lang="ru-RU" sz="1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ctr"/>
            <a:endParaRPr lang="ru-RU" sz="9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Б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Л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О</a:t>
            </a:r>
          </a:p>
          <a:p>
            <a:pPr algn="ctr"/>
            <a:r>
              <a:rPr lang="ru-RU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К</a:t>
            </a:r>
            <a:endParaRPr lang="ru-RU" sz="1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9" name="Стрелка углом 8"/>
          <p:cNvSpPr/>
          <p:nvPr/>
        </p:nvSpPr>
        <p:spPr>
          <a:xfrm rot="5400000">
            <a:off x="2347318" y="-626957"/>
            <a:ext cx="884306" cy="4312264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17028" y="1010727"/>
            <a:ext cx="25837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ГРУППОВАЯ ФОРМА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1" name="Стрелка углом 10"/>
          <p:cNvSpPr/>
          <p:nvPr/>
        </p:nvSpPr>
        <p:spPr>
          <a:xfrm rot="16200000">
            <a:off x="5992636" y="3962182"/>
            <a:ext cx="973450" cy="4083549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81734" y="6153556"/>
            <a:ext cx="31394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ИНДИВИДУАЛЬНАЯ ФОРМА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95696" y="3359642"/>
            <a:ext cx="3741888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Профессиограмма «Мой профиль»</a:t>
            </a:r>
            <a:endParaRPr lang="ru-RU" dirty="0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8798" y="1431288"/>
            <a:ext cx="3771392" cy="1844286"/>
          </a:xfrm>
          <a:prstGeom prst="rect">
            <a:avLst/>
          </a:prstGeom>
        </p:spPr>
      </p:pic>
      <p:pic>
        <p:nvPicPr>
          <p:cNvPr id="13" name="Объект 12"/>
          <p:cNvPicPr>
            <a:picLocks noGrp="1" noChangeAspect="1"/>
          </p:cNvPicPr>
          <p:nvPr>
            <p:ph idx="1"/>
          </p:nvPr>
        </p:nvPicPr>
        <p:blipFill>
          <a:blip r:embed="rId6"/>
          <a:stretch>
            <a:fillRect/>
          </a:stretch>
        </p:blipFill>
        <p:spPr>
          <a:xfrm>
            <a:off x="601246" y="3865218"/>
            <a:ext cx="3804246" cy="2292536"/>
          </a:xfrm>
          <a:prstGeom prst="rect">
            <a:avLst/>
          </a:prstGeom>
        </p:spPr>
      </p:pic>
      <p:sp>
        <p:nvSpPr>
          <p:cNvPr id="8" name="Выноска со стрелкой вправо 7"/>
          <p:cNvSpPr/>
          <p:nvPr/>
        </p:nvSpPr>
        <p:spPr>
          <a:xfrm flipH="1">
            <a:off x="8393137" y="1087019"/>
            <a:ext cx="531268" cy="5403663"/>
          </a:xfrm>
          <a:prstGeom prst="rightArrowCallout">
            <a:avLst>
              <a:gd name="adj1" fmla="val 19484"/>
              <a:gd name="adj2" fmla="val 22975"/>
              <a:gd name="adj3" fmla="val 13861"/>
              <a:gd name="adj4" fmla="val 8613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К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О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Н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С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У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Л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Ь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Т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А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Ц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И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О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Н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Н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Ы</a:t>
            </a:r>
          </a:p>
          <a:p>
            <a:pPr algn="ctr"/>
            <a:r>
              <a:rPr lang="ru-RU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Й</a:t>
            </a:r>
            <a:endParaRPr lang="ru-RU" sz="1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ctr"/>
            <a:endParaRPr lang="ru-RU" sz="9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Б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Л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О</a:t>
            </a:r>
          </a:p>
          <a:p>
            <a:pPr algn="ctr"/>
            <a:r>
              <a:rPr lang="ru-RU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К</a:t>
            </a:r>
            <a:endParaRPr lang="ru-RU" sz="1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45603" y="4106655"/>
            <a:ext cx="3383345" cy="1991083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8"/>
          <a:srcRect l="1175" t="10800" r="52374" b="43799"/>
          <a:stretch/>
        </p:blipFill>
        <p:spPr>
          <a:xfrm>
            <a:off x="4984005" y="1547270"/>
            <a:ext cx="3344944" cy="2086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9442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5334" y="246567"/>
            <a:ext cx="8069520" cy="734161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2800" dirty="0" smtClean="0"/>
              <a:t>Результаты реализации проекта</a:t>
            </a:r>
            <a:br>
              <a:rPr lang="ru-RU" sz="2800" dirty="0" smtClean="0"/>
            </a:br>
            <a:r>
              <a:rPr lang="ru-RU" sz="2800" dirty="0" smtClean="0"/>
              <a:t> на 2022/2023 и 2023/2024 уч. год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369092"/>
            <a:ext cx="9144000" cy="1941138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845734"/>
            <a:ext cx="8568952" cy="4247562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ежегодные стабильные результаты профориентационной диагностики обучающихся 9, 11 классов о наличии устойчивых профессиональных интересов и уровне профессионального самоопределения;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положительная динамика поступления обучающихся выпускных классов в средние и высшие образовательные учреждения, в том числе и обучающиеся с ОВЗ;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положительные отзывы участников образовательных отношений (обучающихся, родителей (законных представителей) о реализации профориентационных мероприятий в рамках реализации проекта «Шаги к профессии»;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создание группы заинтересованных волонтеров из обучающихся профильных классов для проведения профориентационных мероприятий среди 5-6 классов, реализуя модель наставничества;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разработка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и проведение 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методического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семинара «Профориентационная работа с обучающимися, в том числе с ОВЗ» 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районном методическом объединении для педагогов-психологов школ 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Благодарственное письмо, г. 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Ростов-на-Дону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, 2023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): представление опыта и освещение вопросов профориентационной работы с обучающимися в школе;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принятие участие во Всероссийской просветительской акции «Поделись своим знанием» представление лекции «Маршрут выбора профессии», разработанной в рамках проекта «Шаги к профессии» для обучающихся 10-11 классов (Благодарность от Российского общества «Знание», 29.09.2023).</a:t>
            </a:r>
          </a:p>
          <a:p>
            <a:pPr marL="0" indent="0" algn="just">
              <a:buNone/>
            </a:pP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3538" t="12698" r="85437" b="6481"/>
          <a:stretch/>
        </p:blipFill>
        <p:spPr>
          <a:xfrm>
            <a:off x="80187" y="95412"/>
            <a:ext cx="1094101" cy="109194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15684" y="95412"/>
            <a:ext cx="1104317" cy="1029332"/>
          </a:xfrm>
          <a:prstGeom prst="rect">
            <a:avLst/>
          </a:prstGeom>
        </p:spPr>
      </p:pic>
      <p:sp>
        <p:nvSpPr>
          <p:cNvPr id="7" name="Стрелка вправо 6"/>
          <p:cNvSpPr/>
          <p:nvPr/>
        </p:nvSpPr>
        <p:spPr>
          <a:xfrm>
            <a:off x="-10787" y="1131883"/>
            <a:ext cx="4458788" cy="596224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2022-2023 учебный год</a:t>
            </a:r>
            <a:endParaRPr lang="ru-RU" dirty="0"/>
          </a:p>
        </p:txBody>
      </p:sp>
      <p:sp>
        <p:nvSpPr>
          <p:cNvPr id="9" name="Стрелка влево 8"/>
          <p:cNvSpPr/>
          <p:nvPr/>
        </p:nvSpPr>
        <p:spPr>
          <a:xfrm>
            <a:off x="4448001" y="1115014"/>
            <a:ext cx="4695999" cy="608080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2023-2024 учебный год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261305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7240" y="308000"/>
            <a:ext cx="8069520" cy="550108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3600" dirty="0" smtClean="0"/>
              <a:t>Планируемые результаты</a:t>
            </a:r>
            <a:endParaRPr lang="ru-RU" sz="3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369092"/>
            <a:ext cx="9144000" cy="1941138"/>
          </a:xfrm>
          <a:prstGeom prst="rect">
            <a:avLst/>
          </a:prstGeom>
        </p:spPr>
      </p:pic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89474477"/>
              </p:ext>
            </p:extLst>
          </p:nvPr>
        </p:nvGraphicFramePr>
        <p:xfrm>
          <a:off x="323528" y="1628800"/>
          <a:ext cx="7812273" cy="36724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35800" y="68455"/>
            <a:ext cx="987638" cy="92057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9"/>
          <a:srcRect l="3538" t="12698" r="85437" b="6481"/>
          <a:stretch/>
        </p:blipFill>
        <p:spPr>
          <a:xfrm>
            <a:off x="33184" y="50878"/>
            <a:ext cx="1008112" cy="1006124"/>
          </a:xfrm>
          <a:prstGeom prst="rect">
            <a:avLst/>
          </a:prstGeom>
        </p:spPr>
      </p:pic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2176521061"/>
              </p:ext>
            </p:extLst>
          </p:nvPr>
        </p:nvGraphicFramePr>
        <p:xfrm>
          <a:off x="323528" y="1128017"/>
          <a:ext cx="8568952" cy="49407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sp>
        <p:nvSpPr>
          <p:cNvPr id="10" name="Блок-схема: процесс 9"/>
          <p:cNvSpPr/>
          <p:nvPr/>
        </p:nvSpPr>
        <p:spPr>
          <a:xfrm>
            <a:off x="477848" y="3396256"/>
            <a:ext cx="1939064" cy="1184871"/>
          </a:xfrm>
          <a:prstGeom prst="flowChartProcess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Период </a:t>
            </a:r>
          </a:p>
          <a:p>
            <a:pPr algn="ctr"/>
            <a:r>
              <a:rPr lang="ru-RU" dirty="0" smtClean="0"/>
              <a:t>2024-2025,</a:t>
            </a:r>
          </a:p>
          <a:p>
            <a:pPr algn="ctr"/>
            <a:r>
              <a:rPr lang="ru-RU" dirty="0" smtClean="0"/>
              <a:t>2025-2026</a:t>
            </a:r>
          </a:p>
          <a:p>
            <a:pPr algn="ctr"/>
            <a:r>
              <a:rPr lang="ru-RU" smtClean="0"/>
              <a:t>уч.год</a:t>
            </a:r>
            <a:endParaRPr lang="ru-RU" dirty="0" smtClean="0"/>
          </a:p>
        </p:txBody>
      </p:sp>
      <p:sp>
        <p:nvSpPr>
          <p:cNvPr id="11" name="Нашивка 10"/>
          <p:cNvSpPr/>
          <p:nvPr/>
        </p:nvSpPr>
        <p:spPr>
          <a:xfrm rot="5400000">
            <a:off x="1006770" y="1879994"/>
            <a:ext cx="804060" cy="1861904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32435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7240" y="309690"/>
            <a:ext cx="8069520" cy="550108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4000" dirty="0" smtClean="0"/>
              <a:t>Инновации и новизна проекта</a:t>
            </a:r>
            <a:endParaRPr lang="ru-RU" sz="4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369092"/>
            <a:ext cx="9144000" cy="1941138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7240" y="1813957"/>
            <a:ext cx="8202229" cy="3383466"/>
          </a:xfrm>
          <a:ln w="38100"/>
          <a:scene3d>
            <a:camera prst="orthographicFront"/>
            <a:lightRig rig="threePt" dir="t"/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ru-RU" dirty="0" smtClean="0"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Разработка образовательного  проекта комплексного профориентационного сопровождения обучающихся в ситуации профориентационного выбора как с нормотипичными детьми, так и с обучающимися с ОВЗ с учетом нозологии и заключением ПМПК в рамках единого психолого-педагогического подхода;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dirty="0"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ru-RU" dirty="0" smtClean="0"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Применение компьютерных программ обработки и создания методического материала проекта для дальнейшего представления и использования в работе;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dirty="0"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ru-RU" dirty="0" smtClean="0"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Создание персональных профессиограмм для обучающихся 9,11 классов «Мой профиль» на основе полученных результатов профориентационной диагностики с рекомендациями по выбору профессии, подходящими профессиями и обозначения возможного дальнейшего места обучения на уровне СПО и ВПО в регионе.</a:t>
            </a:r>
            <a:endParaRPr lang="ru-RU" dirty="0"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96" y="81092"/>
            <a:ext cx="1005927" cy="100592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91034" y="123767"/>
            <a:ext cx="987638" cy="92057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2859" y="5394595"/>
            <a:ext cx="4705693" cy="9233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Ссылки на персональный сайт педагога-психолога и социального педагога:</a:t>
            </a:r>
            <a:endParaRPr lang="ru-RU" dirty="0"/>
          </a:p>
          <a:p>
            <a:pPr algn="ctr"/>
            <a:r>
              <a:rPr lang="en-US" dirty="0"/>
              <a:t>https://nsportal.ru/varlakova-yuliya-valerevna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094501" y="5386900"/>
            <a:ext cx="3816424" cy="92333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Адрес электронной почты педагога-психолога и социального педагога: </a:t>
            </a:r>
            <a:endParaRPr lang="ru-RU" dirty="0"/>
          </a:p>
          <a:p>
            <a:pPr algn="ctr"/>
            <a:r>
              <a:rPr lang="en-US" dirty="0"/>
              <a:t>varlakovaulia87@g.mail.com </a:t>
            </a:r>
          </a:p>
        </p:txBody>
      </p:sp>
      <p:sp>
        <p:nvSpPr>
          <p:cNvPr id="9" name="Равнобедренный треугольник 8"/>
          <p:cNvSpPr/>
          <p:nvPr/>
        </p:nvSpPr>
        <p:spPr>
          <a:xfrm rot="10800000">
            <a:off x="1052267" y="897929"/>
            <a:ext cx="7038767" cy="849784"/>
          </a:xfrm>
          <a:prstGeom prst="triangle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4216139"/>
      </p:ext>
    </p:extLst>
  </p:cSld>
  <p:clrMapOvr>
    <a:masterClrMapping/>
  </p:clrMapOvr>
</p:sld>
</file>

<file path=ppt/theme/theme1.xml><?xml version="1.0" encoding="utf-8"?>
<a:theme xmlns:a="http://schemas.openxmlformats.org/drawingml/2006/main" name="Ретро">
  <a:themeElements>
    <a:clrScheme name="Ретро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Ретро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3820</TotalTime>
  <Words>1100</Words>
  <Application>Microsoft Office PowerPoint</Application>
  <PresentationFormat>Экран (4:3)</PresentationFormat>
  <Paragraphs>205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Arial Black</vt:lpstr>
      <vt:lpstr>Calibri</vt:lpstr>
      <vt:lpstr>Calibri Light</vt:lpstr>
      <vt:lpstr>Wingdings</vt:lpstr>
      <vt:lpstr>Ретро</vt:lpstr>
      <vt:lpstr>Презентация PowerPoint</vt:lpstr>
      <vt:lpstr>ОБЩИЕ СВЕДЕНИЯ О ПРОЕКТЕ</vt:lpstr>
      <vt:lpstr>ОБЩИЕ СВЕДЕНИЯ О ПРОЕКТЕ</vt:lpstr>
      <vt:lpstr>Сроки и этапы реализации проекта</vt:lpstr>
      <vt:lpstr>Материалы, иллюстрирующие реализацию  проекта в ОО по основным этапам реализации</vt:lpstr>
      <vt:lpstr>План реализации просветительского блока проекта (МБОУ «Школа № 87»)</vt:lpstr>
      <vt:lpstr>Материалы, иллюстрирующие реализацию  проекта в ОО</vt:lpstr>
      <vt:lpstr>Результаты реализации проекта  на 2022/2023 и 2023/2024 уч. год</vt:lpstr>
      <vt:lpstr>Планируемые результаты</vt:lpstr>
      <vt:lpstr>Инновации и новизна проекта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6</dc:creator>
  <cp:lastModifiedBy>Julia</cp:lastModifiedBy>
  <cp:revision>253</cp:revision>
  <dcterms:modified xsi:type="dcterms:W3CDTF">2024-08-13T20:55:12Z</dcterms:modified>
</cp:coreProperties>
</file>