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9144000" cy="6858000"/>
  <p:defaultTextStyle>
    <a:defPPr>
      <a:defRPr lang="ru-RU"/>
    </a:defPPr>
    <a:lvl1pPr marL="0" algn="l" defTabSz="91440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2" d="100"/>
          <a:sy n="72" d="100"/>
        </p:scale>
        <p:origin x="-760" y="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 userDrawn="1">
  <p:cSld name="Титульны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>
              <a:defRPr/>
            </a:pPr>
            <a:endParaRPr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 bwMode="auto">
          <a:xfrm>
            <a:off x="381000" y="4853411"/>
            <a:ext cx="8458200" cy="1222375"/>
          </a:xfrm>
        </p:spPr>
        <p:txBody>
          <a:bodyPr anchor="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 bwMode="auto"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4C71EC6-210F-42DE-9C53-41977AD35B3D}" type="datetimeFigureOut">
              <a:rPr lang="ru-RU"/>
              <a:t>09.09.2025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 bwMode="auto">
          <a:xfrm>
            <a:off x="8229600" y="6473952"/>
            <a:ext cx="758952" cy="246888"/>
          </a:xfrm>
        </p:spPr>
        <p:txBody>
          <a:bodyPr/>
          <a:lstStyle/>
          <a:p>
            <a:pPr>
              <a:defRPr/>
            </a:pPr>
            <a:fld id="{B19B0651-EE4F-4900-A07F-96A6BFA9D0F0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4C71EC6-210F-42DE-9C53-41977AD35B3D}" type="datetimeFigureOut">
              <a:rPr lang="ru-RU"/>
              <a:t>09.09.2025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 bwMode="auto">
          <a:xfrm>
            <a:off x="3581400" y="76200"/>
            <a:ext cx="2895600" cy="288924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 bwMode="auto">
          <a:xfrm>
            <a:off x="8229600" y="6473952"/>
            <a:ext cx="758952" cy="246888"/>
          </a:xfrm>
        </p:spPr>
        <p:txBody>
          <a:bodyPr/>
          <a:lstStyle/>
          <a:p>
            <a:pPr>
              <a:defRPr/>
            </a:pPr>
            <a:fld id="{B19B0651-EE4F-4900-A07F-96A6BFA9D0F0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secHead" preserve="1" userDrawn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>
              <a:defRPr/>
            </a:pPr>
            <a:endParaRPr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 bwMode="auto"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4C71EC6-210F-42DE-9C53-41977AD35B3D}" type="datetimeFigureOut">
              <a:rPr lang="ru-RU"/>
              <a:t>09.09.2025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19B0651-EE4F-4900-A07F-96A6BFA9D0F0}" type="slidenum">
              <a:rPr lang="ru-RU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 bwMode="auto"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 bwMode="auto">
          <a:xfrm>
            <a:off x="301752" y="457200"/>
            <a:ext cx="8686800" cy="841248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 bwMode="auto">
          <a:xfrm>
            <a:off x="304800" y="1600200"/>
            <a:ext cx="4191000" cy="472439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 bwMode="auto">
          <a:xfrm>
            <a:off x="4648200" y="1600200"/>
            <a:ext cx="4343400" cy="472439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4C71EC6-210F-42DE-9C53-41977AD35B3D}" type="datetimeFigureOut">
              <a:rPr lang="ru-RU"/>
              <a:t>09.09.2025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19B0651-EE4F-4900-A07F-96A6BFA9D0F0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 bwMode="auto"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 bwMode="auto"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 bwMode="auto"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 bwMode="auto"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 bwMode="auto"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4C71EC6-210F-42DE-9C53-41977AD35B3D}" type="datetimeFigureOut">
              <a:rPr lang="ru-RU"/>
              <a:t>09.09.2025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229600" y="6477000"/>
            <a:ext cx="762000" cy="246888"/>
          </a:xfrm>
        </p:spPr>
        <p:txBody>
          <a:bodyPr/>
          <a:lstStyle/>
          <a:p>
            <a:pPr>
              <a:defRPr/>
            </a:pPr>
            <a:fld id="{B19B0651-EE4F-4900-A07F-96A6BFA9D0F0}" type="slidenum">
              <a:rPr lang="ru-RU"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 bwMode="auto">
          <a:xfrm>
            <a:off x="301752" y="457200"/>
            <a:ext cx="8686800" cy="841248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4C71EC6-210F-42DE-9C53-41977AD35B3D}" type="datetimeFigureOut">
              <a:rPr lang="ru-RU"/>
              <a:t>09.09.2025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19B0651-EE4F-4900-A07F-96A6BFA9D0F0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4C71EC6-210F-42DE-9C53-41977AD35B3D}" type="datetimeFigureOut">
              <a:rPr lang="ru-RU"/>
              <a:t>09.09.2025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19B0651-EE4F-4900-A07F-96A6BFA9D0F0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6"/>
            <a:ext cx="8629650" cy="2381"/>
          </a:xfrm>
          <a:prstGeom prst="line">
            <a:avLst/>
          </a:prstGeom>
          <a:noFill/>
          <a:ln w="9525" cap="flat" cmpd="sng" algn="ctr">
            <a:gradFill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>
              <a:defRPr/>
            </a:pPr>
            <a:endParaRPr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 bwMode="auto"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 bwMode="auto"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 bwMode="auto"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4C71EC6-210F-42DE-9C53-41977AD35B3D}" type="datetimeFigureOut">
              <a:rPr lang="ru-RU"/>
              <a:t>09.09.2025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19B0651-EE4F-4900-A07F-96A6BFA9D0F0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 bwMode="auto">
          <a:xfrm>
            <a:off x="3505199" y="616634"/>
            <a:ext cx="5029200" cy="3657600"/>
          </a:xfrm>
          <a:prstGeom prst="rect">
            <a:avLst/>
          </a:prstGeo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pPr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4C71EC6-210F-42DE-9C53-41977AD35B3D}" type="datetimeFigureOut">
              <a:rPr lang="ru-RU"/>
              <a:t>09.09.2025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19B0651-EE4F-4900-A07F-96A6BFA9D0F0}" type="slidenum">
              <a:rPr lang="ru-RU"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 bwMode="auto">
          <a:xfrm>
            <a:off x="381000" y="4993760"/>
            <a:ext cx="5867399" cy="522287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 bwMode="auto">
          <a:xfrm>
            <a:off x="381000" y="5533218"/>
            <a:ext cx="5867399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4C71EC6-210F-42DE-9C53-41977AD35B3D}" type="datetimeFigureOut">
              <a:rPr lang="ru-RU"/>
              <a:t>09.09.2025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19B0651-EE4F-4900-A07F-96A6BFA9D0F0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6858000" y="549276"/>
            <a:ext cx="1828800" cy="5851525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457200" y="549276"/>
            <a:ext cx="6248400" cy="5851525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4C71EC6-210F-42DE-9C53-41977AD35B3D}" type="datetimeFigureOut">
              <a:rPr lang="ru-RU"/>
              <a:t>09.09.2025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19B0651-EE4F-4900-A07F-96A6BFA9D0F0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>
              <a:defRPr/>
            </a:pPr>
            <a:endParaRPr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 bwMode="auto"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 bwMode="auto">
          <a:xfrm>
            <a:off x="6477000" y="76200"/>
            <a:ext cx="2514600" cy="288924"/>
          </a:xfrm>
          <a:prstGeom prst="rect">
            <a:avLst/>
          </a:prstGeom>
        </p:spPr>
        <p:txBody>
          <a:bodyPr vert="horz"/>
          <a:lstStyle>
            <a:lvl1pPr algn="l">
              <a:defRPr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B4C71EC6-210F-42DE-9C53-41977AD35B3D}" type="datetimeFigureOut">
              <a:rPr lang="ru-RU"/>
              <a:t>09.09.2025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 bwMode="auto">
          <a:xfrm>
            <a:off x="3124200" y="76200"/>
            <a:ext cx="3352800" cy="288924"/>
          </a:xfrm>
          <a:prstGeom prst="rect">
            <a:avLst/>
          </a:prstGeom>
        </p:spPr>
        <p:txBody>
          <a:bodyPr vert="horz"/>
          <a:lstStyle>
            <a:lvl1pPr algn="r">
              <a:defRPr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 bwMode="auto"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>
              <a:defRPr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B19B0651-EE4F-4900-A07F-96A6BFA9D0F0}" type="slidenum">
              <a:rPr lang="ru-RU"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 bwMode="auto"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>
              <a:defRPr/>
            </a:pPr>
            <a:endParaRPr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buNone/>
        <a:defRPr sz="3600" cap="all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indent="-342900" algn="l">
        <a:spcBef>
          <a:spcPts val="0"/>
        </a:spcBef>
        <a:buClr>
          <a:schemeClr val="accent1"/>
        </a:buClr>
        <a:buSzPct val="70000"/>
        <a:buFont typeface="Wingdings 2"/>
        <a:buChar char=""/>
        <a:defRPr sz="3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>
        <a:spcBef>
          <a:spcPts val="0"/>
        </a:spcBef>
        <a:buClr>
          <a:schemeClr val="accent1"/>
        </a:buClr>
        <a:buSzPct val="70000"/>
        <a:buFont typeface="Wingdings 2"/>
        <a:buChar char=""/>
        <a:defRPr sz="28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>
        <a:spcBef>
          <a:spcPts val="0"/>
        </a:spcBef>
        <a:buClr>
          <a:schemeClr val="accent1"/>
        </a:buClr>
        <a:buSzPct val="70000"/>
        <a:buFont typeface="Wingdings 2"/>
        <a:buChar char=""/>
        <a:defRPr sz="24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>
        <a:spcBef>
          <a:spcPts val="0"/>
        </a:spcBef>
        <a:buClr>
          <a:schemeClr val="accent1"/>
        </a:buClr>
        <a:buSzPct val="70000"/>
        <a:buFont typeface="Wingdings 2"/>
        <a:buChar char=""/>
        <a:defRPr sz="20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>
        <a:spcBef>
          <a:spcPts val="0"/>
        </a:spcBef>
        <a:buClr>
          <a:schemeClr val="accent1"/>
        </a:buClr>
        <a:buSzPct val="60000"/>
        <a:buFont typeface="Wingdings 2"/>
        <a:buChar char=""/>
        <a:defRPr sz="18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>
        <a:spcBef>
          <a:spcPts val="0"/>
        </a:spcBef>
        <a:buClr>
          <a:schemeClr val="accent1"/>
        </a:buClr>
        <a:buSzPct val="60000"/>
        <a:buFont typeface="Wingdings 2"/>
        <a:buChar char=""/>
        <a:defRPr sz="18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>
        <a:spcBef>
          <a:spcPts val="0"/>
        </a:spcBef>
        <a:buClr>
          <a:schemeClr val="accent1"/>
        </a:buClr>
        <a:buSzPct val="60000"/>
        <a:buFont typeface="Wingdings 2"/>
        <a:buChar char=""/>
        <a:defRPr sz="16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>
        <a:spcBef>
          <a:spcPts val="0"/>
        </a:spcBef>
        <a:buClr>
          <a:schemeClr val="accent1"/>
        </a:buClr>
        <a:buSzPct val="60000"/>
        <a:buFont typeface="Wingdings 2"/>
        <a:buChar char=""/>
        <a:defRPr sz="160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>
        <a:spcBef>
          <a:spcPts val="0"/>
        </a:spcBef>
        <a:buClr>
          <a:schemeClr val="accent1"/>
        </a:buClr>
        <a:buSzPct val="60000"/>
        <a:buFont typeface="Wingdings 2"/>
        <a:buChar char=""/>
        <a:defRPr sz="14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 bwMode="auto">
          <a:xfrm>
            <a:off x="714373" y="332656"/>
            <a:ext cx="7772400" cy="1470025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ru-RU" dirty="0"/>
              <a:t>   </a:t>
            </a:r>
            <a:r>
              <a:rPr lang="ru-RU" dirty="0" smtClean="0"/>
              <a:t>Разговоры о </a:t>
            </a:r>
            <a:r>
              <a:rPr lang="ru-RU" dirty="0" err="1" smtClean="0"/>
              <a:t>важноМ</a:t>
            </a:r>
            <a:r>
              <a:rPr lang="ru-RU" dirty="0" smtClean="0"/>
              <a:t> </a:t>
            </a:r>
            <a:br>
              <a:rPr lang="ru-RU" dirty="0" smtClean="0"/>
            </a:br>
            <a:r>
              <a:rPr lang="ru-RU" dirty="0" smtClean="0"/>
              <a:t>   в мини-музее «ЗНАТЬ И ПОМНИТЬ»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/>
          <a:stretch/>
        </p:blipFill>
        <p:spPr bwMode="auto">
          <a:xfrm>
            <a:off x="611560" y="1988840"/>
            <a:ext cx="7978026" cy="448764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 bwMode="auto">
          <a:xfrm>
            <a:off x="611560" y="620688"/>
            <a:ext cx="79208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b="1" dirty="0">
                <a:latin typeface="Times New Roman"/>
                <a:cs typeface="Times New Roman"/>
              </a:rPr>
              <a:t>Цель: </a:t>
            </a:r>
            <a:r>
              <a:rPr lang="ru-RU" dirty="0">
                <a:latin typeface="Times New Roman"/>
                <a:cs typeface="Times New Roman"/>
              </a:rPr>
              <a:t>Формирование у детей представлений о событиях Великой Отечественной войны (битва за Сталинград) через обращение к героическому прошлому нашей страны.</a:t>
            </a:r>
          </a:p>
        </p:txBody>
      </p:sp>
      <p:sp>
        <p:nvSpPr>
          <p:cNvPr id="3" name="Прямоугольник 2"/>
          <p:cNvSpPr/>
          <p:nvPr/>
        </p:nvSpPr>
        <p:spPr bwMode="auto">
          <a:xfrm>
            <a:off x="683568" y="1988839"/>
            <a:ext cx="7861111" cy="39322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b="1">
                <a:latin typeface="Times New Roman"/>
                <a:cs typeface="Times New Roman"/>
              </a:rPr>
              <a:t>Задачи:</a:t>
            </a:r>
            <a:endParaRPr lang="ru-RU">
              <a:latin typeface="Times New Roman"/>
              <a:cs typeface="Times New Roman"/>
            </a:endParaRPr>
          </a:p>
          <a:p>
            <a:pPr algn="just">
              <a:defRPr/>
            </a:pPr>
            <a:r>
              <a:rPr lang="ru-RU" b="1">
                <a:latin typeface="Times New Roman"/>
                <a:cs typeface="Times New Roman"/>
              </a:rPr>
              <a:t>Образовательные:</a:t>
            </a:r>
            <a:endParaRPr lang="ru-RU">
              <a:latin typeface="Times New Roman"/>
              <a:cs typeface="Times New Roman"/>
            </a:endParaRPr>
          </a:p>
          <a:p>
            <a:pPr algn="just">
              <a:defRPr/>
            </a:pPr>
            <a:r>
              <a:rPr lang="ru-RU">
                <a:latin typeface="Times New Roman"/>
                <a:cs typeface="Times New Roman"/>
              </a:rPr>
              <a:t>1. Знакомить дошкольников с историческими фактами военных лет</a:t>
            </a:r>
            <a:endParaRPr/>
          </a:p>
          <a:p>
            <a:pPr algn="just">
              <a:defRPr/>
            </a:pPr>
            <a:r>
              <a:rPr lang="ru-RU">
                <a:latin typeface="Times New Roman"/>
                <a:cs typeface="Times New Roman"/>
              </a:rPr>
              <a:t>2. Пополнять, расширять и активизировать словарный запас детей.</a:t>
            </a:r>
            <a:endParaRPr/>
          </a:p>
          <a:p>
            <a:pPr algn="just">
              <a:defRPr/>
            </a:pPr>
            <a:r>
              <a:rPr lang="ru-RU" b="1">
                <a:latin typeface="Times New Roman"/>
                <a:cs typeface="Times New Roman"/>
              </a:rPr>
              <a:t>Воспитательные:</a:t>
            </a:r>
            <a:endParaRPr lang="ru-RU">
              <a:latin typeface="Times New Roman"/>
              <a:cs typeface="Times New Roman"/>
            </a:endParaRPr>
          </a:p>
          <a:p>
            <a:pPr algn="just">
              <a:defRPr/>
            </a:pPr>
            <a:r>
              <a:rPr lang="ru-RU">
                <a:latin typeface="Times New Roman"/>
                <a:cs typeface="Times New Roman"/>
              </a:rPr>
              <a:t>1. Воспитывать в детях чувство гордости за свой народ, уважение к ветеранам Великой Отечественной Войны.</a:t>
            </a:r>
            <a:endParaRPr/>
          </a:p>
          <a:p>
            <a:pPr algn="just">
              <a:defRPr/>
            </a:pPr>
            <a:r>
              <a:rPr lang="ru-RU">
                <a:latin typeface="Times New Roman"/>
                <a:cs typeface="Times New Roman"/>
              </a:rPr>
              <a:t>2. Воспитывать культуру речевого общения.</a:t>
            </a:r>
            <a:endParaRPr/>
          </a:p>
          <a:p>
            <a:pPr algn="just">
              <a:defRPr/>
            </a:pPr>
            <a:r>
              <a:rPr lang="ru-RU" b="1">
                <a:latin typeface="Times New Roman"/>
                <a:cs typeface="Times New Roman"/>
              </a:rPr>
              <a:t>Предварительная работа:</a:t>
            </a:r>
            <a:endParaRPr lang="ru-RU">
              <a:latin typeface="Times New Roman"/>
              <a:cs typeface="Times New Roman"/>
            </a:endParaRPr>
          </a:p>
          <a:p>
            <a:pPr algn="just">
              <a:defRPr/>
            </a:pPr>
            <a:r>
              <a:rPr lang="ru-RU">
                <a:latin typeface="Times New Roman"/>
                <a:cs typeface="Times New Roman"/>
              </a:rPr>
              <a:t>1. Беседа с детьми на тему: «Великая Отечественная Война», на тему «Сталинградская битва».</a:t>
            </a:r>
            <a:endParaRPr/>
          </a:p>
          <a:p>
            <a:pPr algn="just">
              <a:defRPr/>
            </a:pPr>
            <a:r>
              <a:rPr lang="ru-RU">
                <a:latin typeface="Times New Roman"/>
                <a:cs typeface="Times New Roman"/>
              </a:rPr>
              <a:t>2.Разучивание с детьми стихотворения о войне;</a:t>
            </a:r>
            <a:endParaRPr/>
          </a:p>
          <a:p>
            <a:pPr algn="just">
              <a:defRPr/>
            </a:pPr>
            <a:r>
              <a:rPr lang="ru-RU">
                <a:latin typeface="Times New Roman"/>
                <a:cs typeface="Times New Roman"/>
              </a:rPr>
              <a:t>4. Чтение рассказов из цикла «Детям о войне».</a:t>
            </a:r>
            <a:endParaRPr/>
          </a:p>
          <a:p>
            <a:pPr algn="just">
              <a:defRPr/>
            </a:pPr>
            <a:r>
              <a:rPr lang="ru-RU">
                <a:latin typeface="Times New Roman"/>
                <a:cs typeface="Times New Roman"/>
              </a:rPr>
              <a:t>5. Рассматривание фотоэкспозиции «Дети войны».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 bwMode="auto">
          <a:xfrm>
            <a:off x="479089" y="455407"/>
            <a:ext cx="5238328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000">
                <a:latin typeface="Times New Roman"/>
                <a:cs typeface="Times New Roman"/>
              </a:rPr>
              <a:t>От рожденья земля не видала</a:t>
            </a:r>
            <a:endParaRPr/>
          </a:p>
          <a:p>
            <a:pPr>
              <a:defRPr/>
            </a:pPr>
            <a:r>
              <a:rPr lang="ru-RU" sz="2000">
                <a:latin typeface="Times New Roman"/>
                <a:cs typeface="Times New Roman"/>
              </a:rPr>
              <a:t>Ни осады, ни битвы такой.</a:t>
            </a:r>
            <a:endParaRPr/>
          </a:p>
          <a:p>
            <a:pPr>
              <a:defRPr/>
            </a:pPr>
            <a:r>
              <a:rPr lang="ru-RU" sz="2000">
                <a:latin typeface="Times New Roman"/>
                <a:cs typeface="Times New Roman"/>
              </a:rPr>
              <a:t>Содрогалась земля, и краснели поля</a:t>
            </a:r>
            <a:endParaRPr/>
          </a:p>
          <a:p>
            <a:pPr>
              <a:defRPr/>
            </a:pPr>
            <a:r>
              <a:rPr lang="ru-RU" sz="2000">
                <a:latin typeface="Times New Roman"/>
                <a:cs typeface="Times New Roman"/>
              </a:rPr>
              <a:t>Все пылало над Волгой – рекой.</a:t>
            </a:r>
            <a:endParaRPr/>
          </a:p>
          <a:p>
            <a:pPr>
              <a:defRPr/>
            </a:pPr>
            <a:r>
              <a:rPr lang="ru-RU"/>
              <a:t/>
            </a:r>
            <a:br>
              <a:rPr lang="ru-RU"/>
            </a:br>
            <a:endParaRPr lang="ru-RU"/>
          </a:p>
        </p:txBody>
      </p:sp>
      <p:pic>
        <p:nvPicPr>
          <p:cNvPr id="7172" name="Picture 4" descr="https://fsd.multiurok.ru/html/2021/07/25/s_60fd8369db058/phpBGjbqj_Ekskursiya-dom-pavlova_html_42f9c1a80b11c6d3.jpg"/>
          <p:cNvPicPr>
            <a:picLocks noChangeAspect="1" noChangeArrowheads="1"/>
          </p:cNvPicPr>
          <p:nvPr/>
        </p:nvPicPr>
        <p:blipFill>
          <a:blip r:embed="rId2"/>
          <a:stretch/>
        </p:blipFill>
        <p:spPr bwMode="auto">
          <a:xfrm>
            <a:off x="2339752" y="2132856"/>
            <a:ext cx="5962650" cy="397192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tretch/>
        </p:blipFill>
        <p:spPr bwMode="auto">
          <a:xfrm>
            <a:off x="755576" y="476671"/>
            <a:ext cx="7686893" cy="5789191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tretch/>
        </p:blipFill>
        <p:spPr bwMode="auto">
          <a:xfrm>
            <a:off x="683567" y="476672"/>
            <a:ext cx="7936775" cy="5977384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tretch/>
        </p:blipFill>
        <p:spPr bwMode="auto">
          <a:xfrm>
            <a:off x="467544" y="476671"/>
            <a:ext cx="8128000" cy="5994067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tretch/>
        </p:blipFill>
        <p:spPr bwMode="auto">
          <a:xfrm>
            <a:off x="503099" y="404664"/>
            <a:ext cx="8128000" cy="6121400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AutoShape 2" descr="blob:https://web.telegram.org/1811b7f9-389b-4cbb-b1d2-c0d53b0ca1f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ru-RU"/>
          </a:p>
        </p:txBody>
      </p:sp>
      <p:sp>
        <p:nvSpPr>
          <p:cNvPr id="3" name="AutoShape 4" descr="blob:https://web.telegram.org/1811b7f9-389b-4cbb-b1d2-c0d53b0ca1ff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ru-RU"/>
          </a:p>
        </p:txBody>
      </p:sp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2"/>
          <a:stretch/>
        </p:blipFill>
        <p:spPr bwMode="auto">
          <a:xfrm>
            <a:off x="480341" y="333618"/>
            <a:ext cx="8128000" cy="6121400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 bwMode="auto">
          <a:xfrm>
            <a:off x="899592" y="620688"/>
            <a:ext cx="777686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>
                <a:latin typeface="Times New Roman"/>
                <a:cs typeface="Times New Roman"/>
              </a:rPr>
              <a:t> Закончился наш разговор о важном одним прекрасным стихотворением.</a:t>
            </a:r>
            <a:endParaRPr/>
          </a:p>
          <a:p>
            <a:pPr algn="ctr">
              <a:defRPr/>
            </a:pPr>
            <a:endParaRPr lang="ru-RU">
              <a:latin typeface="Times New Roman"/>
              <a:cs typeface="Times New Roman"/>
            </a:endParaRPr>
          </a:p>
          <a:p>
            <a:pPr algn="ctr">
              <a:defRPr/>
            </a:pPr>
            <a:endParaRPr lang="ru-RU">
              <a:latin typeface="Times New Roman"/>
              <a:cs typeface="Times New Roman"/>
            </a:endParaRPr>
          </a:p>
          <a:p>
            <a:pPr algn="ctr">
              <a:defRPr/>
            </a:pPr>
            <a:r>
              <a:rPr lang="ru-RU">
                <a:latin typeface="Times New Roman"/>
                <a:cs typeface="Times New Roman"/>
              </a:rPr>
              <a:t>Город счастья и солнца, прекрасен ты вновь</a:t>
            </a:r>
            <a:endParaRPr/>
          </a:p>
          <a:p>
            <a:pPr algn="ctr">
              <a:defRPr/>
            </a:pPr>
            <a:r>
              <a:rPr lang="ru-RU">
                <a:latin typeface="Times New Roman"/>
                <a:cs typeface="Times New Roman"/>
              </a:rPr>
              <a:t>И над Волгой стоишь величаво.</a:t>
            </a:r>
            <a:endParaRPr/>
          </a:p>
          <a:p>
            <a:pPr algn="ctr">
              <a:defRPr/>
            </a:pPr>
            <a:r>
              <a:rPr lang="ru-RU">
                <a:latin typeface="Times New Roman"/>
                <a:cs typeface="Times New Roman"/>
              </a:rPr>
              <a:t>Волгоград – наша доблесть и наша любовь!</a:t>
            </a:r>
            <a:endParaRPr/>
          </a:p>
          <a:p>
            <a:pPr algn="ctr">
              <a:defRPr/>
            </a:pPr>
            <a:r>
              <a:rPr lang="ru-RU">
                <a:latin typeface="Times New Roman"/>
                <a:cs typeface="Times New Roman"/>
              </a:rPr>
              <a:t>Волгоград – наша гордость и слава!</a:t>
            </a:r>
            <a:endParaRPr/>
          </a:p>
          <a:p>
            <a:pPr algn="ctr">
              <a:defRPr/>
            </a:pPr>
            <a:r>
              <a:rPr lang="ru-RU">
                <a:latin typeface="Times New Roman"/>
                <a:cs typeface="Times New Roman"/>
              </a:rPr>
              <a:t>В. Костин</a:t>
            </a:r>
            <a:endParaRPr/>
          </a:p>
          <a:p>
            <a:pPr algn="ctr">
              <a:defRPr/>
            </a:pPr>
            <a:endParaRPr lang="ru-RU"/>
          </a:p>
        </p:txBody>
      </p:sp>
      <p:pic>
        <p:nvPicPr>
          <p:cNvPr id="3" name="Picture 2" descr="https://fsd.multiurok.ru/html/2021/07/25/s_60fd8369db058/phpBGjbqj_Ekskursiya-dom-pavlova_html_b90ca743647e2dbe.jpg"/>
          <p:cNvPicPr>
            <a:picLocks noChangeAspect="1" noChangeArrowheads="1"/>
          </p:cNvPicPr>
          <p:nvPr/>
        </p:nvPicPr>
        <p:blipFill>
          <a:blip r:embed="rId2"/>
          <a:stretch/>
        </p:blipFill>
        <p:spPr bwMode="auto">
          <a:xfrm>
            <a:off x="2123728" y="2913282"/>
            <a:ext cx="5067608" cy="3798686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image" Target="../media/image1.jp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Arial"/>
        <a:cs typeface="Arial"/>
      </a:majorFont>
      <a:minorFont>
        <a:latin typeface="Franklin Gothic Book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</TotalTime>
  <Words>172</Words>
  <Application>Microsoft Office PowerPoint</Application>
  <DocSecurity>0</DocSecurity>
  <PresentationFormat>Экран (4:3)</PresentationFormat>
  <Paragraphs>27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Трек</vt:lpstr>
      <vt:lpstr>   Разговоры о важноМ     в мини-музее «ЗНАТЬ И ПОМНИТЬ»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Разговоры о важно  в мини-музее «ЗНАТЬ И ПОМНИТЬ»</dc:title>
  <dc:subject/>
  <dc:creator>Комп</dc:creator>
  <cp:keywords/>
  <dc:description/>
  <cp:lastModifiedBy>Комп</cp:lastModifiedBy>
  <cp:revision>5</cp:revision>
  <dcterms:created xsi:type="dcterms:W3CDTF">2025-02-03T17:03:37Z</dcterms:created>
  <dcterms:modified xsi:type="dcterms:W3CDTF">2025-09-09T17:56:07Z</dcterms:modified>
  <cp:category/>
  <dc:identifier/>
  <cp:contentStatus/>
  <dc:language/>
  <cp:version/>
</cp:coreProperties>
</file>