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72" r:id="rId8"/>
    <p:sldId id="261" r:id="rId9"/>
    <p:sldId id="273" r:id="rId10"/>
    <p:sldId id="274" r:id="rId11"/>
    <p:sldId id="262" r:id="rId12"/>
    <p:sldId id="263" r:id="rId13"/>
    <p:sldId id="264" r:id="rId14"/>
    <p:sldId id="265" r:id="rId15"/>
    <p:sldId id="266" r:id="rId16"/>
    <p:sldId id="267" r:id="rId17"/>
    <p:sldId id="275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D95E616-A1DA-48FE-AB8E-6974583DC93A}">
          <p14:sldIdLst>
            <p14:sldId id="256"/>
            <p14:sldId id="271"/>
            <p14:sldId id="257"/>
            <p14:sldId id="258"/>
            <p14:sldId id="259"/>
            <p14:sldId id="260"/>
            <p14:sldId id="272"/>
            <p14:sldId id="261"/>
            <p14:sldId id="273"/>
            <p14:sldId id="274"/>
            <p14:sldId id="262"/>
            <p14:sldId id="263"/>
            <p14:sldId id="264"/>
            <p14:sldId id="265"/>
            <p14:sldId id="266"/>
            <p14:sldId id="267"/>
            <p14:sldId id="275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99FFCC"/>
    <a:srgbClr val="D8FCFE"/>
    <a:srgbClr val="40AF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4" d="100"/>
          <a:sy n="94" d="100"/>
        </p:scale>
        <p:origin x="197" y="8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600A5E-B837-4CE8-B9B9-A8913F34F0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C5D4BE3-91CA-4451-A9EB-0FDEB927D8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6A920B-25A2-41DB-8FBB-7C5135ECD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20695CD-BF0B-4C85-B8B5-36127281A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EE4BACD-5A6B-4E9E-B8D3-8CD538A98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444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5031E-B739-45AB-B8E2-415DDE229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27CF5C-32A8-4B9F-A18B-7716E3CFA1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89C26A7-2428-494E-B1E7-62500A467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0FA7CE-C819-46E0-8CF7-DB1D19813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A0CC80-1713-4B47-B5B2-677E8EB93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985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48B3A9-1198-4738-B9C8-AA5FFEDD6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7C2F3A0-E0C8-4541-8002-8A35E6B097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8B4BA9-A7C6-43E7-B72A-DE2651840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47D5449-49C1-4F52-A80E-31901B47F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D0CB49E-BD91-4F38-9D6A-4F025B0A4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70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05FB1A-E771-4E3F-BA5F-EA5404531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28F4E2-6160-43D3-A794-167B8686B9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9AB4BCB-3D72-4058-8688-36FD9F5E69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E51D4B3-0DEB-4280-B932-4AD910943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6CFF3B3-2F91-4B04-8261-FD4A9990C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6B5224-28CE-41F9-B66F-BE867BE98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058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12D5AF-B72C-4BCC-A54C-F53B9BE63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9027EA-A792-4CA7-BE92-6777E0C9AC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4E51D8F-7838-47A7-A63B-CF1375759D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A9D61EE-BD56-4428-9B46-018CADFA37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73A2B7C-3261-4FD2-AEB7-3AA192DE69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D284674-3B19-49F5-86EB-20C4FEBC4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033BA9A-1069-4C33-9D77-2ABD5EF9D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B88566D-5CDC-4EEB-BACA-BF8A5853B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769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374658-5A83-4A78-AE3B-F94FD165C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B7CCA43-51D7-4998-BF8F-B763A61D3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0540B79-B061-4775-95CD-EA559D8D3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4AAEE4B-6235-4F76-A5DB-BEDC6C0D8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909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AD538B4-3DBE-4674-9121-C7063CCA1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38DC8B4-2D0C-4A10-8A6C-FEFA9FA38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7200B30-D4C7-45C8-BB57-D3CB87A42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450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6E931A-F1F5-433B-81C4-D9F1C349F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304060-0FA6-4F4D-B26F-D944A1223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9278CE6-6542-4856-93BC-03A0690406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17E2C60-3784-4D7E-8148-E1DE43DD3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159EB0-BE85-4D9C-B985-34BD1F96E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2F50868-92F3-41C7-AA44-17E2093EF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179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D4A4F4-3D9C-45FB-A268-5DC87A767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0EF9A18-F874-4F64-B2AB-FEA51C9C34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C15E9E7-95BD-4BC9-9573-3EE621941C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077D548-3E56-43EF-BA15-55BF165A4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4ED8107-346C-4B0B-B451-BC810DFD7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E098DED-5E9F-4259-A5C0-9AB6C4C62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863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57002F-3F48-4291-8C56-0CC70DD97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C27D08C-5054-40D8-9B85-2878CD6DF4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D45975-8D18-436A-A31F-6D2590EB1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9D6518A-EDE5-4A60-9D8F-B7AF8370F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335512-8241-48FE-BE99-20CB4C9D0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465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F00B2D1-DFE4-4DFA-9730-383206ECDA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EDA5860-7936-4DEF-83D8-3E47CF73FB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2F2DA1-2BEE-440D-AF56-EB9E0C3F4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DAF498-C98B-4D7B-8D64-9A07C7C5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D40DCA-CF19-440E-B7D5-07D889154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73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B41B3A-BB37-402F-9BFE-ABCD1EB55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157DD9-2A3A-4405-BBA9-28416AD048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49DEA41-C3A0-495B-BD70-1B0A7FA22F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0D441-FE73-4580-8322-C783DEB67E3C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DE15EA-71FD-49C7-A77B-81AD2E3ED1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FB3CA94-C11E-4C66-BDB7-970EDA1E5A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84598-0CB0-4280-A3DC-8CB71244CF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03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4" Type="http://schemas.openxmlformats.org/officeDocument/2006/relationships/image" Target="../media/image15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7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microsoft.com/office/2007/relationships/hdphoto" Target="../media/hdphoto1.wdp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7" Type="http://schemas.microsoft.com/office/2007/relationships/hdphoto" Target="../media/hdphoto3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97A08D-B4E5-49C1-BC4D-413B81EA05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2366" y="1662698"/>
            <a:ext cx="6873685" cy="2099202"/>
          </a:xfrm>
        </p:spPr>
        <p:txBody>
          <a:bodyPr>
            <a:no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сети и общество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они влияют на наше общение, информацию и ценности?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FF7F505-3FC7-40F9-BE20-FD94F2B4F1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75926" y="4582738"/>
            <a:ext cx="5208495" cy="1342932"/>
          </a:xfrm>
        </p:spPr>
        <p:txBody>
          <a:bodyPr>
            <a:normAutofit/>
          </a:bodyPr>
          <a:lstStyle/>
          <a:p>
            <a:pPr algn="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Выполнила:…….., </a:t>
            </a:r>
          </a:p>
          <a:p>
            <a:pPr algn="r">
              <a:spcBef>
                <a:spcPts val="0"/>
              </a:spcBef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обучающаяся …… класса</a:t>
            </a:r>
          </a:p>
          <a:p>
            <a:pPr algn="r"/>
            <a:r>
              <a:rPr 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Руководитель:…….,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классный руководитель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CDCE1C-C6E1-469F-B15F-3D56195057FC}"/>
              </a:ext>
            </a:extLst>
          </p:cNvPr>
          <p:cNvSpPr txBox="1"/>
          <p:nvPr/>
        </p:nvSpPr>
        <p:spPr>
          <a:xfrm>
            <a:off x="5333998" y="103581"/>
            <a:ext cx="6750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средняя школа </a:t>
            </a:r>
            <a:r>
              <a:rPr lang="ru-RU" sz="1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г.о.г</a:t>
            </a: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Выкса</a:t>
            </a: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AAC2135-6AE5-41FD-86B3-9B7912C9B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208494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222C41-54FF-4246-A2FB-AE2F47E58222}"/>
              </a:ext>
            </a:extLst>
          </p:cNvPr>
          <p:cNvSpPr txBox="1"/>
          <p:nvPr/>
        </p:nvSpPr>
        <p:spPr>
          <a:xfrm>
            <a:off x="6983507" y="6446642"/>
            <a:ext cx="34603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2025 г.</a:t>
            </a:r>
          </a:p>
        </p:txBody>
      </p:sp>
    </p:spTree>
    <p:extLst>
      <p:ext uri="{BB962C8B-B14F-4D97-AF65-F5344CB8AC3E}">
        <p14:creationId xmlns:p14="http://schemas.microsoft.com/office/powerpoint/2010/main" val="10689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710141-49AC-45DB-AE9A-64E1F1DDA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889934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EB9DE4-BBCB-43AC-B919-0876CD3E1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0394" y="744071"/>
            <a:ext cx="9471212" cy="6113929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ОСНОВНАЯ ЧАСТЬ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1.1. Социальные сети: история, типы, функции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1.1.1 История развития социальных сетей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1.1.2. Классификация социальных сетей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1.1.3. Основные функции социальных сетей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1.2. Крупнейшие сети в мире и России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1.3. Положительные аспекты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соц.сетей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нашей жизни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1.4. Отрицательные аспекты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соц.сетей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нашей жизни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ИССЛЕДОВАТЕЛЬСКАЯ ЧАСТЬ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2.1. Исследование влияния социальных сетей на общение, информацию и ценности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2.1.1. Описание методики проведения социального опроса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2.1.2. Процедура проведения опроса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2.1.3. Анализ проведенного исследования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7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Bef>
                <a:spcPts val="600"/>
              </a:spcBef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814069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AE23EF-0EEA-4256-A8F3-09F978563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917" y="1"/>
            <a:ext cx="10515600" cy="1078940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6475835-EC99-4B9F-A27E-FAA0A53E85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2406"/>
            <a:ext cx="10515600" cy="1078940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Современное общество — это общество высоких технологий. Интернет охватил весь мир и все сферы жизнедеятельности людей. Обмен информацией, поиск работы, общение между людьми, отдых переходят сегодня в мир виртуальный.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ADDE3D-89A7-4431-8AAF-63C95D689EFA}"/>
              </a:ext>
            </a:extLst>
          </p:cNvPr>
          <p:cNvSpPr txBox="1"/>
          <p:nvPr/>
        </p:nvSpPr>
        <p:spPr>
          <a:xfrm>
            <a:off x="1210236" y="2274838"/>
            <a:ext cx="45720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оциальные сети с</a:t>
            </a:r>
            <a:r>
              <a:rPr lang="ru-RU" sz="1800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тали неотъемлемой частью жизни большинства людей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Важно, чтобы это использование не затянуло и не причинило вреда.</a:t>
            </a:r>
            <a:r>
              <a:rPr lang="ru-RU" sz="1800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Отсутствие единого мнения о положительном или отрицательном влиянии социальных сетей требует тщательного исследования.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0070A5-C231-4B2F-869B-A19B40A8BA1C}"/>
              </a:ext>
            </a:extLst>
          </p:cNvPr>
          <p:cNvSpPr txBox="1"/>
          <p:nvPr/>
        </p:nvSpPr>
        <p:spPr>
          <a:xfrm>
            <a:off x="7418294" y="2290570"/>
            <a:ext cx="335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800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Социальные сети как феномен современной коммуникации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482646-7E89-4CC8-B3F0-748B97DEE1C8}"/>
              </a:ext>
            </a:extLst>
          </p:cNvPr>
          <p:cNvSpPr txBox="1"/>
          <p:nvPr/>
        </p:nvSpPr>
        <p:spPr>
          <a:xfrm>
            <a:off x="1210231" y="4748312"/>
            <a:ext cx="31555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</a:t>
            </a: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Влияние социальных сетей на общение, потребление информации и формирование ценностных ориентаций в обществе</a:t>
            </a: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D02234-A556-41F1-BE4D-DFC1F4ED4FE0}"/>
              </a:ext>
            </a:extLst>
          </p:cNvPr>
          <p:cNvSpPr txBox="1"/>
          <p:nvPr/>
        </p:nvSpPr>
        <p:spPr>
          <a:xfrm>
            <a:off x="7418294" y="3909516"/>
            <a:ext cx="39355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</a:p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Распространение социальных сетей оказывает многогранное влияние на общество, трансформируя межличностное общение, доступ к информации и систему ценностей, приводя как к позитивным, так и к негативным последствиям</a:t>
            </a:r>
            <a:endParaRPr lang="ru-RU" dirty="0"/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9DFB7638-7014-45E2-872A-E99169F52038}"/>
              </a:ext>
            </a:extLst>
          </p:cNvPr>
          <p:cNvSpPr/>
          <p:nvPr/>
        </p:nvSpPr>
        <p:spPr>
          <a:xfrm>
            <a:off x="493058" y="2391108"/>
            <a:ext cx="690283" cy="690789"/>
          </a:xfrm>
          <a:prstGeom prst="roundRect">
            <a:avLst/>
          </a:prstGeom>
          <a:solidFill>
            <a:srgbClr val="99FFCC"/>
          </a:solidFill>
          <a:ln w="76200">
            <a:solidFill>
              <a:srgbClr val="99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61DCA84E-E1F6-4559-955A-7A84398A75B7}"/>
              </a:ext>
            </a:extLst>
          </p:cNvPr>
          <p:cNvSpPr/>
          <p:nvPr/>
        </p:nvSpPr>
        <p:spPr>
          <a:xfrm>
            <a:off x="493057" y="4858364"/>
            <a:ext cx="690283" cy="690789"/>
          </a:xfrm>
          <a:prstGeom prst="roundRect">
            <a:avLst/>
          </a:prstGeom>
          <a:solidFill>
            <a:srgbClr val="99FFCC"/>
          </a:solidFill>
          <a:ln w="76200">
            <a:solidFill>
              <a:srgbClr val="99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BF28D58B-81F1-4F5D-8772-DCDB5F453DAA}"/>
              </a:ext>
            </a:extLst>
          </p:cNvPr>
          <p:cNvSpPr/>
          <p:nvPr/>
        </p:nvSpPr>
        <p:spPr>
          <a:xfrm>
            <a:off x="6696633" y="2391107"/>
            <a:ext cx="690283" cy="690789"/>
          </a:xfrm>
          <a:prstGeom prst="roundRect">
            <a:avLst/>
          </a:prstGeom>
          <a:solidFill>
            <a:srgbClr val="99FFCC"/>
          </a:solidFill>
          <a:ln w="76200">
            <a:solidFill>
              <a:srgbClr val="99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B460AA7-FD07-4616-9C9E-EE4A13BF0030}"/>
              </a:ext>
            </a:extLst>
          </p:cNvPr>
          <p:cNvSpPr/>
          <p:nvPr/>
        </p:nvSpPr>
        <p:spPr>
          <a:xfrm>
            <a:off x="6728011" y="4057523"/>
            <a:ext cx="690283" cy="690789"/>
          </a:xfrm>
          <a:prstGeom prst="roundRect">
            <a:avLst/>
          </a:prstGeom>
          <a:solidFill>
            <a:srgbClr val="99FFCC"/>
          </a:solidFill>
          <a:ln w="76200">
            <a:solidFill>
              <a:srgbClr val="99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A541B1C-CFBC-442C-B3BE-41C1E6B4B2B7}"/>
              </a:ext>
            </a:extLst>
          </p:cNvPr>
          <p:cNvSpPr txBox="1"/>
          <p:nvPr/>
        </p:nvSpPr>
        <p:spPr>
          <a:xfrm>
            <a:off x="475131" y="2403000"/>
            <a:ext cx="7082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552657A-2715-4695-8797-9E7CCD9BA619}"/>
              </a:ext>
            </a:extLst>
          </p:cNvPr>
          <p:cNvSpPr txBox="1"/>
          <p:nvPr/>
        </p:nvSpPr>
        <p:spPr>
          <a:xfrm>
            <a:off x="6728011" y="4036937"/>
            <a:ext cx="690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F51E20-7D4B-46EE-9763-724CB1DA53AF}"/>
              </a:ext>
            </a:extLst>
          </p:cNvPr>
          <p:cNvSpPr txBox="1"/>
          <p:nvPr/>
        </p:nvSpPr>
        <p:spPr>
          <a:xfrm>
            <a:off x="493057" y="4864002"/>
            <a:ext cx="690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439A231-61E3-48F2-A695-8AAB69A5DF61}"/>
              </a:ext>
            </a:extLst>
          </p:cNvPr>
          <p:cNvSpPr txBox="1"/>
          <p:nvPr/>
        </p:nvSpPr>
        <p:spPr>
          <a:xfrm>
            <a:off x="6696634" y="2401255"/>
            <a:ext cx="690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30292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982F5C-ABF2-4EEE-9DA1-014FAF5FF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6705"/>
            <a:ext cx="10515600" cy="901794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 задачи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57B221-E5E2-4B7A-8207-3B08458F21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482" y="1111623"/>
            <a:ext cx="11555506" cy="56596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моей проектной работы: </a:t>
            </a: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исследовать значимость социальных сетей в современное время, изучить и проанализировать влияние социальных сетей на общение, поток информации и систему ценностей современного общества, выявив как положительные, так и отрицательные аспекты.</a:t>
            </a:r>
          </a:p>
          <a:p>
            <a:pPr marL="0" indent="0">
              <a:buNone/>
            </a:pPr>
            <a:endParaRPr lang="ru-RU" sz="2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достижения поставленной цели необходимо было решить следующие задачи:</a:t>
            </a:r>
            <a:endParaRPr lang="ru-RU" sz="22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spcAft>
                <a:spcPts val="800"/>
              </a:spcAft>
              <a:buSzPct val="85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зучить литературу об истории создания и развития социальных сетей, охарактеризовать их виды;</a:t>
            </a:r>
            <a:endParaRPr lang="ru-RU" sz="2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spcAft>
                <a:spcPts val="800"/>
              </a:spcAft>
              <a:buSzPct val="85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выявить преимущества и недостатки социальных сетей;</a:t>
            </a:r>
            <a:endParaRPr lang="ru-RU" sz="2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spcAft>
                <a:spcPts val="800"/>
              </a:spcAft>
              <a:buSzPct val="85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провести исследования среди людей </a:t>
            </a:r>
            <a:r>
              <a:rPr lang="ru-RU" sz="2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разных возрастов о </a:t>
            </a: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роли социальных сетей в их жизни;</a:t>
            </a:r>
            <a:endParaRPr lang="ru-RU" sz="2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spcAft>
                <a:spcPts val="800"/>
              </a:spcAft>
              <a:buSzPct val="85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обработать полученные данные;</a:t>
            </a:r>
            <a:endParaRPr lang="ru-RU" sz="2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spcAft>
                <a:spcPts val="800"/>
              </a:spcAft>
              <a:buSzPct val="85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дать рекомендации детям и их родителям по использованию соц. сетей.</a:t>
            </a:r>
            <a:endParaRPr lang="ru-RU" sz="2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690942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9EC037-87A9-479B-B2FA-94ED396C8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2578"/>
            <a:ext cx="10515600" cy="830076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социальных сетей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99C06A-0BCF-4D48-82A9-46A3230479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902" y="1253331"/>
            <a:ext cx="11618259" cy="4351338"/>
          </a:xfrm>
        </p:spPr>
        <p:txBody>
          <a:bodyPr/>
          <a:lstStyle/>
          <a:p>
            <a:pPr marL="0" indent="0">
              <a:buNone/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Социальная 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сеть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социальная структура, состоящая из группы узлов, которыми являются социальные объекты (люди или организации), и связей между ними. </a:t>
            </a:r>
          </a:p>
          <a:p>
            <a:pPr marL="0" indent="0">
              <a:buNone/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Термин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«Социальная сеть» был введён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задолго до появления интернета 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1954 году социологом Джеймсом Барнсом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6CE609BB-561D-420D-82AB-50A8C8345E26}"/>
              </a:ext>
            </a:extLst>
          </p:cNvPr>
          <p:cNvCxnSpPr>
            <a:cxnSpLocks/>
          </p:cNvCxnSpPr>
          <p:nvPr/>
        </p:nvCxnSpPr>
        <p:spPr>
          <a:xfrm>
            <a:off x="712689" y="4866414"/>
            <a:ext cx="10793506" cy="0"/>
          </a:xfrm>
          <a:prstGeom prst="line">
            <a:avLst/>
          </a:prstGeom>
          <a:ln w="38100">
            <a:solidFill>
              <a:srgbClr val="40AF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818FF83-A72B-47D3-AD8C-450801D1DA5E}"/>
              </a:ext>
            </a:extLst>
          </p:cNvPr>
          <p:cNvSpPr txBox="1"/>
          <p:nvPr/>
        </p:nvSpPr>
        <p:spPr>
          <a:xfrm>
            <a:off x="1290916" y="3338046"/>
            <a:ext cx="38727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1995-2002</a:t>
            </a:r>
          </a:p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Удалённое общение между людьми.</a:t>
            </a: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3709D4D3-7790-4E4A-88B0-8F5EF87219FA}"/>
              </a:ext>
            </a:extLst>
          </p:cNvPr>
          <p:cNvCxnSpPr/>
          <p:nvPr/>
        </p:nvCxnSpPr>
        <p:spPr>
          <a:xfrm flipV="1">
            <a:off x="6095998" y="4993441"/>
            <a:ext cx="0" cy="636495"/>
          </a:xfrm>
          <a:prstGeom prst="line">
            <a:avLst/>
          </a:prstGeom>
          <a:ln w="28575">
            <a:solidFill>
              <a:srgbClr val="40AF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7B1EF624-4D17-4A3A-A451-D7AA3F88C8A3}"/>
              </a:ext>
            </a:extLst>
          </p:cNvPr>
          <p:cNvCxnSpPr/>
          <p:nvPr/>
        </p:nvCxnSpPr>
        <p:spPr>
          <a:xfrm flipV="1">
            <a:off x="3227293" y="3989294"/>
            <a:ext cx="0" cy="636495"/>
          </a:xfrm>
          <a:prstGeom prst="line">
            <a:avLst/>
          </a:prstGeom>
          <a:ln w="28575">
            <a:solidFill>
              <a:srgbClr val="40AF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61289DF6-2658-4235-BC7E-DE7CD2971865}"/>
              </a:ext>
            </a:extLst>
          </p:cNvPr>
          <p:cNvCxnSpPr/>
          <p:nvPr/>
        </p:nvCxnSpPr>
        <p:spPr>
          <a:xfrm flipV="1">
            <a:off x="8973669" y="3989294"/>
            <a:ext cx="0" cy="636495"/>
          </a:xfrm>
          <a:prstGeom prst="line">
            <a:avLst/>
          </a:prstGeom>
          <a:ln w="28575">
            <a:solidFill>
              <a:srgbClr val="40AF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18BDC06F-CCC8-4D74-B4F5-6C55BA28AB70}"/>
              </a:ext>
            </a:extLst>
          </p:cNvPr>
          <p:cNvSpPr txBox="1"/>
          <p:nvPr/>
        </p:nvSpPr>
        <p:spPr>
          <a:xfrm>
            <a:off x="4123759" y="5642124"/>
            <a:ext cx="39265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2002-2003</a:t>
            </a:r>
          </a:p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Публикация фото, обмен файлами.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A69110-6CF1-4D6C-B89A-340F43985364}"/>
              </a:ext>
            </a:extLst>
          </p:cNvPr>
          <p:cNvSpPr txBox="1"/>
          <p:nvPr/>
        </p:nvSpPr>
        <p:spPr>
          <a:xfrm>
            <a:off x="7149352" y="3299234"/>
            <a:ext cx="3648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2004-наши дни</a:t>
            </a:r>
          </a:p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Расширенные функции, реклама.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E7DA7F1C-B6FC-4473-A793-26C51A2C3804}"/>
              </a:ext>
            </a:extLst>
          </p:cNvPr>
          <p:cNvSpPr/>
          <p:nvPr/>
        </p:nvSpPr>
        <p:spPr>
          <a:xfrm>
            <a:off x="2894479" y="4548166"/>
            <a:ext cx="647701" cy="636495"/>
          </a:xfrm>
          <a:prstGeom prst="roundRect">
            <a:avLst/>
          </a:prstGeom>
          <a:solidFill>
            <a:srgbClr val="40AFEC"/>
          </a:solidFill>
          <a:ln w="76200">
            <a:solidFill>
              <a:srgbClr val="40AF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AB8872EB-1147-4C66-A3B1-784C99A746D3}"/>
              </a:ext>
            </a:extLst>
          </p:cNvPr>
          <p:cNvSpPr/>
          <p:nvPr/>
        </p:nvSpPr>
        <p:spPr>
          <a:xfrm>
            <a:off x="8636371" y="4548166"/>
            <a:ext cx="647701" cy="636495"/>
          </a:xfrm>
          <a:prstGeom prst="roundRect">
            <a:avLst/>
          </a:prstGeom>
          <a:solidFill>
            <a:srgbClr val="40AFEC"/>
          </a:solidFill>
          <a:ln w="76200">
            <a:solidFill>
              <a:srgbClr val="40AF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600ABDEA-AAFB-4C74-BA21-09C79EC16B32}"/>
              </a:ext>
            </a:extLst>
          </p:cNvPr>
          <p:cNvSpPr/>
          <p:nvPr/>
        </p:nvSpPr>
        <p:spPr>
          <a:xfrm>
            <a:off x="5763180" y="4516951"/>
            <a:ext cx="647701" cy="636495"/>
          </a:xfrm>
          <a:prstGeom prst="roundRect">
            <a:avLst/>
          </a:prstGeom>
          <a:solidFill>
            <a:srgbClr val="40AFEC"/>
          </a:solidFill>
          <a:ln w="76200">
            <a:solidFill>
              <a:srgbClr val="40AF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2AA8D1E-6335-4501-80EC-B8E46CC25A25}"/>
              </a:ext>
            </a:extLst>
          </p:cNvPr>
          <p:cNvSpPr txBox="1"/>
          <p:nvPr/>
        </p:nvSpPr>
        <p:spPr>
          <a:xfrm>
            <a:off x="2809873" y="4534781"/>
            <a:ext cx="807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6C83FB8-8100-4FB0-B112-D62656DD973C}"/>
              </a:ext>
            </a:extLst>
          </p:cNvPr>
          <p:cNvSpPr txBox="1"/>
          <p:nvPr/>
        </p:nvSpPr>
        <p:spPr>
          <a:xfrm>
            <a:off x="8574180" y="4548166"/>
            <a:ext cx="807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F183832-7BCD-4A5A-A2BC-5184EAD02CB5}"/>
              </a:ext>
            </a:extLst>
          </p:cNvPr>
          <p:cNvSpPr txBox="1"/>
          <p:nvPr/>
        </p:nvSpPr>
        <p:spPr>
          <a:xfrm>
            <a:off x="5692024" y="4516793"/>
            <a:ext cx="807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842949147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DEA873-72BA-4DD5-9188-90D0C85B1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4158" y="218563"/>
            <a:ext cx="6252882" cy="89889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Классификация социальных сетей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0A4C83-9331-4BB1-BD2F-E49202548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9505" y="1287743"/>
            <a:ext cx="6409766" cy="11327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Социальные сети предоставляют людям возможность общаться, обмениваться информацией и находить единомышленников. </a:t>
            </a:r>
          </a:p>
          <a:p>
            <a:pPr marL="0" indent="0">
              <a:buNone/>
            </a:pPr>
            <a:r>
              <a:rPr lang="ru-RU" sz="20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зависимости от целей использования и функционала, социальные сети могут быть классифицированы на несколько типов.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4AC75BC-61AF-47D9-A075-B99CF83FEF24}"/>
              </a:ext>
            </a:extLst>
          </p:cNvPr>
          <p:cNvSpPr/>
          <p:nvPr/>
        </p:nvSpPr>
        <p:spPr>
          <a:xfrm>
            <a:off x="5387788" y="3429000"/>
            <a:ext cx="3048000" cy="1401668"/>
          </a:xfrm>
          <a:prstGeom prst="roundRect">
            <a:avLst/>
          </a:prstGeom>
          <a:solidFill>
            <a:srgbClr val="99FFCC"/>
          </a:solidFill>
          <a:ln>
            <a:solidFill>
              <a:srgbClr val="99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НАЗНАЧЕНИЮ</a:t>
            </a:r>
          </a:p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 и специального назначения</a:t>
            </a:r>
          </a:p>
          <a:p>
            <a:pPr algn="ctr"/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84DD24AF-B734-4A9C-8ABE-C938EA231F93}"/>
              </a:ext>
            </a:extLst>
          </p:cNvPr>
          <p:cNvSpPr/>
          <p:nvPr/>
        </p:nvSpPr>
        <p:spPr>
          <a:xfrm>
            <a:off x="5387788" y="5000949"/>
            <a:ext cx="6481483" cy="1337098"/>
          </a:xfrm>
          <a:prstGeom prst="roundRect">
            <a:avLst/>
          </a:prstGeom>
          <a:solidFill>
            <a:srgbClr val="99FFCC"/>
          </a:solidFill>
          <a:ln>
            <a:solidFill>
              <a:srgbClr val="99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ОТКРЫТОСТИ ИНФОРМАЦИИ</a:t>
            </a:r>
          </a:p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Открытые, с ограниченным доступом, закрытые</a:t>
            </a:r>
          </a:p>
          <a:p>
            <a:pPr algn="ctr"/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7C282AE8-71B8-4F16-8776-FB465AF712C2}"/>
              </a:ext>
            </a:extLst>
          </p:cNvPr>
          <p:cNvSpPr/>
          <p:nvPr/>
        </p:nvSpPr>
        <p:spPr>
          <a:xfrm>
            <a:off x="8610599" y="3429000"/>
            <a:ext cx="3258672" cy="1401668"/>
          </a:xfrm>
          <a:prstGeom prst="roundRect">
            <a:avLst/>
          </a:prstGeom>
          <a:solidFill>
            <a:srgbClr val="99FFCC"/>
          </a:solidFill>
          <a:ln>
            <a:solidFill>
              <a:srgbClr val="99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ГЕОГРАФИЧЕСКОМУ ПРИЗНАКУ</a:t>
            </a:r>
          </a:p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Мировые, региональные, национальные</a:t>
            </a:r>
          </a:p>
          <a:p>
            <a:pPr algn="ctr"/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AD931C4-ECE8-4BC0-B7CE-D9D62E5241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51556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285832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250D33-97E0-4CE6-B2FE-02BD0B4A8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670" y="173972"/>
            <a:ext cx="6450106" cy="1188663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функции социальных сетей</a:t>
            </a:r>
            <a:endParaRPr lang="ru-RU" b="1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FCDA79B5-6F60-4444-A997-3A2337854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706" y="1467036"/>
            <a:ext cx="4791635" cy="5130987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ru-RU" sz="2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Коммуникация и общение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ru-RU" sz="2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Информация и новости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ru-RU" sz="2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Развлечения и досуг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ru-RU" sz="2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Самовыражение и идентичность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ru-RU" sz="2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Коммерция и маркетинг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ru-RU" sz="2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Образование и обучение</a:t>
            </a:r>
          </a:p>
          <a:p>
            <a:pPr algn="ctr">
              <a:lnSpc>
                <a:spcPct val="200000"/>
              </a:lnSpc>
            </a:pP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50963C2-2941-4E39-9557-7C583F1BA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0" y="0"/>
            <a:ext cx="5334000" cy="6858000"/>
          </a:xfrm>
          <a:prstGeom prst="rect">
            <a:avLst/>
          </a:prstGeom>
        </p:spPr>
      </p:pic>
      <p:pic>
        <p:nvPicPr>
          <p:cNvPr id="5" name="Рисунок 4" descr="Чат со сплошной заливкой">
            <a:extLst>
              <a:ext uri="{FF2B5EF4-FFF2-40B4-BE49-F238E27FC236}">
                <a16:creationId xmlns:a16="http://schemas.microsoft.com/office/drawing/2014/main" id="{0244802E-365A-4205-8766-2AA3BA2EB2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0141" y="1641989"/>
            <a:ext cx="666751" cy="666750"/>
          </a:xfrm>
          <a:prstGeom prst="rect">
            <a:avLst/>
          </a:prstGeom>
        </p:spPr>
      </p:pic>
      <p:pic>
        <p:nvPicPr>
          <p:cNvPr id="8" name="Рисунок 7" descr="Газета со сплошной заливкой">
            <a:extLst>
              <a:ext uri="{FF2B5EF4-FFF2-40B4-BE49-F238E27FC236}">
                <a16:creationId xmlns:a16="http://schemas.microsoft.com/office/drawing/2014/main" id="{E9A7FA37-C024-4ADC-8428-7FE500553F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54205" y="2503882"/>
            <a:ext cx="666751" cy="666751"/>
          </a:xfrm>
          <a:prstGeom prst="rect">
            <a:avLst/>
          </a:prstGeom>
        </p:spPr>
      </p:pic>
      <p:pic>
        <p:nvPicPr>
          <p:cNvPr id="12" name="Рисунок 11" descr="Фрагменты головоломки со сплошной заливкой">
            <a:extLst>
              <a:ext uri="{FF2B5EF4-FFF2-40B4-BE49-F238E27FC236}">
                <a16:creationId xmlns:a16="http://schemas.microsoft.com/office/drawing/2014/main" id="{D523E8F8-C641-405E-95E3-AAA559AC31C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326775" y="3365776"/>
            <a:ext cx="666753" cy="666753"/>
          </a:xfrm>
          <a:prstGeom prst="rect">
            <a:avLst/>
          </a:prstGeom>
        </p:spPr>
      </p:pic>
      <p:pic>
        <p:nvPicPr>
          <p:cNvPr id="14" name="Рисунок 13" descr="Палитра со сплошной заливкой">
            <a:extLst>
              <a:ext uri="{FF2B5EF4-FFF2-40B4-BE49-F238E27FC236}">
                <a16:creationId xmlns:a16="http://schemas.microsoft.com/office/drawing/2014/main" id="{991391EC-62E6-4F4A-897D-17E5F539F3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31718" y="4207479"/>
            <a:ext cx="666752" cy="666752"/>
          </a:xfrm>
          <a:prstGeom prst="rect">
            <a:avLst/>
          </a:prstGeom>
        </p:spPr>
      </p:pic>
      <p:pic>
        <p:nvPicPr>
          <p:cNvPr id="16" name="Рисунок 15" descr="Тележка для покупок со сплошной заливкой">
            <a:extLst>
              <a:ext uri="{FF2B5EF4-FFF2-40B4-BE49-F238E27FC236}">
                <a16:creationId xmlns:a16="http://schemas.microsoft.com/office/drawing/2014/main" id="{4FFAEC74-8773-45AB-BD3C-AD7D7AEB6F5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154203" y="5069373"/>
            <a:ext cx="666753" cy="666753"/>
          </a:xfrm>
          <a:prstGeom prst="rect">
            <a:avLst/>
          </a:prstGeom>
        </p:spPr>
      </p:pic>
      <p:pic>
        <p:nvPicPr>
          <p:cNvPr id="18" name="Рисунок 17" descr="Школьный класс со сплошной заливкой">
            <a:extLst>
              <a:ext uri="{FF2B5EF4-FFF2-40B4-BE49-F238E27FC236}">
                <a16:creationId xmlns:a16="http://schemas.microsoft.com/office/drawing/2014/main" id="{0386C44E-0E32-4B5D-91F1-D73CC0A0955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66800" y="5931268"/>
            <a:ext cx="666753" cy="666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990472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A7F0FF-6157-417C-A036-C2AE1E5AE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1" y="35633"/>
            <a:ext cx="6544234" cy="1336027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Крупнейшие сети в мире и России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9B6110-A87A-45CA-B0B8-19980B895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7973" y="2185554"/>
            <a:ext cx="6761080" cy="1682065"/>
          </a:xfrm>
        </p:spPr>
        <p:txBody>
          <a:bodyPr/>
          <a:lstStyle/>
          <a:p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Facebook (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3 070 млрд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пользователей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</a:p>
          <a:p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YouTube (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более 2,5 млрд пользователей)</a:t>
            </a:r>
          </a:p>
          <a:p>
            <a:r>
              <a:rPr lang="ru-RU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Instagram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млрд пользователей)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2D55F0-102B-4A4E-A212-6C41C7E3CCC3}"/>
              </a:ext>
            </a:extLst>
          </p:cNvPr>
          <p:cNvSpPr txBox="1"/>
          <p:nvPr/>
        </p:nvSpPr>
        <p:spPr>
          <a:xfrm>
            <a:off x="6553198" y="1539223"/>
            <a:ext cx="4410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Мировые лидеры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51CD17-7F76-4434-9493-AD2B5539C145}"/>
              </a:ext>
            </a:extLst>
          </p:cNvPr>
          <p:cNvSpPr txBox="1"/>
          <p:nvPr/>
        </p:nvSpPr>
        <p:spPr>
          <a:xfrm>
            <a:off x="6961091" y="3986378"/>
            <a:ext cx="3594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Российские сети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D5B4B2C7-035C-4379-B336-933A5593D214}"/>
              </a:ext>
            </a:extLst>
          </p:cNvPr>
          <p:cNvSpPr txBox="1">
            <a:spLocks/>
          </p:cNvSpPr>
          <p:nvPr/>
        </p:nvSpPr>
        <p:spPr>
          <a:xfrm>
            <a:off x="5377973" y="4632709"/>
            <a:ext cx="6761081" cy="16820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elegram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более 61 млн пользователей)</a:t>
            </a:r>
          </a:p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ВКонтакте (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более 55 млн пользователей)</a:t>
            </a:r>
          </a:p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Одноклассники (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35 млн пользователей)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5BB761F-B736-4E11-B207-C5B9CEB733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38" r="15745"/>
          <a:stretch/>
        </p:blipFill>
        <p:spPr>
          <a:xfrm>
            <a:off x="0" y="0"/>
            <a:ext cx="51636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425620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A7F0FF-6157-417C-A036-C2AE1E5AE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29845"/>
            <a:ext cx="10515600" cy="7196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Положительные аспекты социальных сетей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9B6110-A87A-45CA-B0B8-19980B895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8593" y="1133314"/>
            <a:ext cx="7794812" cy="53721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 и дружба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и обучение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Самовыражение и творчество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и новости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Волонтёрская деятельность и помощь другим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карьеры и профессиональных навыков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Знакомства и расширение круга общения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психического здоровья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Культурный обмен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Удобство и экономия времени</a:t>
            </a:r>
          </a:p>
        </p:txBody>
      </p:sp>
      <p:pic>
        <p:nvPicPr>
          <p:cNvPr id="6" name="Рисунок 5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F4499203-6745-43A9-B588-5229D64AD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8817" y="1150004"/>
            <a:ext cx="469776" cy="469776"/>
          </a:xfrm>
          <a:prstGeom prst="rect">
            <a:avLst/>
          </a:prstGeom>
        </p:spPr>
      </p:pic>
      <p:pic>
        <p:nvPicPr>
          <p:cNvPr id="7" name="Рисунок 6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3AD70EF1-6B88-4F6F-AE59-D26FC41B24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8817" y="2149535"/>
            <a:ext cx="469776" cy="469776"/>
          </a:xfrm>
          <a:prstGeom prst="rect">
            <a:avLst/>
          </a:prstGeom>
        </p:spPr>
      </p:pic>
      <p:pic>
        <p:nvPicPr>
          <p:cNvPr id="8" name="Рисунок 7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63D7E99B-9F1D-4700-A266-6AFF7B1B61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8817" y="1635054"/>
            <a:ext cx="469776" cy="469776"/>
          </a:xfrm>
          <a:prstGeom prst="rect">
            <a:avLst/>
          </a:prstGeom>
        </p:spPr>
      </p:pic>
      <p:pic>
        <p:nvPicPr>
          <p:cNvPr id="9" name="Рисунок 8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E353B4A1-B5AC-4765-92F6-2DC13AB21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8817" y="2655203"/>
            <a:ext cx="469776" cy="469776"/>
          </a:xfrm>
          <a:prstGeom prst="rect">
            <a:avLst/>
          </a:prstGeom>
        </p:spPr>
      </p:pic>
      <p:pic>
        <p:nvPicPr>
          <p:cNvPr id="10" name="Рисунок 9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56CA37DC-B5BD-4485-AA27-669B134A28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8817" y="3726294"/>
            <a:ext cx="469776" cy="469776"/>
          </a:xfrm>
          <a:prstGeom prst="rect">
            <a:avLst/>
          </a:prstGeom>
        </p:spPr>
      </p:pic>
      <p:pic>
        <p:nvPicPr>
          <p:cNvPr id="11" name="Рисунок 10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7C7C2960-B7E7-4792-B02D-CCC256BCF8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8817" y="3194112"/>
            <a:ext cx="469776" cy="469776"/>
          </a:xfrm>
          <a:prstGeom prst="rect">
            <a:avLst/>
          </a:prstGeom>
        </p:spPr>
      </p:pic>
      <p:pic>
        <p:nvPicPr>
          <p:cNvPr id="12" name="Рисунок 11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71A36939-800A-406C-8257-B9DEFDAE5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8817" y="4693302"/>
            <a:ext cx="469776" cy="469776"/>
          </a:xfrm>
          <a:prstGeom prst="rect">
            <a:avLst/>
          </a:prstGeom>
        </p:spPr>
      </p:pic>
      <p:pic>
        <p:nvPicPr>
          <p:cNvPr id="13" name="Рисунок 12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5BDDEA55-6E66-464F-B1C2-26361EF3D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8817" y="4196070"/>
            <a:ext cx="469776" cy="469776"/>
          </a:xfrm>
          <a:prstGeom prst="rect">
            <a:avLst/>
          </a:prstGeom>
        </p:spPr>
      </p:pic>
      <p:pic>
        <p:nvPicPr>
          <p:cNvPr id="14" name="Рисунок 13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79556839-CEF0-4B61-8070-6E1E3620E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8817" y="5741102"/>
            <a:ext cx="469776" cy="469776"/>
          </a:xfrm>
          <a:prstGeom prst="rect">
            <a:avLst/>
          </a:prstGeom>
        </p:spPr>
      </p:pic>
      <p:pic>
        <p:nvPicPr>
          <p:cNvPr id="15" name="Рисунок 14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F63E5B72-DA3B-48B3-803E-5F062AF23D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8817" y="5242279"/>
            <a:ext cx="469776" cy="46977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C5135C2-53DA-4F99-9ACB-9E5B6A969F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05" b="96762" l="8372" r="94574">
                        <a14:foregroundMark x1="21550" y1="34286" x2="10233" y2="37524"/>
                        <a14:foregroundMark x1="10233" y1="37524" x2="19845" y2="42857"/>
                        <a14:foregroundMark x1="19845" y1="42857" x2="25271" y2="32381"/>
                        <a14:foregroundMark x1="25271" y1="32381" x2="24496" y2="31238"/>
                        <a14:foregroundMark x1="24651" y1="23429" x2="40930" y2="13524"/>
                        <a14:foregroundMark x1="40930" y1="13524" x2="48527" y2="16000"/>
                        <a14:foregroundMark x1="51938" y1="14476" x2="39535" y2="9714"/>
                        <a14:foregroundMark x1="39535" y1="9714" x2="26357" y2="9524"/>
                        <a14:foregroundMark x1="26357" y1="9524" x2="8062" y2="30476"/>
                        <a14:foregroundMark x1="8062" y1="30476" x2="8217" y2="43048"/>
                        <a14:foregroundMark x1="8217" y1="43048" x2="13798" y2="57143"/>
                        <a14:foregroundMark x1="13798" y1="57143" x2="9922" y2="69143"/>
                        <a14:foregroundMark x1="9922" y1="69143" x2="18295" y2="94286"/>
                        <a14:foregroundMark x1="18295" y1="94286" x2="51473" y2="95619"/>
                        <a14:foregroundMark x1="51473" y1="95619" x2="75349" y2="94476"/>
                        <a14:foregroundMark x1="75349" y1="94476" x2="86512" y2="95048"/>
                        <a14:foregroundMark x1="86512" y1="95048" x2="93643" y2="80381"/>
                        <a14:foregroundMark x1="93643" y1="80381" x2="86512" y2="61714"/>
                        <a14:foregroundMark x1="86512" y1="61714" x2="91008" y2="47429"/>
                        <a14:foregroundMark x1="91008" y1="47429" x2="81240" y2="33333"/>
                        <a14:foregroundMark x1="81240" y1="33333" x2="53798" y2="14476"/>
                        <a14:foregroundMark x1="53798" y1="14476" x2="33178" y2="13714"/>
                        <a14:foregroundMark x1="33178" y1="13714" x2="23566" y2="19619"/>
                        <a14:foregroundMark x1="23566" y1="19619" x2="35349" y2="29714"/>
                        <a14:foregroundMark x1="35349" y1="29714" x2="23566" y2="44000"/>
                        <a14:foregroundMark x1="23566" y1="44000" x2="63566" y2="33143"/>
                        <a14:foregroundMark x1="63566" y1="33143" x2="30853" y2="58476"/>
                        <a14:foregroundMark x1="30853" y1="58476" x2="84186" y2="44190"/>
                        <a14:foregroundMark x1="84186" y1="44190" x2="22481" y2="75619"/>
                        <a14:foregroundMark x1="22481" y1="75619" x2="86047" y2="73143"/>
                        <a14:foregroundMark x1="86047" y1="73143" x2="82171" y2="89905"/>
                        <a14:foregroundMark x1="82171" y1="89905" x2="23566" y2="90286"/>
                        <a14:foregroundMark x1="52248" y1="27048" x2="52248" y2="27048"/>
                        <a14:foregroundMark x1="45736" y1="24762" x2="63566" y2="32571"/>
                        <a14:foregroundMark x1="77674" y1="28762" x2="87752" y2="35429"/>
                        <a14:foregroundMark x1="87752" y1="35429" x2="95039" y2="55048"/>
                        <a14:foregroundMark x1="95039" y1="55048" x2="92558" y2="71619"/>
                        <a14:foregroundMark x1="92558" y1="71619" x2="91783" y2="73143"/>
                        <a14:foregroundMark x1="26047" y1="69333" x2="11628" y2="72381"/>
                        <a14:foregroundMark x1="11628" y1="72381" x2="19535" y2="89905"/>
                        <a14:foregroundMark x1="19535" y1="89905" x2="20620" y2="91429"/>
                        <a14:foregroundMark x1="16744" y1="95810" x2="33643" y2="95810"/>
                        <a14:foregroundMark x1="33643" y1="95810" x2="65426" y2="96762"/>
                        <a14:foregroundMark x1="24961" y1="80381" x2="27597" y2="80190"/>
                        <a14:foregroundMark x1="62326" y1="82667" x2="47597" y2="82095"/>
                        <a14:foregroundMark x1="60155" y1="43619" x2="52403" y2="49524"/>
                        <a14:foregroundMark x1="51628" y1="79048" x2="45426" y2="79048"/>
                        <a14:foregroundMark x1="85736" y1="96571" x2="78295" y2="96952"/>
                        <a14:foregroundMark x1="91783" y1="72381" x2="94574" y2="86095"/>
                        <a14:foregroundMark x1="94574" y1="86095" x2="93643" y2="93143"/>
                        <a14:foregroundMark x1="92713" y1="73143" x2="94574" y2="82857"/>
                        <a14:foregroundMark x1="10078" y1="66476" x2="8372" y2="6552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02020" y="4478224"/>
            <a:ext cx="2762463" cy="224851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FD21BE99-E7E2-46FC-B2A0-D5876CA2ED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14" b="93570" l="5107" r="97529">
                        <a14:foregroundMark x1="36903" y1="29272" x2="50082" y2="32657"/>
                        <a14:foregroundMark x1="50082" y1="32657" x2="49423" y2="33841"/>
                        <a14:foregroundMark x1="37727" y1="10491" x2="59967" y2="18613"/>
                        <a14:foregroundMark x1="59967" y1="18613" x2="60461" y2="18613"/>
                        <a14:foregroundMark x1="94563" y1="21658" x2="82043" y2="38579"/>
                        <a14:foregroundMark x1="96705" y1="21658" x2="97529" y2="24196"/>
                        <a14:foregroundMark x1="77924" y1="42132" x2="63591" y2="41117"/>
                        <a14:foregroundMark x1="63591" y1="41117" x2="76442" y2="52453"/>
                        <a14:foregroundMark x1="76442" y1="52453" x2="64909" y2="73942"/>
                        <a14:foregroundMark x1="64909" y1="73942" x2="64909" y2="74450"/>
                        <a14:foregroundMark x1="80066" y1="45008" x2="79572" y2="70728"/>
                        <a14:foregroundMark x1="65733" y1="93739" x2="73476" y2="93063"/>
                        <a14:foregroundMark x1="60626" y1="79188" x2="61285" y2="83926"/>
                        <a14:foregroundMark x1="55354" y1="38579" x2="54036" y2="45685"/>
                        <a14:foregroundMark x1="43058" y1="61760" x2="20099" y2="74112"/>
                        <a14:foregroundMark x1="43372" y1="61591" x2="43058" y2="61760"/>
                        <a14:foregroundMark x1="43688" y1="61421" x2="43372" y2="61591"/>
                        <a14:foregroundMark x1="44069" y1="61216" x2="43688" y2="61421"/>
                        <a14:foregroundMark x1="46787" y1="70220" x2="25041" y2="72250"/>
                        <a14:foregroundMark x1="25041" y1="72250" x2="23229" y2="72927"/>
                        <a14:foregroundMark x1="40198" y1="78003" x2="18616" y2="76311"/>
                        <a14:foregroundMark x1="18616" y1="76311" x2="22241" y2="64805"/>
                        <a14:foregroundMark x1="22241" y1="64805" x2="25206" y2="63113"/>
                        <a14:foregroundMark x1="6590" y1="57530" x2="5107" y2="51269"/>
                        <a14:backgroundMark x1="44811" y1="57699" x2="44316" y2="61252"/>
                        <a14:backgroundMark x1="43822" y1="61591" x2="43822" y2="61591"/>
                        <a14:backgroundMark x1="43822" y1="61421" x2="43822" y2="61421"/>
                        <a14:backgroundMark x1="43493" y1="61421" x2="43493" y2="61421"/>
                        <a14:backgroundMark x1="43493" y1="61760" x2="43493" y2="61760"/>
                        <a14:backgroundMark x1="43163" y1="61760" x2="43163" y2="6176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61112" y="804712"/>
            <a:ext cx="2762463" cy="268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22456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A7F0FF-6157-417C-A036-C2AE1E5AE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29845"/>
            <a:ext cx="10515600" cy="7196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Отрицательные аспекты социальных сетей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9B6110-A87A-45CA-B0B8-19980B895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9028" y="1735660"/>
            <a:ext cx="9793941" cy="39973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Воздействие на психическое и физическое здоровье человека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Потеря денег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«Видео, и аудио-мания»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Опасные знакомства через социальные сети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Открытость социальных сетей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Спам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Опасные группы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соц.сетях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Контур грустного лица со сплошной заливкой">
            <a:extLst>
              <a:ext uri="{FF2B5EF4-FFF2-40B4-BE49-F238E27FC236}">
                <a16:creationId xmlns:a16="http://schemas.microsoft.com/office/drawing/2014/main" id="{F4499203-6745-43A9-B588-5229D64AD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29252" y="1756563"/>
            <a:ext cx="469776" cy="469776"/>
          </a:xfrm>
          <a:prstGeom prst="rect">
            <a:avLst/>
          </a:prstGeom>
        </p:spPr>
      </p:pic>
      <p:pic>
        <p:nvPicPr>
          <p:cNvPr id="7" name="Рисунок 6" descr="Контур грустного лица со сплошной заливкой">
            <a:extLst>
              <a:ext uri="{FF2B5EF4-FFF2-40B4-BE49-F238E27FC236}">
                <a16:creationId xmlns:a16="http://schemas.microsoft.com/office/drawing/2014/main" id="{3AD70EF1-6B88-4F6F-AE59-D26FC41B24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29252" y="2793444"/>
            <a:ext cx="469776" cy="469776"/>
          </a:xfrm>
          <a:prstGeom prst="rect">
            <a:avLst/>
          </a:prstGeom>
        </p:spPr>
      </p:pic>
      <p:pic>
        <p:nvPicPr>
          <p:cNvPr id="8" name="Рисунок 7" descr="Печальное лицо со сплошной заливкой со сплошной заливкой">
            <a:extLst>
              <a:ext uri="{FF2B5EF4-FFF2-40B4-BE49-F238E27FC236}">
                <a16:creationId xmlns:a16="http://schemas.microsoft.com/office/drawing/2014/main" id="{63D7E99B-9F1D-4700-A266-6AFF7B1B61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729252" y="2256887"/>
            <a:ext cx="469776" cy="469776"/>
          </a:xfrm>
          <a:prstGeom prst="rect">
            <a:avLst/>
          </a:prstGeom>
        </p:spPr>
      </p:pic>
      <p:pic>
        <p:nvPicPr>
          <p:cNvPr id="9" name="Рисунок 8" descr="Печальное лицо со сплошной заливкой со сплошной заливкой">
            <a:extLst>
              <a:ext uri="{FF2B5EF4-FFF2-40B4-BE49-F238E27FC236}">
                <a16:creationId xmlns:a16="http://schemas.microsoft.com/office/drawing/2014/main" id="{E353B4A1-B5AC-4765-92F6-2DC13AB217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729252" y="3277986"/>
            <a:ext cx="469776" cy="469776"/>
          </a:xfrm>
          <a:prstGeom prst="rect">
            <a:avLst/>
          </a:prstGeom>
        </p:spPr>
      </p:pic>
      <p:pic>
        <p:nvPicPr>
          <p:cNvPr id="10" name="Рисунок 9" descr="Печальное лицо со сплошной заливкой со сплошной заливкой">
            <a:extLst>
              <a:ext uri="{FF2B5EF4-FFF2-40B4-BE49-F238E27FC236}">
                <a16:creationId xmlns:a16="http://schemas.microsoft.com/office/drawing/2014/main" id="{56CA37DC-B5BD-4485-AA27-669B134A28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729252" y="4299085"/>
            <a:ext cx="469776" cy="469776"/>
          </a:xfrm>
          <a:prstGeom prst="rect">
            <a:avLst/>
          </a:prstGeom>
        </p:spPr>
      </p:pic>
      <p:pic>
        <p:nvPicPr>
          <p:cNvPr id="11" name="Рисунок 10" descr="Контур грустного лица со сплошной заливкой">
            <a:extLst>
              <a:ext uri="{FF2B5EF4-FFF2-40B4-BE49-F238E27FC236}">
                <a16:creationId xmlns:a16="http://schemas.microsoft.com/office/drawing/2014/main" id="{7C7C2960-B7E7-4792-B02D-CCC256BCF8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29252" y="3786057"/>
            <a:ext cx="469776" cy="469776"/>
          </a:xfrm>
          <a:prstGeom prst="rect">
            <a:avLst/>
          </a:prstGeom>
        </p:spPr>
      </p:pic>
      <p:pic>
        <p:nvPicPr>
          <p:cNvPr id="13" name="Рисунок 12" descr="Контур грустного лица со сплошной заливкой">
            <a:extLst>
              <a:ext uri="{FF2B5EF4-FFF2-40B4-BE49-F238E27FC236}">
                <a16:creationId xmlns:a16="http://schemas.microsoft.com/office/drawing/2014/main" id="{5BDDEA55-6E66-464F-B1C2-26361EF3D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29252" y="4812113"/>
            <a:ext cx="469776" cy="46977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E857F1-54CA-4727-A9B4-3FA431A3C4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996" b="93724" l="7677" r="95472">
                        <a14:foregroundMark x1="24606" y1="9414" x2="37205" y2="9833"/>
                        <a14:foregroundMark x1="37205" y1="9833" x2="58465" y2="9205"/>
                        <a14:foregroundMark x1="58465" y1="9205" x2="77165" y2="10042"/>
                        <a14:foregroundMark x1="77165" y1="10042" x2="81496" y2="9833"/>
                        <a14:foregroundMark x1="32480" y1="15690" x2="76181" y2="18201"/>
                        <a14:foregroundMark x1="76378" y1="19874" x2="74606" y2="41213"/>
                        <a14:foregroundMark x1="68504" y1="41841" x2="33858" y2="42050"/>
                        <a14:foregroundMark x1="38189" y1="30126" x2="47244" y2="20084"/>
                        <a14:foregroundMark x1="62598" y1="21757" x2="67323" y2="29498"/>
                        <a14:foregroundMark x1="66142" y1="21339" x2="57677" y2="18619"/>
                        <a14:foregroundMark x1="59252" y1="17573" x2="70669" y2="20293"/>
                        <a14:foregroundMark x1="54134" y1="25732" x2="53937" y2="30335"/>
                        <a14:foregroundMark x1="33465" y1="24686" x2="31890" y2="39121"/>
                        <a14:foregroundMark x1="47835" y1="68410" x2="72638" y2="66318"/>
                        <a14:foregroundMark x1="86614" y1="67155" x2="84252" y2="52092"/>
                        <a14:foregroundMark x1="84252" y1="52092" x2="84252" y2="52092"/>
                        <a14:foregroundMark x1="48819" y1="22385" x2="43307" y2="33054"/>
                        <a14:foregroundMark x1="23228" y1="54812" x2="18898" y2="67155"/>
                        <a14:foregroundMark x1="18898" y1="67155" x2="24213" y2="69247"/>
                        <a14:foregroundMark x1="16339" y1="90586" x2="19882" y2="93515"/>
                        <a14:foregroundMark x1="10827" y1="93933" x2="13780" y2="87866"/>
                        <a14:foregroundMark x1="7874" y1="93515" x2="9252" y2="93096"/>
                        <a14:foregroundMark x1="82677" y1="93515" x2="95472" y2="93096"/>
                        <a14:foregroundMark x1="95472" y1="93096" x2="95472" y2="93096"/>
                        <a14:foregroundMark x1="28937" y1="52929" x2="27559" y2="5878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77591" y="3054101"/>
            <a:ext cx="3736694" cy="351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46501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797556B9-80AC-4C98-A387-AF8B4246936C}"/>
              </a:ext>
            </a:extLst>
          </p:cNvPr>
          <p:cNvSpPr/>
          <p:nvPr/>
        </p:nvSpPr>
        <p:spPr>
          <a:xfrm>
            <a:off x="6508380" y="2926251"/>
            <a:ext cx="3792070" cy="2000548"/>
          </a:xfrm>
          <a:prstGeom prst="round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4D5041-5BF7-4E68-AF41-AC98FC50F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011" y="18255"/>
            <a:ext cx="11689977" cy="1325563"/>
          </a:xfrm>
        </p:spPr>
        <p:txBody>
          <a:bodyPr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Описание методики проведения социального опроса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AE23304-7B52-4A63-B5D3-B9BB975EDC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9046"/>
            <a:ext cx="10515600" cy="872751"/>
          </a:xfrm>
        </p:spPr>
        <p:txBody>
          <a:bodyPr/>
          <a:lstStyle/>
          <a:p>
            <a:pPr marL="0" indent="0" algn="ctr">
              <a:buNone/>
            </a:pPr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выявить влияние социальных сетей на общение, восприятие информации и формирование ценностей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878FA05E-9AAF-4058-9BC5-7EA277C6501E}"/>
              </a:ext>
            </a:extLst>
          </p:cNvPr>
          <p:cNvSpPr/>
          <p:nvPr/>
        </p:nvSpPr>
        <p:spPr>
          <a:xfrm>
            <a:off x="1931892" y="2926251"/>
            <a:ext cx="3792070" cy="2000548"/>
          </a:xfrm>
          <a:prstGeom prst="round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AE4BAA-974D-46B1-BA09-69AA9F242D5D}"/>
              </a:ext>
            </a:extLst>
          </p:cNvPr>
          <p:cNvSpPr txBox="1"/>
          <p:nvPr/>
        </p:nvSpPr>
        <p:spPr>
          <a:xfrm>
            <a:off x="838199" y="2403031"/>
            <a:ext cx="1051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Типы вопросов: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1117E1-A568-4B6E-A846-7509CB4D9AB8}"/>
              </a:ext>
            </a:extLst>
          </p:cNvPr>
          <p:cNvSpPr txBox="1"/>
          <p:nvPr/>
        </p:nvSpPr>
        <p:spPr>
          <a:xfrm>
            <a:off x="1972233" y="2926251"/>
            <a:ext cx="371138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ЗАКРЫТЫЕ</a:t>
            </a:r>
          </a:p>
          <a:p>
            <a:pPr algn="ctr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Выбор одного или нескольких вариантов ответа из предложенного списка (облегчало обработку и анализ полученных данных)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CB9723-0D48-424D-8719-7768400226EB}"/>
              </a:ext>
            </a:extLst>
          </p:cNvPr>
          <p:cNvSpPr txBox="1"/>
          <p:nvPr/>
        </p:nvSpPr>
        <p:spPr>
          <a:xfrm>
            <a:off x="6508380" y="2935216"/>
            <a:ext cx="375172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ВОПРОСЫ-ШКАЛЫ</a:t>
            </a:r>
          </a:p>
          <a:p>
            <a:pPr algn="ctr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Оценка степени согласия или несогласия с утверждением по шкале</a:t>
            </a:r>
          </a:p>
          <a:p>
            <a:pPr algn="ctr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 – Никакого влияния, </a:t>
            </a:r>
          </a:p>
          <a:p>
            <a:pPr algn="ctr"/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 – Очень сильное влияние)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919F9C-FC06-4251-A650-51344B622912}"/>
              </a:ext>
            </a:extLst>
          </p:cNvPr>
          <p:cNvSpPr txBox="1"/>
          <p:nvPr/>
        </p:nvSpPr>
        <p:spPr>
          <a:xfrm>
            <a:off x="898710" y="5158809"/>
            <a:ext cx="103945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Темы: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Социально-демографические данные; использование социальных сетей; влияние на общение, информацию и ценности </a:t>
            </a:r>
          </a:p>
        </p:txBody>
      </p:sp>
    </p:spTree>
    <p:extLst>
      <p:ext uri="{BB962C8B-B14F-4D97-AF65-F5344CB8AC3E}">
        <p14:creationId xmlns:p14="http://schemas.microsoft.com/office/powerpoint/2010/main" val="418208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661A77-CD72-4754-A687-F02CD1D85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05435"/>
          </a:xfrm>
        </p:spPr>
        <p:txBody>
          <a:bodyPr/>
          <a:lstStyle/>
          <a:p>
            <a:pPr algn="ctr"/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Процедура проведения опроса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DDF5F5-9A40-430A-B1CF-DE5A1A5FF5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235" y="1825625"/>
            <a:ext cx="11376212" cy="4351338"/>
          </a:xfrm>
        </p:spPr>
        <p:txBody>
          <a:bodyPr/>
          <a:lstStyle/>
          <a:p>
            <a:r>
              <a:rPr lang="ru-RU" dirty="0"/>
              <a:t>Целевая группа: люди всех возрастов</a:t>
            </a:r>
          </a:p>
          <a:p>
            <a:r>
              <a:rPr lang="ru-RU" dirty="0"/>
              <a:t>Критерии отбора: возраст, проживание, наличие аккаунта в соц. сети</a:t>
            </a:r>
          </a:p>
          <a:p>
            <a:r>
              <a:rPr lang="ru-RU" dirty="0"/>
              <a:t>Размер выборки: 100 человек</a:t>
            </a:r>
          </a:p>
          <a:p>
            <a:r>
              <a:rPr lang="ru-RU" dirty="0"/>
              <a:t>Анкетирование онлайн (</a:t>
            </a:r>
            <a:r>
              <a:rPr lang="ru-RU" dirty="0" err="1"/>
              <a:t>Forms.app</a:t>
            </a:r>
            <a:r>
              <a:rPr lang="ru-RU" dirty="0"/>
              <a:t>)</a:t>
            </a:r>
          </a:p>
          <a:p>
            <a:r>
              <a:rPr lang="ru-RU" dirty="0"/>
              <a:t>Добровольное участие</a:t>
            </a:r>
          </a:p>
          <a:p>
            <a:r>
              <a:rPr lang="ru-RU" dirty="0"/>
              <a:t>Анонимность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1EE56-9A6C-4CB7-91DF-EC6486A8003F}"/>
              </a:ext>
            </a:extLst>
          </p:cNvPr>
          <p:cNvSpPr txBox="1"/>
          <p:nvPr/>
        </p:nvSpPr>
        <p:spPr>
          <a:xfrm>
            <a:off x="770965" y="810934"/>
            <a:ext cx="1051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0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проводился опрос</a:t>
            </a:r>
            <a:endParaRPr lang="ru-RU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D94C7FB-B627-4D85-83F8-3550F69D417B}"/>
              </a:ext>
            </a:extLst>
          </p:cNvPr>
          <p:cNvSpPr/>
          <p:nvPr/>
        </p:nvSpPr>
        <p:spPr>
          <a:xfrm>
            <a:off x="7488762" y="3329802"/>
            <a:ext cx="3962400" cy="3071865"/>
          </a:xfrm>
          <a:prstGeom prst="rect">
            <a:avLst/>
          </a:prstGeom>
          <a:solidFill>
            <a:srgbClr val="CCFFFF"/>
          </a:solidFill>
          <a:ln w="76200">
            <a:solidFill>
              <a:srgbClr val="CCFFFF"/>
            </a:solidFill>
          </a:ln>
          <a:effectLst>
            <a:glow rad="533400">
              <a:srgbClr val="CCFFFF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D2AB51-5F70-49C8-8405-C68ED01FB381}"/>
              </a:ext>
            </a:extLst>
          </p:cNvPr>
          <p:cNvSpPr txBox="1"/>
          <p:nvPr/>
        </p:nvSpPr>
        <p:spPr>
          <a:xfrm>
            <a:off x="7488762" y="4187749"/>
            <a:ext cx="18867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Скриншот онлайн-платформы для проведения опроса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7D0577F-3EB9-4D4D-A70F-0B9A2ECF19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61" b="5620"/>
          <a:stretch/>
        </p:blipFill>
        <p:spPr>
          <a:xfrm>
            <a:off x="9469962" y="3165776"/>
            <a:ext cx="1686485" cy="33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3732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723772-B342-4F58-95AA-0B3B25A40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09651"/>
          </a:xfrm>
        </p:spPr>
        <p:txBody>
          <a:bodyPr/>
          <a:lstStyle/>
          <a:p>
            <a:pPr algn="ctr"/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результатов исследования (1)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A83A28-DC6E-4F27-B346-D47E1947B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949" y="1095206"/>
            <a:ext cx="11591364" cy="1698388"/>
          </a:xfrm>
        </p:spPr>
        <p:txBody>
          <a:bodyPr>
            <a:normAutofit fontScale="92500"/>
          </a:bodyPr>
          <a:lstStyle/>
          <a:p>
            <a:r>
              <a:rPr lang="ru-RU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Самые популярные сети: </a:t>
            </a:r>
            <a:r>
              <a:rPr lang="ru-RU" sz="3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Telegram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(76%), ВКонтакте (71%) </a:t>
            </a:r>
          </a:p>
          <a:p>
            <a:r>
              <a:rPr lang="ru-RU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Время в соц. сетях: более 5 часов (32%), 1-3 часа (27%)</a:t>
            </a:r>
          </a:p>
          <a:p>
            <a:r>
              <a:rPr lang="ru-RU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Сокращение времени: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елают сократить время на соцсети (50%)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5AC3302-FE93-48B7-AFF7-184ECEB527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434" y="2879149"/>
            <a:ext cx="4206421" cy="252832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72E84BA-0E6B-4A6E-ACC0-A17A8F696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4608" y="2879149"/>
            <a:ext cx="4206421" cy="252832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E361D84-0CF1-424E-B33D-AAB7C84FF3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9660" y="4064407"/>
            <a:ext cx="4206422" cy="252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828735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C228D6-A63E-4D54-B9F9-DE3693DA1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"/>
            <a:ext cx="10515600" cy="923365"/>
          </a:xfrm>
        </p:spPr>
        <p:txBody>
          <a:bodyPr/>
          <a:lstStyle/>
          <a:p>
            <a:pPr algn="ctr"/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результатов исследования (2)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5F761A-949A-4390-B28A-DC69B7E9F8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76" y="1120588"/>
            <a:ext cx="12084424" cy="2308412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использования: общение (56%), получение новостей (48%)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 на восприятие событий: часто узнают новости из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соц.сетей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(32%)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в поддержании связи: в некоторой степени, но не заменяют личное общение (43%)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A99A2A4-093C-4FF1-AB26-E90ADF179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428" y="3284804"/>
            <a:ext cx="4094562" cy="243080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BBEE29A-C63D-4466-8BB4-7DED327EC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010" y="3284803"/>
            <a:ext cx="4094562" cy="243081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5A5B695-AABA-4A5A-A92E-19283EA066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1758" y="3483401"/>
            <a:ext cx="3676060" cy="292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331500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5C8347-401B-4583-94E0-89FFBD265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04047"/>
          </a:xfrm>
        </p:spPr>
        <p:txBody>
          <a:bodyPr/>
          <a:lstStyle/>
          <a:p>
            <a:pPr algn="ctr"/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результатов исследования (3)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0B6FAA-EB80-49EF-AA54-B44722560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706" y="1161583"/>
            <a:ext cx="11788588" cy="2526740"/>
          </a:xfrm>
        </p:spPr>
        <p:txBody>
          <a:bodyPr/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Плюсы: возможность общения с людьми по всему миру (27%), легкость самовыражения и творчества (25%) 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Минусы: риск распространения дезинформации (33%), потеря личного времени (24%) 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 на личные ценности: 3 (38%), 5 (22%)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44BB69E-C178-47DB-B9A0-DE361AF88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009" y="3519309"/>
            <a:ext cx="3745978" cy="217710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8D36E0-3A82-4810-A77D-25315B22C6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9015" y="3006583"/>
            <a:ext cx="3671098" cy="215021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C21FD1A-A44A-4D81-8B12-09A29DFD34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0921" y="3845859"/>
            <a:ext cx="3930160" cy="2586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75202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993FB8-1E6C-44A1-A1D3-322D6E70B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4394" y="69289"/>
            <a:ext cx="4164106" cy="809251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36906D-74BD-4559-8756-13A344AD85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7424" y="878540"/>
            <a:ext cx="6338046" cy="580016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Социальные сети в нашей жизни имеют огромное значение. Новое поколение знает о них с детства.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чень 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ажно использовать социальные сети с умом и знать меру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своей работе я выяснила, какие социальные сети являются наиболее популярными среди людей, и для каких целей общество использует их, раскрыла положительные и отрицательные стороны влияния социальных сетей на социум.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Обработав полученные данные, построила диаграммы, дала рекомендации по использованию социальных сетей.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Мой проект можно использовать для бесед с подростками, проведения классных часов, родительских собраний и других мероприятий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A60E714-F8D6-4C89-BFD1-2FE43D770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3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5582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C1943EE-4042-4A05-8A18-ADFB71FD16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76" r="8456" b="86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55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</TotalTime>
  <Words>1016</Words>
  <Application>Microsoft Office PowerPoint</Application>
  <PresentationFormat>Широкоэкранный</PresentationFormat>
  <Paragraphs>142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Wingdings</vt:lpstr>
      <vt:lpstr>Тема Office</vt:lpstr>
      <vt:lpstr>Социальные сети и общество Как они влияют на наше общение, информацию и ценности?</vt:lpstr>
      <vt:lpstr>Содержание</vt:lpstr>
      <vt:lpstr>Введение</vt:lpstr>
      <vt:lpstr>Цель и задачи</vt:lpstr>
      <vt:lpstr>История развития социальных сетей</vt:lpstr>
      <vt:lpstr>Классификация социальных сетей</vt:lpstr>
      <vt:lpstr>Основные функции социальных сетей</vt:lpstr>
      <vt:lpstr>Крупнейшие сети в мире и России</vt:lpstr>
      <vt:lpstr>Положительные аспекты социальных сетей</vt:lpstr>
      <vt:lpstr>Отрицательные аспекты социальных сетей</vt:lpstr>
      <vt:lpstr>Описание методики проведения социального опроса</vt:lpstr>
      <vt:lpstr>Процедура проведения опроса</vt:lpstr>
      <vt:lpstr>Анализ результатов исследования (1)</vt:lpstr>
      <vt:lpstr>Анализ результатов исследования (2)</vt:lpstr>
      <vt:lpstr>Анализ результатов исследования (3)</vt:lpstr>
      <vt:lpstr>Заключение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Социальные сети и общество Как они влияют на наше общение, информацию и ценности?</dc:title>
  <dc:creator>Admin</dc:creator>
  <cp:lastModifiedBy>Admin</cp:lastModifiedBy>
  <cp:revision>38</cp:revision>
  <dcterms:created xsi:type="dcterms:W3CDTF">2025-03-30T15:18:05Z</dcterms:created>
  <dcterms:modified xsi:type="dcterms:W3CDTF">2025-09-17T17:25:04Z</dcterms:modified>
</cp:coreProperties>
</file>