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308" r:id="rId5"/>
    <p:sldId id="309" r:id="rId6"/>
    <p:sldId id="307" r:id="rId7"/>
    <p:sldId id="261" r:id="rId8"/>
    <p:sldId id="286" r:id="rId9"/>
    <p:sldId id="294" r:id="rId10"/>
    <p:sldId id="285" r:id="rId11"/>
    <p:sldId id="302" r:id="rId12"/>
    <p:sldId id="299" r:id="rId13"/>
    <p:sldId id="300" r:id="rId14"/>
    <p:sldId id="303" r:id="rId15"/>
    <p:sldId id="301" r:id="rId16"/>
    <p:sldId id="297" r:id="rId17"/>
    <p:sldId id="298" r:id="rId18"/>
    <p:sldId id="296" r:id="rId19"/>
    <p:sldId id="30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6F750-4D16-429C-BD59-2D714CB9CE98}" type="datetimeFigureOut">
              <a:rPr lang="ru-RU" smtClean="0"/>
              <a:pPr/>
              <a:t>18.06.2026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D8010-0639-4FB2-BA4D-105BE08CA5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0410525_37-p-foni-dlya-pauer-point-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5776"/>
            <a:ext cx="9278385" cy="75334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91680" y="1412776"/>
            <a:ext cx="6264696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взаимодействия учителя-логопеда с воспитателями и музыкальным руководителем 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коррекционно-развивающей работе с детьми с РАС</a:t>
            </a: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000" b="1" i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133" y="4496009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Составитель: Учитель-логопед</a:t>
            </a:r>
          </a:p>
          <a:p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Кордюкова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Юлия Николаевна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МАДОУ №2 «Улыбка»</a:t>
            </a: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6357958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дет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857628"/>
            <a:ext cx="3571876" cy="3000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7" y="357166"/>
            <a:ext cx="828680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7030A0"/>
                </a:solidFill>
              </a:rPr>
              <a:t>Дети с расстройством </a:t>
            </a:r>
            <a:r>
              <a:rPr lang="ru-RU" sz="2000" dirty="0" err="1" smtClean="0">
                <a:solidFill>
                  <a:srgbClr val="7030A0"/>
                </a:solidFill>
              </a:rPr>
              <a:t>аутистического</a:t>
            </a:r>
            <a:r>
              <a:rPr lang="ru-RU" sz="2000" dirty="0" smtClean="0">
                <a:solidFill>
                  <a:srgbClr val="7030A0"/>
                </a:solidFill>
              </a:rPr>
              <a:t> спектра- это дети имеющие нарушение коммуникации и социального взаимодействия, а так же имеют широкий круг аномального поведения, жестко ограниченных интересов и часто повторяющихся поведенческих актов.</a:t>
            </a:r>
          </a:p>
          <a:p>
            <a:pPr algn="just"/>
            <a:endParaRPr lang="ru-RU" sz="2000" dirty="0" smtClean="0">
              <a:solidFill>
                <a:srgbClr val="7030A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 descr="карт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2357430"/>
            <a:ext cx="6229363" cy="40104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57884" y="2214554"/>
            <a:ext cx="2900354" cy="1926016"/>
          </a:xfrm>
        </p:spPr>
      </p:pic>
      <p:pic>
        <p:nvPicPr>
          <p:cNvPr id="5" name="Рисунок 4" descr="1684547136_polinka-top-p-rebenok-i-psikholog-kartinka-instagram-6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3714753"/>
            <a:ext cx="4286280" cy="2857520"/>
          </a:xfrm>
          <a:prstGeom prst="rect">
            <a:avLst/>
          </a:prstGeom>
        </p:spPr>
      </p:pic>
      <p:pic>
        <p:nvPicPr>
          <p:cNvPr id="6" name="Рисунок 5" descr="scale_12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071546"/>
            <a:ext cx="3786214" cy="2521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28596" y="357166"/>
            <a:ext cx="807249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7030A0"/>
                </a:solidFill>
              </a:rPr>
              <a:t>Успешность коррекционного процесса во многом зависит от правильно организованной совместной деятельности всех участников образовательного процесса: учителя – логопеда, педагога – психолога, музыкального руководителя, инструктора по физкультуре, воспитателей и родителей группы.   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071670" y="2285992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Основные принципы работы</a:t>
            </a: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82443" y="2857496"/>
            <a:ext cx="79043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Принцип системного подхода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Принцип единства диагностики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Принцип сотрудничества м/у всеми участниками образовательного процесса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Принцип учета интересов детей</a:t>
            </a:r>
          </a:p>
          <a:p>
            <a:pPr marL="342900" indent="-342900">
              <a:buAutoNum type="arabicPeriod"/>
            </a:pPr>
            <a:r>
              <a:rPr lang="ru-RU" sz="2000" dirty="0" smtClean="0">
                <a:solidFill>
                  <a:srgbClr val="7030A0"/>
                </a:solidFill>
              </a:rPr>
              <a:t>Принцип дифференцированного подхода к детям с РАС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048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000364" y="2285992"/>
            <a:ext cx="3357586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Формы совместной деятельности учителя-логопеда и музыкального руководителя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000100" y="357166"/>
            <a:ext cx="2714644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Планирование совместной деятельности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572132" y="428604"/>
            <a:ext cx="2643206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Взаимопосеще</a:t>
            </a:r>
            <a:endParaRPr lang="ru-RU" dirty="0" smtClean="0"/>
          </a:p>
          <a:p>
            <a:pPr algn="ctr"/>
            <a:r>
              <a:rPr lang="ru-RU" dirty="0" err="1" smtClean="0"/>
              <a:t>ние</a:t>
            </a:r>
            <a:r>
              <a:rPr lang="ru-RU" dirty="0" smtClean="0"/>
              <a:t> традиционных занятий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857356" y="4857760"/>
            <a:ext cx="3071834" cy="16287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Участие в педагогических советах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5857884" y="4071942"/>
            <a:ext cx="2786082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Взаимообмен данными диагностики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214282" y="3143248"/>
            <a:ext cx="2643206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Итоговая аналитическая отчетность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rot="16200000" flipV="1">
            <a:off x="3428993" y="1785928"/>
            <a:ext cx="428630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10800000" flipV="1">
            <a:off x="2143108" y="2928934"/>
            <a:ext cx="85725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5400000" flipH="1" flipV="1">
            <a:off x="5357818" y="1785926"/>
            <a:ext cx="50006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5400000">
            <a:off x="3607587" y="4036223"/>
            <a:ext cx="714380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6200000" flipH="1">
            <a:off x="5822165" y="3821909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8048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714380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7901014" cy="5840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Основные принципы работы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Рисунок 4" descr="1645601676_5-abrakadabra-fun-p-prezentatsiya-mo-logopedov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"/>
            <a:ext cx="9144000" cy="6857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40212_0909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4256053" cy="2886982"/>
          </a:xfrm>
          <a:prstGeom prst="rect">
            <a:avLst/>
          </a:prstGeom>
        </p:spPr>
      </p:pic>
      <p:pic>
        <p:nvPicPr>
          <p:cNvPr id="4" name="Рисунок 3" descr="20240212_0909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071546"/>
            <a:ext cx="3286116" cy="2212376"/>
          </a:xfrm>
          <a:prstGeom prst="rect">
            <a:avLst/>
          </a:prstGeom>
        </p:spPr>
      </p:pic>
      <p:pic>
        <p:nvPicPr>
          <p:cNvPr id="6" name="Рисунок 5" descr="20240212_0924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929066"/>
            <a:ext cx="4191029" cy="2357454"/>
          </a:xfrm>
          <a:prstGeom prst="rect">
            <a:avLst/>
          </a:prstGeom>
        </p:spPr>
      </p:pic>
      <p:pic>
        <p:nvPicPr>
          <p:cNvPr id="7" name="Рисунок 6" descr="20240212_09193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3714752"/>
            <a:ext cx="4318030" cy="24288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57752" y="3429000"/>
            <a:ext cx="3017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П/И «Вышла курочка гулять»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3500438"/>
            <a:ext cx="2807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Массаж ладошек мячиком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488" y="21429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Упражнение «Фонарики»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048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240212_093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428604"/>
            <a:ext cx="3905245" cy="2928934"/>
          </a:xfrm>
          <a:prstGeom prst="rect">
            <a:avLst/>
          </a:prstGeom>
        </p:spPr>
      </p:pic>
      <p:pic>
        <p:nvPicPr>
          <p:cNvPr id="8" name="Рисунок 7" descr="20240212_0928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285728"/>
            <a:ext cx="3013266" cy="5929330"/>
          </a:xfrm>
          <a:prstGeom prst="rect">
            <a:avLst/>
          </a:prstGeom>
        </p:spPr>
      </p:pic>
      <p:pic>
        <p:nvPicPr>
          <p:cNvPr id="4" name="Рисунок 3" descr="20220314_1051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3571876"/>
            <a:ext cx="4381499" cy="2464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240212_0956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785794"/>
            <a:ext cx="3900197" cy="2643206"/>
          </a:xfrm>
          <a:prstGeom prst="rect">
            <a:avLst/>
          </a:prstGeom>
        </p:spPr>
      </p:pic>
      <p:pic>
        <p:nvPicPr>
          <p:cNvPr id="7" name="Рисунок 6" descr="20240212_0958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857628"/>
            <a:ext cx="3781610" cy="2500330"/>
          </a:xfrm>
          <a:prstGeom prst="rect">
            <a:avLst/>
          </a:prstGeom>
        </p:spPr>
      </p:pic>
      <p:pic>
        <p:nvPicPr>
          <p:cNvPr id="10" name="Рисунок 9" descr="20240214_0935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786190"/>
            <a:ext cx="3936996" cy="2500330"/>
          </a:xfrm>
          <a:prstGeom prst="rect">
            <a:avLst/>
          </a:prstGeom>
        </p:spPr>
      </p:pic>
      <p:pic>
        <p:nvPicPr>
          <p:cNvPr id="8" name="Рисунок 7" descr="20240212_1008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500042"/>
            <a:ext cx="4445030" cy="25003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0"/>
            <a:ext cx="8242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Интегрированное занятие «На птичьем дворе» совместно  с учителем-логопедом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 и воспитателями)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20240212_1019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428604"/>
            <a:ext cx="3964333" cy="2403597"/>
          </a:xfrm>
          <a:prstGeom prst="rect">
            <a:avLst/>
          </a:prstGeom>
        </p:spPr>
      </p:pic>
      <p:pic>
        <p:nvPicPr>
          <p:cNvPr id="7" name="Рисунок 6" descr="20240213_093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142852"/>
            <a:ext cx="2571754" cy="4260278"/>
          </a:xfrm>
          <a:prstGeom prst="rect">
            <a:avLst/>
          </a:prstGeom>
        </p:spPr>
      </p:pic>
      <p:pic>
        <p:nvPicPr>
          <p:cNvPr id="11" name="Рисунок 10" descr="20240213_0912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2928934"/>
            <a:ext cx="2928958" cy="3714752"/>
          </a:xfrm>
          <a:prstGeom prst="rect">
            <a:avLst/>
          </a:prstGeom>
        </p:spPr>
      </p:pic>
      <p:pic>
        <p:nvPicPr>
          <p:cNvPr id="13" name="Рисунок 12" descr="20240216_10250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867" y="3143248"/>
            <a:ext cx="5181795" cy="32603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20240213_0934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5074" y="142852"/>
            <a:ext cx="2571768" cy="4064004"/>
          </a:xfrm>
          <a:prstGeom prst="rect">
            <a:avLst/>
          </a:prstGeom>
        </p:spPr>
      </p:pic>
      <p:pic>
        <p:nvPicPr>
          <p:cNvPr id="6" name="Рисунок 5" descr="20240216_0838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85728"/>
            <a:ext cx="3929090" cy="5121786"/>
          </a:xfrm>
          <a:prstGeom prst="rect">
            <a:avLst/>
          </a:prstGeom>
        </p:spPr>
      </p:pic>
      <p:pic>
        <p:nvPicPr>
          <p:cNvPr id="7" name="Рисунок 6" descr="20240216_09270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2285992"/>
            <a:ext cx="2428878" cy="43180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20240216_0929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071546"/>
            <a:ext cx="2857506" cy="5080011"/>
          </a:xfrm>
          <a:prstGeom prst="rect">
            <a:avLst/>
          </a:prstGeom>
        </p:spPr>
      </p:pic>
      <p:pic>
        <p:nvPicPr>
          <p:cNvPr id="5" name="Рисунок 4" descr="20240216_0936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14290"/>
            <a:ext cx="3357554" cy="5968985"/>
          </a:xfrm>
          <a:prstGeom prst="rect">
            <a:avLst/>
          </a:prstGeom>
        </p:spPr>
      </p:pic>
      <p:pic>
        <p:nvPicPr>
          <p:cNvPr id="6" name="Рисунок 5" descr="20240216_0932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1428736"/>
            <a:ext cx="2786069" cy="49530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285728"/>
            <a:ext cx="4756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Индивидуальная работа по заданию логопеда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0240216_0955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285728"/>
            <a:ext cx="4460812" cy="2866027"/>
          </a:xfrm>
          <a:prstGeom prst="rect">
            <a:avLst/>
          </a:prstGeom>
        </p:spPr>
      </p:pic>
      <p:pic>
        <p:nvPicPr>
          <p:cNvPr id="6" name="Рисунок 5" descr="20240216_1002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500042"/>
            <a:ext cx="3429024" cy="6096043"/>
          </a:xfrm>
          <a:prstGeom prst="rect">
            <a:avLst/>
          </a:prstGeom>
        </p:spPr>
      </p:pic>
      <p:pic>
        <p:nvPicPr>
          <p:cNvPr id="8" name="Рисунок 7" descr="20240216_1008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3357562"/>
            <a:ext cx="4813933" cy="29478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472" y="214290"/>
            <a:ext cx="4756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Индивидуальная работа по заданию логопеда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20240216_1004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4000496" cy="2530536"/>
          </a:xfrm>
          <a:prstGeom prst="rect">
            <a:avLst/>
          </a:prstGeom>
        </p:spPr>
      </p:pic>
      <p:pic>
        <p:nvPicPr>
          <p:cNvPr id="5" name="Рисунок 4" descr="20240216_1005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85729"/>
            <a:ext cx="4445698" cy="2786082"/>
          </a:xfrm>
          <a:prstGeom prst="rect">
            <a:avLst/>
          </a:prstGeom>
        </p:spPr>
      </p:pic>
      <p:pic>
        <p:nvPicPr>
          <p:cNvPr id="7" name="Рисунок 6" descr="20240216_0958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2928934"/>
            <a:ext cx="3664053" cy="3786189"/>
          </a:xfrm>
          <a:prstGeom prst="rect">
            <a:avLst/>
          </a:prstGeom>
        </p:spPr>
      </p:pic>
      <p:pic>
        <p:nvPicPr>
          <p:cNvPr id="9" name="Рисунок 8" descr="20240216_1042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3500438"/>
            <a:ext cx="3849747" cy="27860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-20240216-WA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928670"/>
            <a:ext cx="2500330" cy="4572008"/>
          </a:xfrm>
          <a:prstGeom prst="rect">
            <a:avLst/>
          </a:prstGeom>
        </p:spPr>
      </p:pic>
      <p:pic>
        <p:nvPicPr>
          <p:cNvPr id="5" name="Рисунок 4" descr="IMG-20240216-WA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500042"/>
            <a:ext cx="2768479" cy="6143644"/>
          </a:xfrm>
          <a:prstGeom prst="rect">
            <a:avLst/>
          </a:prstGeom>
        </p:spPr>
      </p:pic>
      <p:pic>
        <p:nvPicPr>
          <p:cNvPr id="6" name="Рисунок 5" descr="IMG-20240216-WA000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500042"/>
            <a:ext cx="2617299" cy="58061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3612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Упражнения на речевое дыхание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выпускно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3857652" cy="3857652"/>
          </a:xfrm>
          <a:prstGeom prst="rect">
            <a:avLst/>
          </a:prstGeom>
        </p:spPr>
      </p:pic>
      <p:pic>
        <p:nvPicPr>
          <p:cNvPr id="4" name="Рисунок 3" descr="новый го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85728"/>
            <a:ext cx="3429024" cy="3429024"/>
          </a:xfrm>
          <a:prstGeom prst="rect">
            <a:avLst/>
          </a:prstGeom>
        </p:spPr>
      </p:pic>
      <p:pic>
        <p:nvPicPr>
          <p:cNvPr id="6" name="Рисунок 5" descr="развлечение осень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3214686"/>
            <a:ext cx="4333873" cy="3357562"/>
          </a:xfrm>
          <a:prstGeom prst="rect">
            <a:avLst/>
          </a:prstGeom>
        </p:spPr>
      </p:pic>
      <p:pic>
        <p:nvPicPr>
          <p:cNvPr id="7" name="Рисунок 6" descr="игра на треуголь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3286124"/>
            <a:ext cx="4643470" cy="33575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4348" y="0"/>
            <a:ext cx="3986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Совместные праздники и развлечения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реп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9" y="428604"/>
            <a:ext cx="4953034" cy="2786082"/>
          </a:xfrm>
          <a:prstGeom prst="rect">
            <a:avLst/>
          </a:prstGeom>
        </p:spPr>
      </p:pic>
      <p:pic>
        <p:nvPicPr>
          <p:cNvPr id="4" name="Рисунок 3" descr="20240216_0912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7" y="3643314"/>
            <a:ext cx="5357818" cy="3013773"/>
          </a:xfrm>
          <a:prstGeom prst="rect">
            <a:avLst/>
          </a:prstGeom>
        </p:spPr>
      </p:pic>
      <p:pic>
        <p:nvPicPr>
          <p:cNvPr id="5" name="Рисунок 4" descr="20230328_0917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3570" y="571480"/>
            <a:ext cx="3094145" cy="55007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14285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Инсценировка сказки «Репка»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34" y="3286124"/>
            <a:ext cx="360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Совместные музыкальные занятия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радуга надежд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71546"/>
            <a:ext cx="4071966" cy="4071966"/>
          </a:xfrm>
          <a:prstGeom prst="rect">
            <a:avLst/>
          </a:prstGeom>
        </p:spPr>
      </p:pic>
      <p:pic>
        <p:nvPicPr>
          <p:cNvPr id="4" name="Рисунок 3" descr="танец медведе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285860"/>
            <a:ext cx="4453001" cy="35004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357166"/>
            <a:ext cx="8575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Фестиваль «Радуга Надежды» для детей с ограниченными возможностями здоровья.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6314" y="928671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Танец «Веселая семейка»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5918" y="2857496"/>
            <a:ext cx="5429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СПАСИБО ЗА ВНИМАНИЕ!</a:t>
            </a:r>
            <a:endParaRPr lang="ru-RU" sz="3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1686</TotalTime>
  <Words>226</Words>
  <Application>Microsoft Office PowerPoint</Application>
  <PresentationFormat>Экран (4:3)</PresentationFormat>
  <Paragraphs>47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Компьютер</cp:lastModifiedBy>
  <cp:revision>164</cp:revision>
  <dcterms:created xsi:type="dcterms:W3CDTF">2020-11-11T15:25:44Z</dcterms:created>
  <dcterms:modified xsi:type="dcterms:W3CDTF">2026-06-18T18:28:15Z</dcterms:modified>
</cp:coreProperties>
</file>