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66" r:id="rId4"/>
    <p:sldId id="264" r:id="rId5"/>
    <p:sldId id="260" r:id="rId6"/>
    <p:sldId id="259" r:id="rId7"/>
    <p:sldId id="267" r:id="rId8"/>
    <p:sldId id="261" r:id="rId9"/>
    <p:sldId id="268" r:id="rId10"/>
    <p:sldId id="262" r:id="rId11"/>
    <p:sldId id="263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8" r:id="rId20"/>
    <p:sldId id="276" r:id="rId21"/>
    <p:sldId id="277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-691" y="-91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F00D2B8C-774F-4607-BFF9-CBD016394BD4}" type="datetimeFigureOut">
              <a:rPr lang="ru-RU" smtClean="0"/>
              <a:t>16.12.2025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A46F8148-2981-4DA7-81F3-AFBCAF3EA5D9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055156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D2B8C-774F-4607-BFF9-CBD016394BD4}" type="datetimeFigureOut">
              <a:rPr lang="ru-RU" smtClean="0"/>
              <a:t>16.12.2025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F8148-2981-4DA7-81F3-AFBCAF3EA5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6019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D2B8C-774F-4607-BFF9-CBD016394BD4}" type="datetimeFigureOut">
              <a:rPr lang="ru-RU" smtClean="0"/>
              <a:t>16.12.2025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F8148-2981-4DA7-81F3-AFBCAF3EA5D9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07744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D2B8C-774F-4607-BFF9-CBD016394BD4}" type="datetimeFigureOut">
              <a:rPr lang="ru-RU" smtClean="0"/>
              <a:t>16.12.2025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F8148-2981-4DA7-81F3-AFBCAF3EA5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392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D2B8C-774F-4607-BFF9-CBD016394BD4}" type="datetimeFigureOut">
              <a:rPr lang="ru-RU" smtClean="0"/>
              <a:t>16.12.2025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F8148-2981-4DA7-81F3-AFBCAF3EA5D9}" type="slidenum">
              <a:rPr lang="ru-RU" smtClean="0"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40806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D2B8C-774F-4607-BFF9-CBD016394BD4}" type="datetimeFigureOut">
              <a:rPr lang="ru-RU" smtClean="0"/>
              <a:t>16.12.2025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F8148-2981-4DA7-81F3-AFBCAF3EA5D9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86157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D2B8C-774F-4607-BFF9-CBD016394BD4}" type="datetimeFigureOut">
              <a:rPr lang="ru-RU" smtClean="0"/>
              <a:t>16.12.2025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F8148-2981-4DA7-81F3-AFBCAF3EA5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1271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D2B8C-774F-4607-BFF9-CBD016394BD4}" type="datetimeFigureOut">
              <a:rPr lang="ru-RU" smtClean="0"/>
              <a:t>16.12.2025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F8148-2981-4DA7-81F3-AFBCAF3EA5D9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40497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D2B8C-774F-4607-BFF9-CBD016394BD4}" type="datetimeFigureOut">
              <a:rPr lang="ru-RU" smtClean="0"/>
              <a:t>16.12.2025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F8148-2981-4DA7-81F3-AFBCAF3EA5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04146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D2B8C-774F-4607-BFF9-CBD016394BD4}" type="datetimeFigureOut">
              <a:rPr lang="ru-RU" smtClean="0"/>
              <a:t>16.12.2025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F8148-2981-4DA7-81F3-AFBCAF3EA5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75654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D2B8C-774F-4607-BFF9-CBD016394BD4}" type="datetimeFigureOut">
              <a:rPr lang="ru-RU" smtClean="0"/>
              <a:t>16.12.2025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F8148-2981-4DA7-81F3-AFBCAF3EA5D9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148072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D2B8C-774F-4607-BFF9-CBD016394BD4}" type="datetimeFigureOut">
              <a:rPr lang="ru-RU" smtClean="0"/>
              <a:t>16.12.2025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F8148-2981-4DA7-81F3-AFBCAF3EA5D9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086952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D2B8C-774F-4607-BFF9-CBD016394BD4}" type="datetimeFigureOut">
              <a:rPr lang="ru-RU" smtClean="0"/>
              <a:t>16.12.2025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F8148-2981-4DA7-81F3-AFBCAF3EA5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21264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D2B8C-774F-4607-BFF9-CBD016394BD4}" type="datetimeFigureOut">
              <a:rPr lang="ru-RU" smtClean="0"/>
              <a:t>16.12.2025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F8148-2981-4DA7-81F3-AFBCAF3EA5D9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509639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D2B8C-774F-4607-BFF9-CBD016394BD4}" type="datetimeFigureOut">
              <a:rPr lang="ru-RU" smtClean="0"/>
              <a:t>16.12.2025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F8148-2981-4DA7-81F3-AFBCAF3EA5D9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376165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D2B8C-774F-4607-BFF9-CBD016394BD4}" type="datetimeFigureOut">
              <a:rPr lang="ru-RU" smtClean="0"/>
              <a:t>16.12.2025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F8148-2981-4DA7-81F3-AFBCAF3EA5D9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48440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D2B8C-774F-4607-BFF9-CBD016394BD4}" type="datetimeFigureOut">
              <a:rPr lang="ru-RU" smtClean="0"/>
              <a:t>16.12.2025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F8148-2981-4DA7-81F3-AFBCAF3EA5D9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30798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00D2B8C-774F-4607-BFF9-CBD016394BD4}" type="datetimeFigureOut">
              <a:rPr lang="ru-RU" smtClean="0"/>
              <a:t>16.12.2025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46F8148-2981-4DA7-81F3-AFBCAF3EA5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899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8.jpeg"/><Relationship Id="rId4" Type="http://schemas.openxmlformats.org/officeDocument/2006/relationships/image" Target="../media/image3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vk.com/club126996643" TargetMode="External"/><Relationship Id="rId7" Type="http://schemas.openxmlformats.org/officeDocument/2006/relationships/image" Target="../media/image37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6.jpeg"/><Relationship Id="rId5" Type="http://schemas.openxmlformats.org/officeDocument/2006/relationships/image" Target="../media/image28.jpeg"/><Relationship Id="rId4" Type="http://schemas.openxmlformats.org/officeDocument/2006/relationships/image" Target="../media/image3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bezmuzei.ucoz.ru/" TargetMode="External"/><Relationship Id="rId7" Type="http://schemas.openxmlformats.org/officeDocument/2006/relationships/image" Target="../media/image40.jpg"/><Relationship Id="rId2" Type="http://schemas.openxmlformats.org/officeDocument/2006/relationships/hyperlink" Target="https://vk.com/club218866697" TargetMode="Externa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9.jpeg"/><Relationship Id="rId5" Type="http://schemas.openxmlformats.org/officeDocument/2006/relationships/image" Target="../media/image28.jpeg"/><Relationship Id="rId4" Type="http://schemas.openxmlformats.org/officeDocument/2006/relationships/image" Target="../media/image3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nsportal.ru/detskii-sad/vospitatelnaya-rabota/2018/10/08/illyustratsii-dlya-besed-po-patrioticheskomu" TargetMode="External"/><Relationship Id="rId2" Type="http://schemas.openxmlformats.org/officeDocument/2006/relationships/hyperlink" Target="https://yandex.ru/images/search?lr=136139&amp;source=serp&amp;stype=image&amp;text=&#1082;&#1072;&#1088;&#1090;&#1080;&#1085;&#1082;&#1080;%20&#1087;&#1086;%20&#1087;&#1072;&#1090;&#1088;&#1080;&#1086;&#1090;&#1080;&#1095;&#1077;&#1089;&#1082;&#1086;&#1084;&#1091;%20&#1074;&#1086;&#1089;&#1087;&#1080;&#1090;&#1072;&#1085;&#1080;&#1102;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disk.yandex.ru/d/JXGaWDaa0ow6tQ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239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547585"/>
            <a:ext cx="9144000" cy="2387600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Патриотический проект</a:t>
            </a:r>
            <a:br>
              <a:rPr lang="ru-RU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«</a:t>
            </a:r>
            <a:r>
              <a:rPr lang="ru-RU" b="1" dirty="0">
                <a:solidFill>
                  <a:srgbClr val="FF0000"/>
                </a:solidFill>
                <a:latin typeface="Comic Sans MS" panose="030F0702030302020204" pitchFamily="66" charset="0"/>
              </a:rPr>
              <a:t>Память сквозь поколения</a:t>
            </a:r>
            <a:r>
              <a:rPr lang="ru-RU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»</a:t>
            </a:r>
            <a:endParaRPr lang="ru-RU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6743" y="2612571"/>
            <a:ext cx="6807200" cy="2645229"/>
          </a:xfrm>
        </p:spPr>
        <p:txBody>
          <a:bodyPr>
            <a:normAutofit/>
          </a:bodyPr>
          <a:lstStyle/>
          <a:p>
            <a:endParaRPr lang="ru-RU" sz="3600" i="1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9420" y="130432"/>
            <a:ext cx="689230" cy="118401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25190" y="5787482"/>
            <a:ext cx="608948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Автор </a:t>
            </a:r>
            <a:r>
              <a:rPr lang="ru-RU" sz="2800" b="1" dirty="0" err="1" smtClean="0"/>
              <a:t>Семёнова</a:t>
            </a:r>
            <a:r>
              <a:rPr lang="ru-RU" sz="2800" b="1" dirty="0" smtClean="0"/>
              <a:t> Елена Николаевна</a:t>
            </a:r>
          </a:p>
          <a:p>
            <a:r>
              <a:rPr lang="ru-RU" sz="2800" b="1" dirty="0" smtClean="0"/>
              <a:t>МБОУ « </a:t>
            </a:r>
            <a:r>
              <a:rPr lang="ru-RU" sz="2800" b="1" dirty="0" err="1" smtClean="0"/>
              <a:t>Чихачёвская</a:t>
            </a:r>
            <a:r>
              <a:rPr lang="ru-RU" sz="2800" b="1" dirty="0" smtClean="0"/>
              <a:t> средняя школа»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2456847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8575" y="2888655"/>
            <a:ext cx="4718050" cy="2653902"/>
          </a:xfrm>
        </p:spPr>
      </p:pic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1725" y="2888655"/>
            <a:ext cx="4718050" cy="2653902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6200" y="0"/>
            <a:ext cx="12268200" cy="740440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6488" y="0"/>
            <a:ext cx="736408" cy="1265064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048000" y="267629"/>
            <a:ext cx="8069766" cy="42493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ru-RU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«…</a:t>
            </a:r>
            <a:r>
              <a:rPr lang="ru-RU" sz="40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мы должны строить свое будущее на прочном фундаменте.</a:t>
            </a: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ru-RU" sz="40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И такой фундамент – это патриотизм…»</a:t>
            </a: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ru-RU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Владимир Путин</a:t>
            </a:r>
            <a:endParaRPr lang="ru-RU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51925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latin typeface="Comic Sans MS" panose="030F0702030302020204" pitchFamily="66" charset="0"/>
              </a:rPr>
              <a:t>Цель </a:t>
            </a:r>
            <a:r>
              <a:rPr lang="ru-RU" dirty="0" smtClean="0">
                <a:latin typeface="Comic Sans MS" panose="030F0702030302020204" pitchFamily="66" charset="0"/>
              </a:rPr>
              <a:t> проекта :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199" y="1825625"/>
            <a:ext cx="10725615" cy="4251790"/>
          </a:xfrm>
        </p:spPr>
        <p:txBody>
          <a:bodyPr/>
          <a:lstStyle/>
          <a:p>
            <a:endParaRPr lang="ru-RU" dirty="0" smtClean="0"/>
          </a:p>
          <a:p>
            <a:r>
              <a:rPr lang="ru-RU" sz="2800" dirty="0" smtClean="0"/>
              <a:t>формирование </a:t>
            </a:r>
            <a:r>
              <a:rPr lang="ru-RU" sz="2800" dirty="0"/>
              <a:t>у обучающихся гражданственности, патриотизма, активной жизненной </a:t>
            </a:r>
            <a:r>
              <a:rPr lang="ru-RU" sz="2800" dirty="0" smtClean="0"/>
              <a:t>позиции,  </a:t>
            </a:r>
            <a:r>
              <a:rPr lang="ru-RU" sz="2800" dirty="0"/>
              <a:t>воспитание патриотизма и уважения к защитникам Отечества через активную волонтёрскую деятельность </a:t>
            </a:r>
          </a:p>
        </p:txBody>
      </p:sp>
      <p:sp>
        <p:nvSpPr>
          <p:cNvPr id="6" name="Стрелка вниз 5"/>
          <p:cNvSpPr/>
          <p:nvPr/>
        </p:nvSpPr>
        <p:spPr>
          <a:xfrm>
            <a:off x="6172200" y="1271239"/>
            <a:ext cx="45719" cy="4571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7372" y="660121"/>
            <a:ext cx="946442" cy="1625878"/>
          </a:xfrm>
        </p:spPr>
      </p:pic>
      <p:sp>
        <p:nvSpPr>
          <p:cNvPr id="9" name="Стрелка вниз 8"/>
          <p:cNvSpPr/>
          <p:nvPr/>
        </p:nvSpPr>
        <p:spPr>
          <a:xfrm rot="18076729">
            <a:off x="1627178" y="3579493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3363" y="3735659"/>
            <a:ext cx="3275262" cy="245644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8206" y="3735659"/>
            <a:ext cx="3275262" cy="2456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2567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44292" y="665024"/>
            <a:ext cx="9601196" cy="1303867"/>
          </a:xfrm>
        </p:spPr>
        <p:txBody>
          <a:bodyPr/>
          <a:lstStyle/>
          <a:p>
            <a:pPr algn="ctr"/>
            <a:r>
              <a:rPr lang="ru-RU" dirty="0" smtClean="0">
                <a:latin typeface="Comic Sans MS" panose="030F0702030302020204" pitchFamily="66" charset="0"/>
              </a:rPr>
              <a:t>Задачи  проекта: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10413380" cy="4173731"/>
          </a:xfrm>
        </p:spPr>
        <p:txBody>
          <a:bodyPr>
            <a:normAutofit/>
          </a:bodyPr>
          <a:lstStyle/>
          <a:p>
            <a:pPr lvl="0"/>
            <a:r>
              <a:rPr lang="ru-RU" dirty="0"/>
              <a:t>сохранение памяти о героических страницах истории страны;</a:t>
            </a:r>
          </a:p>
          <a:p>
            <a:pPr lvl="0"/>
            <a:r>
              <a:rPr lang="ru-RU" dirty="0"/>
              <a:t>оказание практической помощи ветеранам и детям войны</a:t>
            </a:r>
          </a:p>
          <a:p>
            <a:pPr lvl="0"/>
            <a:r>
              <a:rPr lang="ru-RU" dirty="0"/>
              <a:t>вовлечение молодёжи в изучение военной истории;</a:t>
            </a:r>
          </a:p>
          <a:p>
            <a:pPr lvl="0"/>
            <a:r>
              <a:rPr lang="ru-RU" dirty="0"/>
              <a:t>популяризация патриотических ценностей среди сверстников;</a:t>
            </a:r>
          </a:p>
          <a:p>
            <a:pPr lvl="0"/>
            <a:r>
              <a:rPr lang="ru-RU" dirty="0"/>
              <a:t>воспитывать у обучающихся ценности гражданственности</a:t>
            </a:r>
            <a:r>
              <a:rPr lang="ru-RU" dirty="0" smtClean="0"/>
              <a:t>, патриотизма</a:t>
            </a:r>
            <a:r>
              <a:rPr lang="ru-RU" dirty="0"/>
              <a:t>, толерантности, определяющие  модель их жизненного поведения </a:t>
            </a:r>
          </a:p>
          <a:p>
            <a:pPr lvl="0"/>
            <a:r>
              <a:rPr lang="ru-RU" dirty="0"/>
              <a:t>создание тематического воспитательного пространства «Стена памяти»</a:t>
            </a:r>
          </a:p>
          <a:p>
            <a:r>
              <a:rPr lang="ru-RU" dirty="0"/>
              <a:t>подготовиться  к достойной встрече Дня </a:t>
            </a:r>
            <a:r>
              <a:rPr lang="ru-RU" dirty="0" smtClean="0"/>
              <a:t>Победы</a:t>
            </a:r>
            <a:endParaRPr lang="ru-RU" dirty="0"/>
          </a:p>
        </p:txBody>
      </p:sp>
      <p:sp>
        <p:nvSpPr>
          <p:cNvPr id="5" name="Стрелка вниз 4"/>
          <p:cNvSpPr/>
          <p:nvPr/>
        </p:nvSpPr>
        <p:spPr>
          <a:xfrm>
            <a:off x="893422" y="874051"/>
            <a:ext cx="350870" cy="8858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>
            <a:off x="6172200" y="1271239"/>
            <a:ext cx="45719" cy="4571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5313" y="665024"/>
            <a:ext cx="946442" cy="1625878"/>
          </a:xfrm>
        </p:spPr>
      </p:pic>
      <p:sp>
        <p:nvSpPr>
          <p:cNvPr id="9" name="Стрелка вниз 8"/>
          <p:cNvSpPr/>
          <p:nvPr/>
        </p:nvSpPr>
        <p:spPr>
          <a:xfrm>
            <a:off x="893422" y="874052"/>
            <a:ext cx="350870" cy="8858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71592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0"/>
            <a:ext cx="9601196" cy="1382719"/>
          </a:xfrm>
        </p:spPr>
        <p:txBody>
          <a:bodyPr/>
          <a:lstStyle/>
          <a:p>
            <a:r>
              <a:rPr lang="ru-RU" b="1" dirty="0">
                <a:latin typeface="Comic Sans MS" panose="030F0702030302020204" pitchFamily="66" charset="0"/>
              </a:rPr>
              <a:t>Актуальность проекта:</a:t>
            </a:r>
            <a:r>
              <a:rPr lang="ru-RU" dirty="0">
                <a:latin typeface="Comic Sans MS" panose="030F0702030302020204" pitchFamily="66" charset="0"/>
              </a:rPr>
              <a:t> 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0779" y="199747"/>
            <a:ext cx="946442" cy="1625878"/>
          </a:xfrm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831571" y="1270000"/>
            <a:ext cx="10215649" cy="5334000"/>
          </a:xfrm>
        </p:spPr>
        <p:txBody>
          <a:bodyPr/>
          <a:lstStyle/>
          <a:p>
            <a:endParaRPr lang="ru-RU" dirty="0" smtClean="0"/>
          </a:p>
          <a:p>
            <a:pPr algn="r"/>
            <a:r>
              <a:rPr lang="ru-RU" dirty="0" smtClean="0"/>
              <a:t>проект </a:t>
            </a:r>
            <a:r>
              <a:rPr lang="ru-RU" dirty="0"/>
              <a:t>«Память сквозь поколения» — это комплексная программа, призванная создать живое, непрерывное связующее звено между героическим прошлым и </a:t>
            </a:r>
            <a:r>
              <a:rPr lang="ru-RU" dirty="0" smtClean="0"/>
              <a:t>настоящим </a:t>
            </a:r>
          </a:p>
          <a:p>
            <a:pPr algn="r"/>
            <a:r>
              <a:rPr lang="ru-RU" dirty="0" smtClean="0"/>
              <a:t>в год </a:t>
            </a:r>
            <a:r>
              <a:rPr lang="ru-RU" dirty="0"/>
              <a:t>защитника Отечества, как никогда важно подчеркнуть, что защита Родины — это ценность, объединяющая все эпохи: </a:t>
            </a:r>
            <a:r>
              <a:rPr lang="ru-RU" dirty="0" smtClean="0"/>
              <a:t>от </a:t>
            </a:r>
            <a:r>
              <a:rPr lang="ru-RU" dirty="0"/>
              <a:t>героев Великой Отечественной войны до современных воинов.</a:t>
            </a:r>
          </a:p>
        </p:txBody>
      </p:sp>
      <p:sp>
        <p:nvSpPr>
          <p:cNvPr id="7" name="Стрелка вниз 6"/>
          <p:cNvSpPr/>
          <p:nvPr/>
        </p:nvSpPr>
        <p:spPr>
          <a:xfrm>
            <a:off x="740351" y="1382719"/>
            <a:ext cx="350870" cy="8858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D:\Фото для  проекта. защита\lLvRWJaIing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6917" y="4453128"/>
            <a:ext cx="2746185" cy="2059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Фото для  проекта. защита\photo_5255804897079718040_y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0289" y="4453130"/>
            <a:ext cx="2746184" cy="2059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Фото для  проекта. защита\В день 65-летия Победы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9690" y="4453130"/>
            <a:ext cx="1791477" cy="2064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72282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744" y="-1"/>
            <a:ext cx="12255744" cy="685799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25602" y="260879"/>
            <a:ext cx="9601196" cy="1303867"/>
          </a:xfrm>
        </p:spPr>
        <p:txBody>
          <a:bodyPr/>
          <a:lstStyle/>
          <a:p>
            <a:r>
              <a:rPr lang="ru-RU" dirty="0">
                <a:latin typeface="Comic Sans MS" panose="030F0702030302020204" pitchFamily="66" charset="0"/>
              </a:rPr>
              <a:t>Целевая аудитория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3034" y="488181"/>
            <a:ext cx="1118839" cy="987901"/>
          </a:xfrm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12956" y="1825624"/>
            <a:ext cx="11679044" cy="5032375"/>
          </a:xfrm>
        </p:spPr>
        <p:txBody>
          <a:bodyPr/>
          <a:lstStyle/>
          <a:p>
            <a:pPr lvl="0" algn="ctr"/>
            <a:r>
              <a:rPr lang="ru-RU" dirty="0"/>
              <a:t>участники волонтёрского отряда «Шаги добра»</a:t>
            </a:r>
          </a:p>
          <a:p>
            <a:pPr lvl="0" algn="ctr"/>
            <a:r>
              <a:rPr lang="ru-RU" dirty="0"/>
              <a:t>ветераны ВОВ и их семьи</a:t>
            </a:r>
          </a:p>
          <a:p>
            <a:pPr lvl="0" algn="ctr"/>
            <a:r>
              <a:rPr lang="ru-RU" dirty="0"/>
              <a:t>жители поселения категории «дети-войны»</a:t>
            </a:r>
          </a:p>
          <a:p>
            <a:pPr lvl="0" algn="ctr"/>
            <a:r>
              <a:rPr lang="ru-RU" dirty="0"/>
              <a:t>семьи военнослужащих;</a:t>
            </a:r>
          </a:p>
          <a:p>
            <a:pPr lvl="0" algn="ctr"/>
            <a:r>
              <a:rPr lang="ru-RU" dirty="0"/>
              <a:t>учащиеся школы и классные руководители</a:t>
            </a:r>
          </a:p>
          <a:p>
            <a:pPr lvl="0" algn="ctr"/>
            <a:r>
              <a:rPr lang="ru-RU" dirty="0"/>
              <a:t>жители села и района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126821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744" y="-1"/>
            <a:ext cx="12255744" cy="685799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42333"/>
            <a:ext cx="9601196" cy="1659468"/>
          </a:xfrm>
        </p:spPr>
        <p:txBody>
          <a:bodyPr>
            <a:normAutofit/>
          </a:bodyPr>
          <a:lstStyle/>
          <a:p>
            <a:r>
              <a:rPr lang="ru-RU" dirty="0">
                <a:latin typeface="Comic Sans MS" panose="030F0702030302020204" pitchFamily="66" charset="0"/>
              </a:rPr>
              <a:t>Направления </a:t>
            </a:r>
            <a:r>
              <a:rPr lang="ru-RU" dirty="0" smtClean="0">
                <a:latin typeface="Comic Sans MS" panose="030F0702030302020204" pitchFamily="66" charset="0"/>
              </a:rPr>
              <a:t>деятельности </a:t>
            </a:r>
            <a:br>
              <a:rPr lang="ru-RU" dirty="0" smtClean="0">
                <a:latin typeface="Comic Sans MS" panose="030F0702030302020204" pitchFamily="66" charset="0"/>
              </a:rPr>
            </a:br>
            <a:r>
              <a:rPr lang="ru-RU" dirty="0" smtClean="0">
                <a:latin typeface="Comic Sans MS" panose="030F0702030302020204" pitchFamily="66" charset="0"/>
              </a:rPr>
              <a:t>и сроки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374900" y="2560320"/>
            <a:ext cx="4251452" cy="3310128"/>
          </a:xfrm>
        </p:spPr>
        <p:txBody>
          <a:bodyPr/>
          <a:lstStyle/>
          <a:p>
            <a:r>
              <a:rPr lang="ru-RU" dirty="0"/>
              <a:t>историко-краеведческое</a:t>
            </a:r>
          </a:p>
          <a:p>
            <a:r>
              <a:rPr lang="ru-RU" dirty="0"/>
              <a:t>-духовно- нравственное</a:t>
            </a:r>
          </a:p>
          <a:p>
            <a:r>
              <a:rPr lang="ru-RU" dirty="0"/>
              <a:t>-гражданско-патриотическое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781800" y="2560320"/>
            <a:ext cx="4117848" cy="3027680"/>
          </a:xfrm>
        </p:spPr>
        <p:txBody>
          <a:bodyPr/>
          <a:lstStyle/>
          <a:p>
            <a:r>
              <a:rPr lang="ru-RU" dirty="0"/>
              <a:t>Сроки </a:t>
            </a:r>
            <a:r>
              <a:rPr lang="ru-RU" dirty="0" smtClean="0"/>
              <a:t>проекта: первое </a:t>
            </a:r>
            <a:r>
              <a:rPr lang="ru-RU" dirty="0"/>
              <a:t>полугодие 2025года (возможность продолжения)</a:t>
            </a:r>
          </a:p>
        </p:txBody>
      </p:sp>
      <p:pic>
        <p:nvPicPr>
          <p:cNvPr id="5" name="Объект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4879" y="42332"/>
            <a:ext cx="1118839" cy="987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4855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atin typeface="Comic Sans MS" panose="030F0702030302020204" pitchFamily="66" charset="0"/>
              </a:rPr>
              <a:t>Мероприятия </a:t>
            </a:r>
            <a:r>
              <a:rPr lang="ru-RU" dirty="0" smtClean="0">
                <a:latin typeface="Comic Sans MS" panose="030F0702030302020204" pitchFamily="66" charset="0"/>
              </a:rPr>
              <a:t>проекта( 5 модулей)</a:t>
            </a:r>
            <a:br>
              <a:rPr lang="ru-RU" dirty="0" smtClean="0">
                <a:latin typeface="Comic Sans MS" panose="030F0702030302020204" pitchFamily="66" charset="0"/>
              </a:rPr>
            </a:br>
            <a:r>
              <a:rPr lang="ru-RU" u="sng" dirty="0">
                <a:latin typeface="Comic Sans MS" panose="030F0702030302020204" pitchFamily="66" charset="0"/>
              </a:rPr>
              <a:t>Модуль 1 (январь)</a:t>
            </a:r>
            <a:r>
              <a:rPr lang="ru-RU" dirty="0">
                <a:latin typeface="Comic Sans MS" panose="030F0702030302020204" pitchFamily="66" charset="0"/>
              </a:rPr>
              <a:t>: «</a:t>
            </a:r>
            <a:r>
              <a:rPr lang="ru-RU" b="1" dirty="0">
                <a:latin typeface="Comic Sans MS" panose="030F0702030302020204" pitchFamily="66" charset="0"/>
              </a:rPr>
              <a:t>Живая история</a:t>
            </a:r>
            <a:br>
              <a:rPr lang="ru-RU" b="1" dirty="0">
                <a:latin typeface="Comic Sans MS" panose="030F0702030302020204" pitchFamily="66" charset="0"/>
              </a:rPr>
            </a:br>
            <a:endParaRPr lang="ru-RU" dirty="0">
              <a:latin typeface="Comic Sans MS" panose="030F0702030302020204" pitchFamily="66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0010" y="49999"/>
            <a:ext cx="569251" cy="977907"/>
          </a:xfrm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81989" y="2057400"/>
            <a:ext cx="5118503" cy="42199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 smtClean="0"/>
              <a:t>Направление </a:t>
            </a:r>
            <a:r>
              <a:rPr lang="ru-RU" sz="2800" dirty="0"/>
              <a:t>основано на изучении личных историй и преемственности подвига</a:t>
            </a:r>
            <a:r>
              <a:rPr lang="ru-RU" sz="2800" dirty="0" smtClean="0"/>
              <a:t>.( </a:t>
            </a:r>
            <a:r>
              <a:rPr lang="ru-RU" sz="2800" dirty="0"/>
              <a:t>Акция «Судьба солдата», Уроки памяти: </a:t>
            </a:r>
            <a:r>
              <a:rPr lang="ru-RU" sz="2800" dirty="0" smtClean="0"/>
              <a:t>проведение </a:t>
            </a:r>
            <a:r>
              <a:rPr lang="ru-RU" sz="2800" dirty="0"/>
              <a:t>тематических уроков, посвящённых землякам-героям, Встречи поколений «</a:t>
            </a:r>
            <a:r>
              <a:rPr lang="ru-RU" sz="2800" dirty="0" err="1"/>
              <a:t>СВОим</a:t>
            </a:r>
            <a:r>
              <a:rPr lang="ru-RU" sz="2800" dirty="0"/>
              <a:t> примером»)</a:t>
            </a:r>
          </a:p>
          <a:p>
            <a:pPr marL="0" indent="0">
              <a:buNone/>
            </a:pPr>
            <a:endParaRPr lang="ru-RU" u="sng" dirty="0"/>
          </a:p>
        </p:txBody>
      </p:sp>
      <p:pic>
        <p:nvPicPr>
          <p:cNvPr id="6" name="Объект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0010" y="0"/>
            <a:ext cx="569251" cy="97790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6963" y="2451099"/>
            <a:ext cx="3172179" cy="237913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9232" y="3759201"/>
            <a:ext cx="2726902" cy="2518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33307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6600" y="708364"/>
            <a:ext cx="10769600" cy="1165041"/>
          </a:xfrm>
        </p:spPr>
        <p:txBody>
          <a:bodyPr>
            <a:normAutofit fontScale="90000"/>
          </a:bodyPr>
          <a:lstStyle/>
          <a:p>
            <a:pPr algn="l"/>
            <a:r>
              <a:rPr lang="ru-RU" u="sng" dirty="0">
                <a:latin typeface="Comic Sans MS" panose="030F0702030302020204" pitchFamily="66" charset="0"/>
              </a:rPr>
              <a:t>Модуль 2 (февраль</a:t>
            </a:r>
            <a:r>
              <a:rPr lang="ru-RU" u="sng" dirty="0" smtClean="0">
                <a:latin typeface="Comic Sans MS" panose="030F0702030302020204" pitchFamily="66" charset="0"/>
              </a:rPr>
              <a:t>)</a:t>
            </a:r>
            <a:r>
              <a:rPr lang="ru-RU" dirty="0" smtClean="0">
                <a:latin typeface="Comic Sans MS" panose="030F0702030302020204" pitchFamily="66" charset="0"/>
              </a:rPr>
              <a:t>:</a:t>
            </a:r>
            <a:r>
              <a:rPr lang="ru-RU" b="1" dirty="0" smtClean="0">
                <a:latin typeface="Comic Sans MS" panose="030F0702030302020204" pitchFamily="66" charset="0"/>
              </a:rPr>
              <a:t>«Сохраняя наследие</a:t>
            </a:r>
            <a:r>
              <a:rPr lang="ru-RU" b="1" dirty="0">
                <a:latin typeface="Comic Sans MS" panose="030F0702030302020204" pitchFamily="66" charset="0"/>
              </a:rPr>
              <a:t>»</a:t>
            </a:r>
            <a:r>
              <a:rPr lang="ru-RU" dirty="0">
                <a:latin typeface="Comic Sans MS" panose="030F0702030302020204" pitchFamily="66" charset="0"/>
              </a:rPr>
              <a:t/>
            </a:r>
            <a:br>
              <a:rPr lang="ru-RU" dirty="0">
                <a:latin typeface="Comic Sans MS" panose="030F0702030302020204" pitchFamily="66" charset="0"/>
              </a:rPr>
            </a:b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1873405"/>
            <a:ext cx="5157787" cy="4316258"/>
          </a:xfrm>
        </p:spPr>
        <p:txBody>
          <a:bodyPr/>
          <a:lstStyle/>
          <a:p>
            <a:r>
              <a:rPr lang="ru-RU" dirty="0"/>
              <a:t>Направлен  на практическое участие в сохранении и уборке  памятных мест.</a:t>
            </a:r>
          </a:p>
          <a:p>
            <a:r>
              <a:rPr lang="ru-RU" dirty="0"/>
              <a:t>( Трудовые десанты и субботники: Организация регулярных работ по благоустройству воинских захоронений, мемориалов. Акции «Мы с вами ветераны!»</a:t>
            </a: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3202" y="1752600"/>
            <a:ext cx="4667769" cy="2096849"/>
          </a:xfr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8639" y="3740824"/>
            <a:ext cx="3421862" cy="2566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7998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7400" y="609601"/>
            <a:ext cx="10109198" cy="1295400"/>
          </a:xfrm>
        </p:spPr>
        <p:txBody>
          <a:bodyPr>
            <a:normAutofit fontScale="90000"/>
          </a:bodyPr>
          <a:lstStyle/>
          <a:p>
            <a:r>
              <a:rPr lang="ru-RU" u="sng" dirty="0">
                <a:latin typeface="Comic Sans MS" panose="030F0702030302020204" pitchFamily="66" charset="0"/>
              </a:rPr>
              <a:t>Модуль 3 (март)</a:t>
            </a:r>
            <a:r>
              <a:rPr lang="ru-RU" dirty="0">
                <a:latin typeface="Comic Sans MS" panose="030F0702030302020204" pitchFamily="66" charset="0"/>
              </a:rPr>
              <a:t>: </a:t>
            </a:r>
            <a:r>
              <a:rPr lang="ru-RU" b="1" dirty="0">
                <a:latin typeface="Comic Sans MS" panose="030F0702030302020204" pitchFamily="66" charset="0"/>
              </a:rPr>
              <a:t>«Память народная »</a:t>
            </a:r>
            <a:r>
              <a:rPr lang="ru-RU" dirty="0">
                <a:latin typeface="Comic Sans MS" panose="030F0702030302020204" pitchFamily="66" charset="0"/>
              </a:rPr>
              <a:t/>
            </a:r>
            <a:br>
              <a:rPr lang="ru-RU" dirty="0">
                <a:latin typeface="Comic Sans MS" panose="030F0702030302020204" pitchFamily="66" charset="0"/>
              </a:rPr>
            </a:br>
            <a:endParaRPr lang="ru-RU" dirty="0">
              <a:latin typeface="Comic Sans MS" panose="030F0702030302020204" pitchFamily="66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3473" y="609601"/>
            <a:ext cx="641512" cy="1102043"/>
          </a:xfrm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787399" y="1405055"/>
            <a:ext cx="4431371" cy="4449646"/>
          </a:xfrm>
        </p:spPr>
        <p:txBody>
          <a:bodyPr/>
          <a:lstStyle/>
          <a:p>
            <a:endParaRPr lang="ru-RU" dirty="0" smtClean="0"/>
          </a:p>
          <a:p>
            <a:endParaRPr lang="ru-RU" dirty="0"/>
          </a:p>
          <a:p>
            <a:r>
              <a:rPr lang="ru-RU" sz="2800" dirty="0" smtClean="0"/>
              <a:t>Литературно-музыкальные </a:t>
            </a:r>
            <a:r>
              <a:rPr lang="ru-RU" sz="2800" dirty="0"/>
              <a:t>гостиные, концерт «Песни тоже воевали», чтение стихов, смотр строя и песни, участие в литературных конкурсах различных уровней)</a:t>
            </a:r>
          </a:p>
          <a:p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401" y="1487133"/>
            <a:ext cx="3618880" cy="271416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8087" y="3668751"/>
            <a:ext cx="3449446" cy="2587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14063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445" y="601186"/>
            <a:ext cx="10716135" cy="959985"/>
          </a:xfrm>
        </p:spPr>
        <p:txBody>
          <a:bodyPr>
            <a:normAutofit fontScale="90000"/>
          </a:bodyPr>
          <a:lstStyle/>
          <a:p>
            <a:pPr algn="l"/>
            <a:r>
              <a:rPr lang="ru-RU" u="sng" dirty="0" smtClean="0">
                <a:latin typeface="Comic Sans MS" panose="030F0702030302020204" pitchFamily="66" charset="0"/>
              </a:rPr>
              <a:t/>
            </a:r>
            <a:br>
              <a:rPr lang="ru-RU" u="sng" dirty="0" smtClean="0">
                <a:latin typeface="Comic Sans MS" panose="030F0702030302020204" pitchFamily="66" charset="0"/>
              </a:rPr>
            </a:br>
            <a:r>
              <a:rPr lang="ru-RU" sz="4000" u="sng" dirty="0" smtClean="0">
                <a:latin typeface="Comic Sans MS" panose="030F0702030302020204" pitchFamily="66" charset="0"/>
              </a:rPr>
              <a:t>Модуль </a:t>
            </a:r>
            <a:r>
              <a:rPr lang="ru-RU" sz="4000" u="sng" dirty="0">
                <a:latin typeface="Comic Sans MS" panose="030F0702030302020204" pitchFamily="66" charset="0"/>
              </a:rPr>
              <a:t>4 (апрель</a:t>
            </a:r>
            <a:r>
              <a:rPr lang="ru-RU" sz="4000" u="sng" dirty="0" smtClean="0">
                <a:latin typeface="Comic Sans MS" panose="030F0702030302020204" pitchFamily="66" charset="0"/>
              </a:rPr>
              <a:t>)</a:t>
            </a:r>
            <a:r>
              <a:rPr lang="ru-RU" sz="4000" dirty="0" smtClean="0">
                <a:latin typeface="Comic Sans MS" panose="030F0702030302020204" pitchFamily="66" charset="0"/>
              </a:rPr>
              <a:t>:«</a:t>
            </a:r>
            <a:r>
              <a:rPr lang="ru-RU" sz="4000" b="1" dirty="0" smtClean="0">
                <a:latin typeface="Comic Sans MS" panose="030F0702030302020204" pitchFamily="66" charset="0"/>
              </a:rPr>
              <a:t>Эстафета мужества</a:t>
            </a:r>
            <a:r>
              <a:rPr lang="ru-RU" sz="4000" b="1" dirty="0">
                <a:latin typeface="Comic Sans MS" panose="030F0702030302020204" pitchFamily="66" charset="0"/>
              </a:rPr>
              <a:t>»</a:t>
            </a:r>
            <a:r>
              <a:rPr lang="ru-RU" sz="4000" dirty="0">
                <a:latin typeface="Comic Sans MS" panose="030F0702030302020204" pitchFamily="66" charset="0"/>
              </a:rPr>
              <a:t/>
            </a:r>
            <a:br>
              <a:rPr lang="ru-RU" sz="4000" dirty="0">
                <a:latin typeface="Comic Sans MS" panose="030F0702030302020204" pitchFamily="66" charset="0"/>
              </a:rPr>
            </a:br>
            <a:endParaRPr lang="ru-RU" sz="4000" dirty="0">
              <a:latin typeface="Comic Sans MS" panose="030F0702030302020204" pitchFamily="66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8580" y="148176"/>
            <a:ext cx="512101" cy="879730"/>
          </a:xfrm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929119" y="2386361"/>
            <a:ext cx="3943964" cy="3472936"/>
          </a:xfrm>
        </p:spPr>
        <p:txBody>
          <a:bodyPr/>
          <a:lstStyle/>
          <a:p>
            <a:r>
              <a:rPr lang="ru-RU" dirty="0" smtClean="0"/>
              <a:t>Создание </a:t>
            </a:r>
            <a:r>
              <a:rPr lang="ru-RU" dirty="0"/>
              <a:t>в школе силами всех участников образовательного процесса  стены памяти «Никто не забыт и ничто не забыто» с фотографиями земляков – ветеранов ВОВ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2609" y="1639868"/>
            <a:ext cx="5319402" cy="4571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9919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5700" y="1628847"/>
            <a:ext cx="3276785" cy="2457589"/>
          </a:xfr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4888" y="3653909"/>
            <a:ext cx="1825171" cy="243356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3539" y="3653909"/>
            <a:ext cx="3244748" cy="243356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657923"/>
            <a:ext cx="9601196" cy="1137424"/>
          </a:xfrm>
        </p:spPr>
        <p:txBody>
          <a:bodyPr/>
          <a:lstStyle/>
          <a:p>
            <a:r>
              <a:rPr lang="ru-RU" u="sng" dirty="0">
                <a:latin typeface="Comic Sans MS" panose="030F0702030302020204" pitchFamily="66" charset="0"/>
              </a:rPr>
              <a:t>Модуль 5 (май</a:t>
            </a:r>
            <a:r>
              <a:rPr lang="ru-RU" dirty="0">
                <a:latin typeface="Comic Sans MS" panose="030F0702030302020204" pitchFamily="66" charset="0"/>
              </a:rPr>
              <a:t>)- «Вахта памяти</a:t>
            </a:r>
            <a:r>
              <a:rPr lang="ru-RU" dirty="0" smtClean="0">
                <a:latin typeface="Comic Sans MS" panose="030F0702030302020204" pitchFamily="66" charset="0"/>
              </a:rPr>
              <a:t>»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724829" y="2442117"/>
            <a:ext cx="4650059" cy="3428331"/>
          </a:xfrm>
        </p:spPr>
        <p:txBody>
          <a:bodyPr/>
          <a:lstStyle/>
          <a:p>
            <a:r>
              <a:rPr lang="ru-RU" dirty="0"/>
              <a:t>Итоговые мероприятия ко Дню Победы, Акции «Георгиевская ленточка», «Ветеран живёт рядом!» «Окна Победы», «Бессмертный полк</a:t>
            </a:r>
            <a:r>
              <a:rPr lang="ru-RU" dirty="0" smtClean="0"/>
              <a:t>», «Свеча Памяти»</a:t>
            </a:r>
            <a:endParaRPr lang="ru-RU" dirty="0"/>
          </a:p>
          <a:p>
            <a:endParaRPr lang="ru-RU" dirty="0"/>
          </a:p>
        </p:txBody>
      </p:sp>
      <p:pic>
        <p:nvPicPr>
          <p:cNvPr id="5" name="Объект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8287" y="542267"/>
            <a:ext cx="512101" cy="879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5611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2636" y="1"/>
            <a:ext cx="12364635" cy="685799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5620" y="0"/>
            <a:ext cx="9489687" cy="1092820"/>
          </a:xfrm>
        </p:spPr>
        <p:txBody>
          <a:bodyPr/>
          <a:lstStyle/>
          <a:p>
            <a:pPr algn="l"/>
            <a:r>
              <a:rPr lang="ru-RU" dirty="0">
                <a:latin typeface="Comic Sans MS" panose="030F0702030302020204" pitchFamily="66" charset="0"/>
              </a:rPr>
              <a:t>Ожидаемые результаты </a:t>
            </a:r>
            <a:r>
              <a:rPr lang="ru-RU" dirty="0" smtClean="0">
                <a:latin typeface="Comic Sans MS" panose="030F0702030302020204" pitchFamily="66" charset="0"/>
              </a:rPr>
              <a:t>проекта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09026" y="1109253"/>
            <a:ext cx="3557238" cy="5202337"/>
          </a:xfrm>
        </p:spPr>
        <p:txBody>
          <a:bodyPr>
            <a:normAutofit fontScale="70000" lnSpcReduction="20000"/>
          </a:bodyPr>
          <a:lstStyle/>
          <a:p>
            <a:r>
              <a:rPr lang="ru-RU" sz="3300" b="1" u="sng" dirty="0"/>
              <a:t>Для учащихся</a:t>
            </a:r>
            <a:r>
              <a:rPr lang="ru-RU" sz="3300" dirty="0"/>
              <a:t>: Сформируется устойчивый             интерес к истории семьи и малой родины, понимание ценности подвига защитников Отечества. Приобретутся навыки исследовательской, проектной деятельности.     Повысится  ценностное  отношение учащихся школы к проблемам патриотического воспитания</a:t>
            </a: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66264" y="1310268"/>
            <a:ext cx="6016845" cy="5413917"/>
          </a:xfrm>
        </p:spPr>
        <p:txBody>
          <a:bodyPr>
            <a:noAutofit/>
          </a:bodyPr>
          <a:lstStyle/>
          <a:p>
            <a:r>
              <a:rPr lang="ru-RU" sz="2000" b="1" u="sng" dirty="0"/>
              <a:t>Для школы</a:t>
            </a:r>
            <a:r>
              <a:rPr lang="ru-RU" sz="2000" dirty="0"/>
              <a:t>: Будет создан и систематизирован уникальный краеведческий материал (архив, выставка). Укрепится связь между поколениями учеников, педагогов и родительской общественности. Пополнены материалы школьного краеведческого музея. Будет создано новое воспитательное пространство в образовательной организации</a:t>
            </a:r>
          </a:p>
          <a:p>
            <a:r>
              <a:rPr lang="ru-RU" sz="2000" b="1" u="sng" dirty="0"/>
              <a:t>Для местного сообщества</a:t>
            </a:r>
            <a:r>
              <a:rPr lang="ru-RU" sz="2000" dirty="0"/>
              <a:t>: Повысится уровень благоустройства памятных мест. Будет оказана реальная помощь нуждающимся категориям граждан. Проект станет примером системной работы по патриотическому воспитанию.</a:t>
            </a:r>
          </a:p>
          <a:p>
            <a:endParaRPr lang="ru-RU" sz="20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314" y="111220"/>
            <a:ext cx="1816795" cy="1199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0155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9063" y="3373866"/>
            <a:ext cx="3668751" cy="275156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8452" y="627678"/>
            <a:ext cx="9601196" cy="1067307"/>
          </a:xfrm>
        </p:spPr>
        <p:txBody>
          <a:bodyPr/>
          <a:lstStyle/>
          <a:p>
            <a:r>
              <a:rPr lang="ru-RU" dirty="0">
                <a:latin typeface="Comic Sans MS" panose="030F0702030302020204" pitchFamily="66" charset="0"/>
              </a:rPr>
              <a:t>Ресурсное обеспечение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925552" y="1507408"/>
            <a:ext cx="4806176" cy="4558855"/>
          </a:xfrm>
        </p:spPr>
        <p:txBody>
          <a:bodyPr>
            <a:normAutofit fontScale="85000" lnSpcReduction="10000"/>
          </a:bodyPr>
          <a:lstStyle/>
          <a:p>
            <a:r>
              <a:rPr lang="ru-RU" u="sng" dirty="0"/>
              <a:t>Кадровое</a:t>
            </a:r>
            <a:r>
              <a:rPr lang="ru-RU" dirty="0"/>
              <a:t>: Руководитель проекта (педагог), члены волонтёрского отряда, классные руководители, активисты Движения Первых.</a:t>
            </a:r>
          </a:p>
          <a:p>
            <a:r>
              <a:rPr lang="ru-RU" u="sng" dirty="0" smtClean="0"/>
              <a:t>Материально-техническое</a:t>
            </a:r>
            <a:r>
              <a:rPr lang="ru-RU" dirty="0"/>
              <a:t>: Помещения школы (холл школы, классы, музей), компьютерная техника, расходные материалы.</a:t>
            </a:r>
          </a:p>
          <a:p>
            <a:r>
              <a:rPr lang="ru-RU" dirty="0" smtClean="0"/>
              <a:t> </a:t>
            </a:r>
            <a:r>
              <a:rPr lang="ru-RU" u="sng" dirty="0"/>
              <a:t>Информационное</a:t>
            </a:r>
            <a:r>
              <a:rPr lang="ru-RU" dirty="0"/>
              <a:t>: Школьный сайт и сообщество школы в социальной сети «</a:t>
            </a:r>
            <a:r>
              <a:rPr lang="ru-RU" dirty="0" err="1"/>
              <a:t>ВКонтакте</a:t>
            </a:r>
            <a:r>
              <a:rPr lang="ru-RU" dirty="0"/>
              <a:t>» для освещения </a:t>
            </a:r>
            <a:r>
              <a:rPr lang="ru-RU" dirty="0" smtClean="0"/>
              <a:t>проекта  </a:t>
            </a:r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vk.com/club126996643</a:t>
            </a:r>
            <a:endParaRPr lang="ru-RU" dirty="0" smtClean="0"/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сотрудничество </a:t>
            </a:r>
            <a:r>
              <a:rPr lang="ru-RU" dirty="0"/>
              <a:t>с местными СМИ, поиск родственников для сбора информации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9063" y="1590491"/>
            <a:ext cx="1647258" cy="2196344"/>
          </a:xfrm>
        </p:spPr>
      </p:pic>
      <p:pic>
        <p:nvPicPr>
          <p:cNvPr id="5" name="Объект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5985" y="627678"/>
            <a:ext cx="512101" cy="87973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4877" y="1590491"/>
            <a:ext cx="3106432" cy="219634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0919" y="3786835"/>
            <a:ext cx="2507167" cy="2507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3394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680224"/>
            <a:ext cx="9601196" cy="903249"/>
          </a:xfrm>
        </p:spPr>
        <p:txBody>
          <a:bodyPr/>
          <a:lstStyle/>
          <a:p>
            <a:r>
              <a:rPr lang="ru-RU" dirty="0">
                <a:latin typeface="Comic Sans MS" panose="030F0702030302020204" pitchFamily="66" charset="0"/>
              </a:rPr>
              <a:t>Социальные партнёры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713678" y="1728440"/>
            <a:ext cx="4304371" cy="4427034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ru-RU" dirty="0"/>
              <a:t>муниципальные учреждения культуры;</a:t>
            </a:r>
          </a:p>
          <a:p>
            <a:pPr lvl="0"/>
            <a:r>
              <a:rPr lang="ru-RU" dirty="0"/>
              <a:t>образовательные </a:t>
            </a:r>
            <a:r>
              <a:rPr lang="ru-RU" dirty="0" smtClean="0"/>
              <a:t>организации МО</a:t>
            </a:r>
            <a:endParaRPr lang="ru-RU" dirty="0"/>
          </a:p>
          <a:p>
            <a:pPr lvl="0"/>
            <a:r>
              <a:rPr lang="ru-RU" dirty="0"/>
              <a:t>жители села, «дети войны»</a:t>
            </a:r>
          </a:p>
          <a:p>
            <a:pPr lvl="0"/>
            <a:r>
              <a:rPr lang="ru-RU" dirty="0"/>
              <a:t>школьный краеведческий </a:t>
            </a:r>
            <a:r>
              <a:rPr lang="ru-RU" dirty="0" smtClean="0"/>
              <a:t>музей </a:t>
            </a:r>
          </a:p>
          <a:p>
            <a:pPr marL="0" lvl="0" indent="0">
              <a:buNone/>
            </a:pPr>
            <a:r>
              <a:rPr lang="ru-RU" dirty="0" smtClean="0"/>
              <a:t>      </a:t>
            </a:r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vk.com/club218866697</a:t>
            </a:r>
            <a:endParaRPr lang="ru-RU" dirty="0"/>
          </a:p>
          <a:p>
            <a:pPr marL="0" lvl="0" indent="0">
              <a:buNone/>
            </a:pPr>
            <a:endParaRPr lang="ru-RU" dirty="0"/>
          </a:p>
          <a:p>
            <a:r>
              <a:rPr lang="ru-RU" dirty="0"/>
              <a:t>районный краеведческий </a:t>
            </a:r>
            <a:r>
              <a:rPr lang="ru-RU" dirty="0" smtClean="0"/>
              <a:t>музей</a:t>
            </a:r>
          </a:p>
          <a:p>
            <a:pPr marL="0" indent="0">
              <a:buNone/>
            </a:pPr>
            <a:r>
              <a:rPr lang="en-US" dirty="0">
                <a:hlinkClick r:id="rId3"/>
              </a:rPr>
              <a:t>https://bezmuzei.ucoz.ru</a:t>
            </a:r>
            <a:r>
              <a:rPr lang="en-US" dirty="0" smtClean="0">
                <a:hlinkClick r:id="rId3"/>
              </a:rPr>
              <a:t>/</a:t>
            </a: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3334" y="1445058"/>
            <a:ext cx="3386762" cy="2316545"/>
          </a:xfrm>
        </p:spPr>
      </p:pic>
      <p:pic>
        <p:nvPicPr>
          <p:cNvPr id="6" name="Объект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1741" y="542267"/>
            <a:ext cx="512101" cy="87973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9264" y="3761603"/>
            <a:ext cx="3289609" cy="245372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4278" y="3761603"/>
            <a:ext cx="3802361" cy="2479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3579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2636" y="1"/>
            <a:ext cx="12364635" cy="685799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2"/>
            <a:ext cx="9601196" cy="1248935"/>
          </a:xfrm>
        </p:spPr>
        <p:txBody>
          <a:bodyPr/>
          <a:lstStyle/>
          <a:p>
            <a:r>
              <a:rPr lang="ru-RU" dirty="0">
                <a:latin typeface="Comic Sans MS" panose="030F0702030302020204" pitchFamily="66" charset="0"/>
              </a:rPr>
              <a:t>Критерии эффективности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09024" y="1427357"/>
            <a:ext cx="4471638" cy="4728116"/>
          </a:xfrm>
        </p:spPr>
        <p:txBody>
          <a:bodyPr>
            <a:normAutofit fontScale="85000" lnSpcReduction="10000"/>
          </a:bodyPr>
          <a:lstStyle/>
          <a:p>
            <a:pPr lvl="0"/>
            <a:r>
              <a:rPr lang="ru-RU" dirty="0"/>
              <a:t>умение работать и действовать индивидуально и в коллективе</a:t>
            </a:r>
          </a:p>
          <a:p>
            <a:pPr lvl="0"/>
            <a:r>
              <a:rPr lang="ru-RU" dirty="0"/>
              <a:t>включенность каждого школьника в общее дело</a:t>
            </a:r>
          </a:p>
          <a:p>
            <a:pPr lvl="0"/>
            <a:r>
              <a:rPr lang="ru-RU" dirty="0"/>
              <a:t>регулярность проведения мероприятий;</a:t>
            </a:r>
          </a:p>
          <a:p>
            <a:pPr lvl="0"/>
            <a:r>
              <a:rPr lang="ru-RU" dirty="0"/>
              <a:t>обратная связь от общественности, родителей, </a:t>
            </a:r>
            <a:r>
              <a:rPr lang="ru-RU" dirty="0" err="1"/>
              <a:t>соц.партнёров</a:t>
            </a:r>
            <a:r>
              <a:rPr lang="ru-RU" dirty="0"/>
              <a:t>, образовательных организаций;</a:t>
            </a:r>
          </a:p>
          <a:p>
            <a:pPr lvl="0"/>
            <a:r>
              <a:rPr lang="ru-RU" dirty="0"/>
              <a:t>активность, заинтересованность участников </a:t>
            </a:r>
          </a:p>
          <a:p>
            <a:pPr lvl="0"/>
            <a:r>
              <a:rPr lang="ru-RU" dirty="0"/>
              <a:t>количество участников в запланированных мероприятиях (охват</a:t>
            </a:r>
            <a:r>
              <a:rPr lang="ru-RU" dirty="0" smtClean="0"/>
              <a:t>)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7159082" y="1427357"/>
            <a:ext cx="3740565" cy="4817326"/>
          </a:xfrm>
        </p:spPr>
        <p:txBody>
          <a:bodyPr>
            <a:normAutofit fontScale="85000" lnSpcReduction="10000"/>
          </a:bodyPr>
          <a:lstStyle/>
          <a:p>
            <a:pPr lvl="0"/>
            <a:r>
              <a:rPr lang="ru-RU" dirty="0"/>
              <a:t>количество новых волонтёров в отряде</a:t>
            </a:r>
          </a:p>
          <a:p>
            <a:pPr lvl="0"/>
            <a:r>
              <a:rPr lang="ru-RU" dirty="0"/>
              <a:t>соблюдении сроков деятельности</a:t>
            </a:r>
          </a:p>
          <a:p>
            <a:r>
              <a:rPr lang="ru-RU" dirty="0"/>
              <a:t>высокая результативность проекта подтверждается активным участием обучающихся и учителей в творческих конкурсах патриотической направленности </a:t>
            </a:r>
            <a:endParaRPr lang="ru-RU" dirty="0" smtClean="0"/>
          </a:p>
          <a:p>
            <a:r>
              <a:rPr lang="ru-RU" dirty="0"/>
              <a:t>использование материалов в урочной и внеурочной деятельности</a:t>
            </a:r>
          </a:p>
          <a:p>
            <a:endParaRPr lang="ru-RU" dirty="0"/>
          </a:p>
        </p:txBody>
      </p:sp>
      <p:pic>
        <p:nvPicPr>
          <p:cNvPr id="5" name="Объект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6810" y="78059"/>
            <a:ext cx="512101" cy="879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6151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635621"/>
            <a:ext cx="9601196" cy="959004"/>
          </a:xfrm>
        </p:spPr>
        <p:txBody>
          <a:bodyPr/>
          <a:lstStyle/>
          <a:p>
            <a:r>
              <a:rPr lang="ru-RU" dirty="0">
                <a:latin typeface="Comic Sans MS" panose="030F0702030302020204" pitchFamily="66" charset="0"/>
              </a:rPr>
              <a:t>Угрозы (риски)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295402" y="1594625"/>
            <a:ext cx="3967974" cy="4275823"/>
          </a:xfrm>
        </p:spPr>
        <p:txBody>
          <a:bodyPr>
            <a:normAutofit fontScale="92500"/>
          </a:bodyPr>
          <a:lstStyle/>
          <a:p>
            <a:pPr lvl="0"/>
            <a:r>
              <a:rPr lang="ru-RU" dirty="0"/>
              <a:t>отсутствие связей с семьями ветеранов</a:t>
            </a:r>
          </a:p>
          <a:p>
            <a:pPr lvl="0"/>
            <a:r>
              <a:rPr lang="ru-RU" dirty="0"/>
              <a:t>отсутствие финансирования</a:t>
            </a:r>
          </a:p>
          <a:p>
            <a:pPr lvl="0"/>
            <a:r>
              <a:rPr lang="ru-RU" dirty="0"/>
              <a:t>малая активность молодёжи из-за загруженности в учебном процессе</a:t>
            </a:r>
          </a:p>
          <a:p>
            <a:r>
              <a:rPr lang="ru-RU" dirty="0"/>
              <a:t>удалённость населённого пункта(школы) от районного и областного центров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3681" y="1458426"/>
            <a:ext cx="4284445" cy="4412149"/>
          </a:xfrm>
        </p:spPr>
      </p:pic>
      <p:pic>
        <p:nvPicPr>
          <p:cNvPr id="5" name="Объект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3424" y="635620"/>
            <a:ext cx="512101" cy="879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320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81927" y="707299"/>
            <a:ext cx="9592732" cy="2039848"/>
          </a:xfrm>
        </p:spPr>
        <p:txBody>
          <a:bodyPr>
            <a:normAutofit fontScale="90000"/>
          </a:bodyPr>
          <a:lstStyle/>
          <a:p>
            <a:r>
              <a:rPr lang="ru-RU" dirty="0"/>
              <a:t>В ходе работы сделали вывод о том, что память остаётся жива. Подрастающему поколению необходимо чтить память о погибших в годы Великой Отечественной войны, уважать тех, кто остался жив, трепетно относиться к их воспоминаниям.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92254" y="3454446"/>
            <a:ext cx="9592732" cy="2474744"/>
          </a:xfrm>
        </p:spPr>
        <p:txBody>
          <a:bodyPr>
            <a:normAutofit/>
          </a:bodyPr>
          <a:lstStyle/>
          <a:p>
            <a:r>
              <a:rPr lang="ru-RU" sz="2800" b="1" dirty="0"/>
              <a:t>Проект «Память сквозь поколения»</a:t>
            </a:r>
            <a:r>
              <a:rPr lang="ru-RU" sz="2800" dirty="0"/>
              <a:t> — это не разовое мероприятие, а долгосрочная миссия. </a:t>
            </a:r>
            <a:r>
              <a:rPr lang="ru-RU" sz="2800" dirty="0" smtClean="0"/>
              <a:t>Он </a:t>
            </a:r>
            <a:r>
              <a:rPr lang="ru-RU" sz="2800" dirty="0"/>
              <a:t>призван воспитать не просто знающих историю людей, а ответственных граждан, которые осознают, что именно они являются связующим звеном между прошлым и будущим</a:t>
            </a:r>
          </a:p>
        </p:txBody>
      </p:sp>
      <p:pic>
        <p:nvPicPr>
          <p:cNvPr id="4" name="Объект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4659" y="671893"/>
            <a:ext cx="614320" cy="1055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389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1574" y="660517"/>
            <a:ext cx="6178771" cy="1636634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851209" y="2642839"/>
            <a:ext cx="432295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/>
              <a:t>В ходе работы сделали вывод о том, что память остаётся жива. Подрастающему поколению необходимо чтить память о погибших в годы Великой Отечественной войны, уважать тех, кто остался жив, трепетно относиться к их воспоминаниям.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430644" y="2642839"/>
            <a:ext cx="6096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/>
              <a:t>Проект «Память сквозь поколения»</a:t>
            </a:r>
            <a:r>
              <a:rPr lang="ru-RU" sz="2400" dirty="0"/>
              <a:t> — это не разовое мероприятие, а долгосрочная миссия. Он призван воспитать не просто знающих историю людей, а ответственных граждан, которые осознают, что именно они являются связующим звеном между прошлым и будущим</a:t>
            </a:r>
          </a:p>
        </p:txBody>
      </p:sp>
    </p:spTree>
    <p:extLst>
      <p:ext uri="{BB962C8B-B14F-4D97-AF65-F5344CB8AC3E}">
        <p14:creationId xmlns:p14="http://schemas.microsoft.com/office/powerpoint/2010/main" val="5523717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8848" y="0"/>
            <a:ext cx="12268200" cy="753235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1574" y="127947"/>
            <a:ext cx="2560233" cy="168970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14958" y="1543608"/>
            <a:ext cx="10812575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>
                <a:latin typeface="Comic Sans MS" panose="030F0702030302020204" pitchFamily="66" charset="0"/>
              </a:rPr>
              <a:t>«Помни, никогда не забывай, </a:t>
            </a:r>
            <a:endParaRPr lang="ru-RU" sz="3600" b="1" dirty="0" smtClean="0">
              <a:latin typeface="Comic Sans MS" panose="030F0702030302020204" pitchFamily="66" charset="0"/>
            </a:endParaRPr>
          </a:p>
          <a:p>
            <a:r>
              <a:rPr lang="ru-RU" sz="3600" b="1" dirty="0" smtClean="0">
                <a:latin typeface="Comic Sans MS" panose="030F0702030302020204" pitchFamily="66" charset="0"/>
              </a:rPr>
              <a:t>детям </a:t>
            </a:r>
            <a:r>
              <a:rPr lang="ru-RU" sz="3600" b="1" dirty="0">
                <a:latin typeface="Comic Sans MS" panose="030F0702030302020204" pitchFamily="66" charset="0"/>
              </a:rPr>
              <a:t>и внукам своим наказывай </a:t>
            </a:r>
            <a:r>
              <a:rPr lang="ru-RU" sz="3600" b="1" dirty="0" smtClean="0">
                <a:latin typeface="Comic Sans MS" panose="030F0702030302020204" pitchFamily="66" charset="0"/>
              </a:rPr>
              <a:t>помнить….»</a:t>
            </a:r>
          </a:p>
          <a:p>
            <a:pPr algn="r"/>
            <a:r>
              <a:rPr lang="ru-RU" sz="3600" b="1" dirty="0" smtClean="0"/>
              <a:t>В.А. Сухомлинский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1302106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Comic Sans MS" panose="030F0702030302020204" pitchFamily="66" charset="0"/>
              </a:rPr>
              <a:t>Используемые ресурсы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hlinkClick r:id="rId2"/>
              </a:rPr>
              <a:t>https</a:t>
            </a:r>
            <a:r>
              <a:rPr lang="en-US" dirty="0">
                <a:hlinkClick r:id="rId2"/>
              </a:rPr>
              <a:t>://yandex.ru/images/search?lr=136139&amp;source=serp&amp;stype=image&amp;text=</a:t>
            </a:r>
            <a:r>
              <a:rPr lang="ru-RU" dirty="0" smtClean="0">
                <a:hlinkClick r:id="rId2"/>
              </a:rPr>
              <a:t>картинки%20по%20патриотическому%20воспитанию</a:t>
            </a:r>
            <a:endParaRPr lang="ru-RU" dirty="0" smtClean="0"/>
          </a:p>
          <a:p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nsportal.ru/detskii-sad/vospitatelnaya-rabota/2018/10/08/illyustratsii-dlya-besed-po-patrioticheskomu</a:t>
            </a:r>
            <a:endParaRPr lang="ru-RU" dirty="0" smtClean="0"/>
          </a:p>
          <a:p>
            <a:r>
              <a:rPr lang="en-US" dirty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disk.yandex.ru/d/JXGaWDaa0ow6tQ</a:t>
            </a:r>
            <a:endParaRPr lang="ru-RU" dirty="0" smtClean="0"/>
          </a:p>
          <a:p>
            <a:pPr marL="0" indent="0">
              <a:buNone/>
            </a:pP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4676879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216</TotalTime>
  <Words>873</Words>
  <Application>Microsoft Office PowerPoint</Application>
  <PresentationFormat>Произвольный</PresentationFormat>
  <Paragraphs>91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Натуральные материалы</vt:lpstr>
      <vt:lpstr>Патриотический проект  «Память сквозь поколения»</vt:lpstr>
      <vt:lpstr>Презентация PowerPoint</vt:lpstr>
      <vt:lpstr>Цель  проекта :</vt:lpstr>
      <vt:lpstr>Задачи  проекта:</vt:lpstr>
      <vt:lpstr>Актуальность проекта: </vt:lpstr>
      <vt:lpstr>Целевая аудитория</vt:lpstr>
      <vt:lpstr>Направления деятельности  и сроки</vt:lpstr>
      <vt:lpstr>Мероприятия проекта( 5 модулей) Модуль 1 (январь): «Живая история </vt:lpstr>
      <vt:lpstr>Модуль 2 (февраль):«Сохраняя наследие» </vt:lpstr>
      <vt:lpstr>Модуль 3 (март): «Память народная » </vt:lpstr>
      <vt:lpstr> Модуль 4 (апрель):«Эстафета мужества» </vt:lpstr>
      <vt:lpstr>Модуль 5 (май)- «Вахта памяти»</vt:lpstr>
      <vt:lpstr>Ожидаемые результаты проекта</vt:lpstr>
      <vt:lpstr>Ресурсное обеспечение</vt:lpstr>
      <vt:lpstr>Социальные партнёры</vt:lpstr>
      <vt:lpstr>Критерии эффективности</vt:lpstr>
      <vt:lpstr>Угрозы (риски)</vt:lpstr>
      <vt:lpstr>В ходе работы сделали вывод о том, что память остаётся жива. Подрастающему поколению необходимо чтить память о погибших в годы Великой Отечественной войны, уважать тех, кто остался жив, трепетно относиться к их воспоминаниям.</vt:lpstr>
      <vt:lpstr>Презентация PowerPoint</vt:lpstr>
      <vt:lpstr>Презентация PowerPoint</vt:lpstr>
      <vt:lpstr>Используемые ресурсы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Память сквозь поколения</dc:title>
  <dc:creator>User</dc:creator>
  <cp:lastModifiedBy>Елена</cp:lastModifiedBy>
  <cp:revision>57</cp:revision>
  <dcterms:created xsi:type="dcterms:W3CDTF">2025-12-14T18:36:18Z</dcterms:created>
  <dcterms:modified xsi:type="dcterms:W3CDTF">2025-12-16T07:21:00Z</dcterms:modified>
</cp:coreProperties>
</file>