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70" r:id="rId1"/>
  </p:sldMasterIdLst>
  <p:sldIdLst>
    <p:sldId id="256" r:id="rId2"/>
    <p:sldId id="258" r:id="rId3"/>
    <p:sldId id="259" r:id="rId4"/>
    <p:sldId id="260" r:id="rId5"/>
    <p:sldId id="257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68" r:id="rId14"/>
    <p:sldId id="270" r:id="rId15"/>
    <p:sldId id="269" r:id="rId16"/>
    <p:sldId id="271" r:id="rId17"/>
    <p:sldId id="272" r:id="rId18"/>
    <p:sldId id="273" r:id="rId19"/>
    <p:sldId id="274" r:id="rId20"/>
    <p:sldId id="275" r:id="rId21"/>
    <p:sldId id="277" r:id="rId22"/>
    <p:sldId id="276" r:id="rId23"/>
    <p:sldId id="278" r:id="rId24"/>
    <p:sldId id="281" r:id="rId25"/>
    <p:sldId id="279" r:id="rId26"/>
    <p:sldId id="280" r:id="rId27"/>
    <p:sldId id="282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ECE93D1-6C57-49A9-8A3F-2A92011094D2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5BA2F374-A1A2-4E20-A7B2-21A354F86187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8310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E93D1-6C57-49A9-8A3F-2A92011094D2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2F374-A1A2-4E20-A7B2-21A354F861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6409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E93D1-6C57-49A9-8A3F-2A92011094D2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2F374-A1A2-4E20-A7B2-21A354F86187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4393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E93D1-6C57-49A9-8A3F-2A92011094D2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2F374-A1A2-4E20-A7B2-21A354F861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789893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E93D1-6C57-49A9-8A3F-2A92011094D2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2F374-A1A2-4E20-A7B2-21A354F86187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017652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E93D1-6C57-49A9-8A3F-2A92011094D2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2F374-A1A2-4E20-A7B2-21A354F86187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0504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E93D1-6C57-49A9-8A3F-2A92011094D2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2F374-A1A2-4E20-A7B2-21A354F861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5218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E93D1-6C57-49A9-8A3F-2A92011094D2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2F374-A1A2-4E20-A7B2-21A354F86187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808667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E93D1-6C57-49A9-8A3F-2A92011094D2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2F374-A1A2-4E20-A7B2-21A354F861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3759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E93D1-6C57-49A9-8A3F-2A92011094D2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2F374-A1A2-4E20-A7B2-21A354F861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0089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E93D1-6C57-49A9-8A3F-2A92011094D2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2F374-A1A2-4E20-A7B2-21A354F86187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80998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E93D1-6C57-49A9-8A3F-2A92011094D2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2F374-A1A2-4E20-A7B2-21A354F8618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69367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E93D1-6C57-49A9-8A3F-2A92011094D2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2F374-A1A2-4E20-A7B2-21A354F861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883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E93D1-6C57-49A9-8A3F-2A92011094D2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2F374-A1A2-4E20-A7B2-21A354F86187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69405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E93D1-6C57-49A9-8A3F-2A92011094D2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2F374-A1A2-4E20-A7B2-21A354F86187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35160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E93D1-6C57-49A9-8A3F-2A92011094D2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2F374-A1A2-4E20-A7B2-21A354F86187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19456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E93D1-6C57-49A9-8A3F-2A92011094D2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2F374-A1A2-4E20-A7B2-21A354F86187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469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ECE93D1-6C57-49A9-8A3F-2A92011094D2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BA2F374-A1A2-4E20-A7B2-21A354F861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9269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71" r:id="rId1"/>
    <p:sldLayoutId id="2147484472" r:id="rId2"/>
    <p:sldLayoutId id="2147484473" r:id="rId3"/>
    <p:sldLayoutId id="2147484474" r:id="rId4"/>
    <p:sldLayoutId id="2147484475" r:id="rId5"/>
    <p:sldLayoutId id="2147484476" r:id="rId6"/>
    <p:sldLayoutId id="2147484477" r:id="rId7"/>
    <p:sldLayoutId id="2147484478" r:id="rId8"/>
    <p:sldLayoutId id="2147484479" r:id="rId9"/>
    <p:sldLayoutId id="2147484480" r:id="rId10"/>
    <p:sldLayoutId id="2147484481" r:id="rId11"/>
    <p:sldLayoutId id="2147484482" r:id="rId12"/>
    <p:sldLayoutId id="2147484483" r:id="rId13"/>
    <p:sldLayoutId id="2147484484" r:id="rId14"/>
    <p:sldLayoutId id="2147484485" r:id="rId15"/>
    <p:sldLayoutId id="2147484486" r:id="rId16"/>
    <p:sldLayoutId id="214748448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77D23C4-3E45-427B-87D8-6A19B87D4795}"/>
              </a:ext>
            </a:extLst>
          </p:cNvPr>
          <p:cNvSpPr/>
          <p:nvPr/>
        </p:nvSpPr>
        <p:spPr>
          <a:xfrm>
            <a:off x="1887156" y="823575"/>
            <a:ext cx="8417689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Математическая игра</a:t>
            </a:r>
          </a:p>
          <a:p>
            <a:pPr algn="ctr"/>
            <a:r>
              <a:rPr lang="ru-RU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«Третий лишний»</a:t>
            </a:r>
            <a:endParaRPr lang="ru-RU" sz="66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4126FFA-58B1-430D-A89B-05D5D303444F}"/>
              </a:ext>
            </a:extLst>
          </p:cNvPr>
          <p:cNvSpPr txBox="1"/>
          <p:nvPr/>
        </p:nvSpPr>
        <p:spPr>
          <a:xfrm>
            <a:off x="6167120" y="3982720"/>
            <a:ext cx="52222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Разработала учитель математики</a:t>
            </a:r>
          </a:p>
          <a:p>
            <a:r>
              <a:rPr lang="ru-RU" sz="2800" dirty="0"/>
              <a:t>МАОУ СОШ № 22</a:t>
            </a:r>
          </a:p>
          <a:p>
            <a:r>
              <a:rPr lang="ru-RU" sz="2800" dirty="0"/>
              <a:t>г. Новороссийск</a:t>
            </a:r>
          </a:p>
          <a:p>
            <a:r>
              <a:rPr lang="ru-RU" sz="2800" dirty="0"/>
              <a:t>Радченко Елена Владимировна</a:t>
            </a:r>
          </a:p>
        </p:txBody>
      </p:sp>
    </p:spTree>
    <p:extLst>
      <p:ext uri="{BB962C8B-B14F-4D97-AF65-F5344CB8AC3E}">
        <p14:creationId xmlns:p14="http://schemas.microsoft.com/office/powerpoint/2010/main" val="19570424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B7D7435-AD6A-473D-B75C-AAAA619DF2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64" y="233680"/>
            <a:ext cx="12129936" cy="639064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6D4F34D-8244-44BC-85DE-AEAABE5042F7}"/>
              </a:ext>
            </a:extLst>
          </p:cNvPr>
          <p:cNvSpPr/>
          <p:nvPr/>
        </p:nvSpPr>
        <p:spPr>
          <a:xfrm>
            <a:off x="1343406" y="650855"/>
            <a:ext cx="294183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 МИР </a:t>
            </a:r>
          </a:p>
          <a:p>
            <a:pPr algn="ctr"/>
            <a:r>
              <a:rPr lang="ru-RU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  ЦИФР</a:t>
            </a:r>
          </a:p>
        </p:txBody>
      </p:sp>
    </p:spTree>
    <p:extLst>
      <p:ext uri="{BB962C8B-B14F-4D97-AF65-F5344CB8AC3E}">
        <p14:creationId xmlns:p14="http://schemas.microsoft.com/office/powerpoint/2010/main" val="2836454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один верхний угол скругленный, другой — усеченный 1">
            <a:extLst>
              <a:ext uri="{FF2B5EF4-FFF2-40B4-BE49-F238E27FC236}">
                <a16:creationId xmlns:a16="http://schemas.microsoft.com/office/drawing/2014/main" id="{F23F9E0D-8AD9-42D1-9F37-5420F97024F6}"/>
              </a:ext>
            </a:extLst>
          </p:cNvPr>
          <p:cNvSpPr/>
          <p:nvPr/>
        </p:nvSpPr>
        <p:spPr>
          <a:xfrm>
            <a:off x="492762" y="2879088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К</a:t>
            </a:r>
          </a:p>
        </p:txBody>
      </p:sp>
      <p:sp>
        <p:nvSpPr>
          <p:cNvPr id="6" name="Прямоугольник: один верхний угол скругленный, другой — усеченный 5">
            <a:extLst>
              <a:ext uri="{FF2B5EF4-FFF2-40B4-BE49-F238E27FC236}">
                <a16:creationId xmlns:a16="http://schemas.microsoft.com/office/drawing/2014/main" id="{A45F54E6-3071-4935-A39C-732418350EAA}"/>
              </a:ext>
            </a:extLst>
          </p:cNvPr>
          <p:cNvSpPr/>
          <p:nvPr/>
        </p:nvSpPr>
        <p:spPr>
          <a:xfrm>
            <a:off x="8765547" y="2808858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М</a:t>
            </a:r>
          </a:p>
        </p:txBody>
      </p:sp>
      <p:sp>
        <p:nvSpPr>
          <p:cNvPr id="7" name="Прямоугольник: один верхний угол скругленный, другой — усеченный 6">
            <a:extLst>
              <a:ext uri="{FF2B5EF4-FFF2-40B4-BE49-F238E27FC236}">
                <a16:creationId xmlns:a16="http://schemas.microsoft.com/office/drawing/2014/main" id="{2F30FC04-BC5A-4433-88FF-D22458378E00}"/>
              </a:ext>
            </a:extLst>
          </p:cNvPr>
          <p:cNvSpPr/>
          <p:nvPr/>
        </p:nvSpPr>
        <p:spPr>
          <a:xfrm>
            <a:off x="4470404" y="2808858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Л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18DFE63-C01C-441D-9BB0-D5E9B4AF02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2" y="1836418"/>
            <a:ext cx="2857499" cy="285749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62AD3660-19B2-4E4E-9271-FE9A037763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4667" y="1518917"/>
            <a:ext cx="2354571" cy="332975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D2F7338-546B-4D78-8885-25151F89FA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8902" y="1645919"/>
            <a:ext cx="2857499" cy="2976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415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один верхний угол скругленный, другой — усеченный 2">
            <a:extLst>
              <a:ext uri="{FF2B5EF4-FFF2-40B4-BE49-F238E27FC236}">
                <a16:creationId xmlns:a16="http://schemas.microsoft.com/office/drawing/2014/main" id="{1FB875FA-5CFE-4484-9387-C038A0036D67}"/>
              </a:ext>
            </a:extLst>
          </p:cNvPr>
          <p:cNvSpPr/>
          <p:nvPr/>
        </p:nvSpPr>
        <p:spPr>
          <a:xfrm>
            <a:off x="614682" y="1802128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Н</a:t>
            </a:r>
          </a:p>
        </p:txBody>
      </p:sp>
      <p:sp>
        <p:nvSpPr>
          <p:cNvPr id="4" name="Прямоугольник: один верхний угол скругленный, другой — усеченный 3">
            <a:extLst>
              <a:ext uri="{FF2B5EF4-FFF2-40B4-BE49-F238E27FC236}">
                <a16:creationId xmlns:a16="http://schemas.microsoft.com/office/drawing/2014/main" id="{C673E748-383B-4BDE-B6CB-30E86C26820F}"/>
              </a:ext>
            </a:extLst>
          </p:cNvPr>
          <p:cNvSpPr/>
          <p:nvPr/>
        </p:nvSpPr>
        <p:spPr>
          <a:xfrm>
            <a:off x="4104147" y="4860288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П</a:t>
            </a:r>
          </a:p>
        </p:txBody>
      </p:sp>
      <p:sp>
        <p:nvSpPr>
          <p:cNvPr id="5" name="Прямоугольник: один верхний угол скругленный, другой — усеченный 4">
            <a:extLst>
              <a:ext uri="{FF2B5EF4-FFF2-40B4-BE49-F238E27FC236}">
                <a16:creationId xmlns:a16="http://schemas.microsoft.com/office/drawing/2014/main" id="{BF950718-37C0-4429-95A4-51048B9FA720}"/>
              </a:ext>
            </a:extLst>
          </p:cNvPr>
          <p:cNvSpPr/>
          <p:nvPr/>
        </p:nvSpPr>
        <p:spPr>
          <a:xfrm>
            <a:off x="7706362" y="1802128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О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A290B30-0E16-4D2D-8119-B6DB6C552B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0320" y="1041400"/>
            <a:ext cx="2788920" cy="278892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1B9C620-D1F6-4473-B60B-B75967224B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0094" y="2889995"/>
            <a:ext cx="2373346" cy="335713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80EE130-8A4B-4631-8767-69BE2B66A0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3605" y="887050"/>
            <a:ext cx="2698470" cy="3817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5706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один верхний угол скругленный, другой — усеченный 1">
            <a:extLst>
              <a:ext uri="{FF2B5EF4-FFF2-40B4-BE49-F238E27FC236}">
                <a16:creationId xmlns:a16="http://schemas.microsoft.com/office/drawing/2014/main" id="{65C42338-56F2-4167-AF2C-DC75B6D2E455}"/>
              </a:ext>
            </a:extLst>
          </p:cNvPr>
          <p:cNvSpPr/>
          <p:nvPr/>
        </p:nvSpPr>
        <p:spPr>
          <a:xfrm>
            <a:off x="3256282" y="1087752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Б</a:t>
            </a:r>
          </a:p>
        </p:txBody>
      </p:sp>
      <p:sp>
        <p:nvSpPr>
          <p:cNvPr id="3" name="Прямоугольник: один верхний угол скругленный, другой — усеченный 2">
            <a:extLst>
              <a:ext uri="{FF2B5EF4-FFF2-40B4-BE49-F238E27FC236}">
                <a16:creationId xmlns:a16="http://schemas.microsoft.com/office/drawing/2014/main" id="{1C862698-DFCB-4571-89D2-811AC4119899}"/>
              </a:ext>
            </a:extLst>
          </p:cNvPr>
          <p:cNvSpPr/>
          <p:nvPr/>
        </p:nvSpPr>
        <p:spPr>
          <a:xfrm>
            <a:off x="3256282" y="4900928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Г</a:t>
            </a:r>
          </a:p>
        </p:txBody>
      </p:sp>
      <p:sp>
        <p:nvSpPr>
          <p:cNvPr id="4" name="Прямоугольник: один верхний угол скругленный, другой — усеченный 3">
            <a:extLst>
              <a:ext uri="{FF2B5EF4-FFF2-40B4-BE49-F238E27FC236}">
                <a16:creationId xmlns:a16="http://schemas.microsoft.com/office/drawing/2014/main" id="{5B90E901-5464-468D-8BD8-EB85BD4458F0}"/>
              </a:ext>
            </a:extLst>
          </p:cNvPr>
          <p:cNvSpPr/>
          <p:nvPr/>
        </p:nvSpPr>
        <p:spPr>
          <a:xfrm>
            <a:off x="5730007" y="2982005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В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89078C3-1BE6-4B86-9134-23099D7299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703" r="60984" b="26060"/>
          <a:stretch/>
        </p:blipFill>
        <p:spPr>
          <a:xfrm>
            <a:off x="4115035" y="631819"/>
            <a:ext cx="2269173" cy="1684026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D16EB7F-F5CE-467A-9085-7A2C0F6B90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36"/>
          <a:stretch/>
        </p:blipFill>
        <p:spPr bwMode="auto">
          <a:xfrm>
            <a:off x="6588760" y="2315845"/>
            <a:ext cx="1310640" cy="227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78B3C1C-A820-43F1-A982-438DB4DCCA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4816" y="4420325"/>
            <a:ext cx="1225557" cy="1733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069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66908EE-6433-4995-8AF8-AC8B49C3A6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560" y="105221"/>
            <a:ext cx="11866880" cy="664755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C292936-CC83-4F7A-A408-375B5F1032EC}"/>
              </a:ext>
            </a:extLst>
          </p:cNvPr>
          <p:cNvSpPr/>
          <p:nvPr/>
        </p:nvSpPr>
        <p:spPr>
          <a:xfrm>
            <a:off x="4658388" y="0"/>
            <a:ext cx="504336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МИР </a:t>
            </a:r>
          </a:p>
          <a:p>
            <a:pPr algn="ctr"/>
            <a:r>
              <a:rPr lang="ru-RU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ЕДИНИЦ </a:t>
            </a:r>
          </a:p>
          <a:p>
            <a:pPr algn="ctr"/>
            <a:r>
              <a:rPr lang="ru-RU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ИЗМЕРЕНИЙ</a:t>
            </a:r>
          </a:p>
        </p:txBody>
      </p:sp>
    </p:spTree>
    <p:extLst>
      <p:ext uri="{BB962C8B-B14F-4D97-AF65-F5344CB8AC3E}">
        <p14:creationId xmlns:p14="http://schemas.microsoft.com/office/powerpoint/2010/main" val="3734773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один верхний угол скругленный, другой — усеченный 1">
            <a:extLst>
              <a:ext uri="{FF2B5EF4-FFF2-40B4-BE49-F238E27FC236}">
                <a16:creationId xmlns:a16="http://schemas.microsoft.com/office/drawing/2014/main" id="{F2494541-2C72-40A1-A1DD-CC46DDB34C7C}"/>
              </a:ext>
            </a:extLst>
          </p:cNvPr>
          <p:cNvSpPr/>
          <p:nvPr/>
        </p:nvSpPr>
        <p:spPr>
          <a:xfrm>
            <a:off x="1422404" y="945512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Б</a:t>
            </a:r>
          </a:p>
        </p:txBody>
      </p:sp>
      <p:sp>
        <p:nvSpPr>
          <p:cNvPr id="3" name="Прямоугольник: один верхний угол скругленный, другой — усеченный 2">
            <a:extLst>
              <a:ext uri="{FF2B5EF4-FFF2-40B4-BE49-F238E27FC236}">
                <a16:creationId xmlns:a16="http://schemas.microsoft.com/office/drawing/2014/main" id="{8F3C040E-A993-4BAE-B4E0-54178DE4D20A}"/>
              </a:ext>
            </a:extLst>
          </p:cNvPr>
          <p:cNvSpPr/>
          <p:nvPr/>
        </p:nvSpPr>
        <p:spPr>
          <a:xfrm>
            <a:off x="7213600" y="2674590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В</a:t>
            </a:r>
          </a:p>
        </p:txBody>
      </p:sp>
      <p:sp>
        <p:nvSpPr>
          <p:cNvPr id="4" name="Прямоугольник: один верхний угол скругленный, другой — усеченный 3">
            <a:extLst>
              <a:ext uri="{FF2B5EF4-FFF2-40B4-BE49-F238E27FC236}">
                <a16:creationId xmlns:a16="http://schemas.microsoft.com/office/drawing/2014/main" id="{B7C466CB-7489-40D2-9A5E-E4E8AD70D867}"/>
              </a:ext>
            </a:extLst>
          </p:cNvPr>
          <p:cNvSpPr/>
          <p:nvPr/>
        </p:nvSpPr>
        <p:spPr>
          <a:xfrm>
            <a:off x="1397002" y="4643752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310D97-EDAF-4648-A409-B62774223040}"/>
              </a:ext>
            </a:extLst>
          </p:cNvPr>
          <p:cNvSpPr txBox="1"/>
          <p:nvPr/>
        </p:nvSpPr>
        <p:spPr>
          <a:xfrm>
            <a:off x="7792720" y="2275840"/>
            <a:ext cx="35255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ТОННА</a:t>
            </a:r>
          </a:p>
          <a:p>
            <a:pPr algn="ctr"/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BF2916A-7B91-4F25-8F41-887DB68D7341}"/>
              </a:ext>
            </a:extLst>
          </p:cNvPr>
          <p:cNvSpPr txBox="1"/>
          <p:nvPr/>
        </p:nvSpPr>
        <p:spPr>
          <a:xfrm>
            <a:off x="1925322" y="4114800"/>
            <a:ext cx="35255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ЛИТР</a:t>
            </a:r>
          </a:p>
          <a:p>
            <a:pPr algn="ctr"/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0697EDB-8FE4-4899-969E-16A0B0ADDDDD}"/>
              </a:ext>
            </a:extLst>
          </p:cNvPr>
          <p:cNvSpPr txBox="1"/>
          <p:nvPr/>
        </p:nvSpPr>
        <p:spPr>
          <a:xfrm>
            <a:off x="1925322" y="826222"/>
            <a:ext cx="35255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КИЛОГРАММ</a:t>
            </a:r>
          </a:p>
          <a:p>
            <a:pPr algn="ctr"/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КГ</a:t>
            </a:r>
          </a:p>
        </p:txBody>
      </p:sp>
    </p:spTree>
    <p:extLst>
      <p:ext uri="{BB962C8B-B14F-4D97-AF65-F5344CB8AC3E}">
        <p14:creationId xmlns:p14="http://schemas.microsoft.com/office/powerpoint/2010/main" val="11155240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один верхний угол скругленный, другой — усеченный 1">
            <a:extLst>
              <a:ext uri="{FF2B5EF4-FFF2-40B4-BE49-F238E27FC236}">
                <a16:creationId xmlns:a16="http://schemas.microsoft.com/office/drawing/2014/main" id="{1B31AB45-F053-4DA2-9B69-4393EFC5BFEA}"/>
              </a:ext>
            </a:extLst>
          </p:cNvPr>
          <p:cNvSpPr/>
          <p:nvPr/>
        </p:nvSpPr>
        <p:spPr>
          <a:xfrm>
            <a:off x="1422404" y="945512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П</a:t>
            </a:r>
          </a:p>
        </p:txBody>
      </p:sp>
      <p:sp>
        <p:nvSpPr>
          <p:cNvPr id="3" name="Прямоугольник: один верхний угол скругленный, другой — усеченный 2">
            <a:extLst>
              <a:ext uri="{FF2B5EF4-FFF2-40B4-BE49-F238E27FC236}">
                <a16:creationId xmlns:a16="http://schemas.microsoft.com/office/drawing/2014/main" id="{A054A50B-C217-4866-A509-C246C808C1D7}"/>
              </a:ext>
            </a:extLst>
          </p:cNvPr>
          <p:cNvSpPr/>
          <p:nvPr/>
        </p:nvSpPr>
        <p:spPr>
          <a:xfrm>
            <a:off x="4175764" y="2656840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Р</a:t>
            </a:r>
          </a:p>
        </p:txBody>
      </p:sp>
      <p:sp>
        <p:nvSpPr>
          <p:cNvPr id="4" name="Прямоугольник: один верхний угол скругленный, другой — усеченный 3">
            <a:extLst>
              <a:ext uri="{FF2B5EF4-FFF2-40B4-BE49-F238E27FC236}">
                <a16:creationId xmlns:a16="http://schemas.microsoft.com/office/drawing/2014/main" id="{013F0EE4-A80A-499F-BC44-153F7882D92A}"/>
              </a:ext>
            </a:extLst>
          </p:cNvPr>
          <p:cNvSpPr/>
          <p:nvPr/>
        </p:nvSpPr>
        <p:spPr>
          <a:xfrm>
            <a:off x="6593844" y="4979032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С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11A9A2-2826-4EE6-8B8D-C145B9BFB244}"/>
              </a:ext>
            </a:extLst>
          </p:cNvPr>
          <p:cNvSpPr txBox="1"/>
          <p:nvPr/>
        </p:nvSpPr>
        <p:spPr>
          <a:xfrm>
            <a:off x="2585724" y="802640"/>
            <a:ext cx="29413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/>
              <a:t>НАНО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737256-0292-4A74-B637-C6FFBA7B079D}"/>
              </a:ext>
            </a:extLst>
          </p:cNvPr>
          <p:cNvSpPr txBox="1"/>
          <p:nvPr/>
        </p:nvSpPr>
        <p:spPr>
          <a:xfrm>
            <a:off x="7482844" y="5043306"/>
            <a:ext cx="29413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/>
              <a:t>ДЕЦИ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EA3F38-5590-42CE-BA63-4266F8F4518C}"/>
              </a:ext>
            </a:extLst>
          </p:cNvPr>
          <p:cNvSpPr txBox="1"/>
          <p:nvPr/>
        </p:nvSpPr>
        <p:spPr>
          <a:xfrm>
            <a:off x="5298444" y="2721114"/>
            <a:ext cx="29413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/>
              <a:t>ОКТА</a:t>
            </a:r>
          </a:p>
        </p:txBody>
      </p:sp>
    </p:spTree>
    <p:extLst>
      <p:ext uri="{BB962C8B-B14F-4D97-AF65-F5344CB8AC3E}">
        <p14:creationId xmlns:p14="http://schemas.microsoft.com/office/powerpoint/2010/main" val="13236329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EE2D8BF5-CCD1-467D-BE67-4F94ED9F22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60" y="91440"/>
            <a:ext cx="11866880" cy="6675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57A35A9-DD8B-46CB-88BF-8CB2EC61C103}"/>
              </a:ext>
            </a:extLst>
          </p:cNvPr>
          <p:cNvSpPr/>
          <p:nvPr/>
        </p:nvSpPr>
        <p:spPr>
          <a:xfrm>
            <a:off x="1886977" y="528935"/>
            <a:ext cx="2972289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МИР </a:t>
            </a:r>
          </a:p>
          <a:p>
            <a:pPr algn="ctr"/>
            <a:r>
              <a:rPr lang="ru-RU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ФИГУР</a:t>
            </a:r>
            <a:endParaRPr lang="ru-RU" sz="6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55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05F035A1-8377-43CD-BA88-128C630DDE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999" y="759301"/>
            <a:ext cx="2959998" cy="2221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EAFEA377-0375-4ECA-8C72-01C3AE1985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560" y="2192688"/>
            <a:ext cx="2462212" cy="2816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>
            <a:extLst>
              <a:ext uri="{FF2B5EF4-FFF2-40B4-BE49-F238E27FC236}">
                <a16:creationId xmlns:a16="http://schemas.microsoft.com/office/drawing/2014/main" id="{18983009-1183-4BC2-B6F6-C00FF60657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508" y="3697207"/>
            <a:ext cx="2462212" cy="242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: один верхний угол скругленный, другой — усеченный 4">
            <a:extLst>
              <a:ext uri="{FF2B5EF4-FFF2-40B4-BE49-F238E27FC236}">
                <a16:creationId xmlns:a16="http://schemas.microsoft.com/office/drawing/2014/main" id="{D06951F6-4969-4FF8-ACBE-0736BD6214C8}"/>
              </a:ext>
            </a:extLst>
          </p:cNvPr>
          <p:cNvSpPr/>
          <p:nvPr/>
        </p:nvSpPr>
        <p:spPr>
          <a:xfrm>
            <a:off x="609604" y="2208683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И</a:t>
            </a:r>
          </a:p>
        </p:txBody>
      </p:sp>
      <p:sp>
        <p:nvSpPr>
          <p:cNvPr id="6" name="Прямоугольник: один верхний угол скругленный, другой — усеченный 5">
            <a:extLst>
              <a:ext uri="{FF2B5EF4-FFF2-40B4-BE49-F238E27FC236}">
                <a16:creationId xmlns:a16="http://schemas.microsoft.com/office/drawing/2014/main" id="{C9A1B3D6-9C64-48BC-9515-EAA738FCD7FF}"/>
              </a:ext>
            </a:extLst>
          </p:cNvPr>
          <p:cNvSpPr/>
          <p:nvPr/>
        </p:nvSpPr>
        <p:spPr>
          <a:xfrm>
            <a:off x="4265561" y="4107779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К</a:t>
            </a:r>
          </a:p>
        </p:txBody>
      </p:sp>
      <p:sp>
        <p:nvSpPr>
          <p:cNvPr id="7" name="Прямоугольник: один верхний угол скругленный, другой — усеченный 6">
            <a:extLst>
              <a:ext uri="{FF2B5EF4-FFF2-40B4-BE49-F238E27FC236}">
                <a16:creationId xmlns:a16="http://schemas.microsoft.com/office/drawing/2014/main" id="{40A53DB4-3BB8-4DD8-B3A3-8C2B73616DD3}"/>
              </a:ext>
            </a:extLst>
          </p:cNvPr>
          <p:cNvSpPr/>
          <p:nvPr/>
        </p:nvSpPr>
        <p:spPr>
          <a:xfrm>
            <a:off x="7955284" y="5350207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Л</a:t>
            </a:r>
          </a:p>
        </p:txBody>
      </p:sp>
    </p:spTree>
    <p:extLst>
      <p:ext uri="{BB962C8B-B14F-4D97-AF65-F5344CB8AC3E}">
        <p14:creationId xmlns:p14="http://schemas.microsoft.com/office/powerpoint/2010/main" val="18045439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один верхний угол скругленный, другой — усеченный 1">
            <a:extLst>
              <a:ext uri="{FF2B5EF4-FFF2-40B4-BE49-F238E27FC236}">
                <a16:creationId xmlns:a16="http://schemas.microsoft.com/office/drawing/2014/main" id="{240EDB6C-7ADE-4BE0-B874-703478E85E60}"/>
              </a:ext>
            </a:extLst>
          </p:cNvPr>
          <p:cNvSpPr/>
          <p:nvPr/>
        </p:nvSpPr>
        <p:spPr>
          <a:xfrm>
            <a:off x="4185924" y="2936872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Ф</a:t>
            </a:r>
          </a:p>
        </p:txBody>
      </p:sp>
      <p:sp>
        <p:nvSpPr>
          <p:cNvPr id="3" name="Прямоугольник: один верхний угол скругленный, другой — усеченный 2">
            <a:extLst>
              <a:ext uri="{FF2B5EF4-FFF2-40B4-BE49-F238E27FC236}">
                <a16:creationId xmlns:a16="http://schemas.microsoft.com/office/drawing/2014/main" id="{F255C8DF-26B2-44BE-904D-4C1097E13AE2}"/>
              </a:ext>
            </a:extLst>
          </p:cNvPr>
          <p:cNvSpPr/>
          <p:nvPr/>
        </p:nvSpPr>
        <p:spPr>
          <a:xfrm>
            <a:off x="1574804" y="1097912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У</a:t>
            </a:r>
          </a:p>
        </p:txBody>
      </p:sp>
      <p:sp>
        <p:nvSpPr>
          <p:cNvPr id="4" name="Прямоугольник: один верхний угол скругленный, другой — усеченный 3">
            <a:extLst>
              <a:ext uri="{FF2B5EF4-FFF2-40B4-BE49-F238E27FC236}">
                <a16:creationId xmlns:a16="http://schemas.microsoft.com/office/drawing/2014/main" id="{6F7C2E46-95F8-44CE-A824-77E8E6295D8E}"/>
              </a:ext>
            </a:extLst>
          </p:cNvPr>
          <p:cNvSpPr/>
          <p:nvPr/>
        </p:nvSpPr>
        <p:spPr>
          <a:xfrm>
            <a:off x="6664964" y="5161912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Х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75CAD120-40CD-40E6-BB7F-D0D62F569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520" y="4058920"/>
            <a:ext cx="2026920" cy="2026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>
            <a:extLst>
              <a:ext uri="{FF2B5EF4-FFF2-40B4-BE49-F238E27FC236}">
                <a16:creationId xmlns:a16="http://schemas.microsoft.com/office/drawing/2014/main" id="{B4FF92A5-3A5A-4467-9ED2-DAAD391B9F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290" y="2194560"/>
            <a:ext cx="2796540" cy="1864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>
            <a:extLst>
              <a:ext uri="{FF2B5EF4-FFF2-40B4-BE49-F238E27FC236}">
                <a16:creationId xmlns:a16="http://schemas.microsoft.com/office/drawing/2014/main" id="{E608AB06-3409-4320-8C7B-2351B647FD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7"/>
          <a:stretch/>
        </p:blipFill>
        <p:spPr bwMode="auto">
          <a:xfrm>
            <a:off x="2339345" y="598686"/>
            <a:ext cx="2676524" cy="1951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42794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1805743A-A4F2-448D-90E2-569A13BB71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20" y="100012"/>
            <a:ext cx="11836400" cy="665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0635471-50EF-4F1A-A35C-A6C7E9DC8FEF}"/>
              </a:ext>
            </a:extLst>
          </p:cNvPr>
          <p:cNvSpPr/>
          <p:nvPr/>
        </p:nvSpPr>
        <p:spPr>
          <a:xfrm>
            <a:off x="7729016" y="437495"/>
            <a:ext cx="378501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МИР </a:t>
            </a:r>
          </a:p>
          <a:p>
            <a:pPr algn="ctr"/>
            <a:r>
              <a:rPr lang="ru-RU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ГРАФИКИ</a:t>
            </a:r>
            <a:endParaRPr lang="ru-RU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54142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>
            <a:extLst>
              <a:ext uri="{FF2B5EF4-FFF2-40B4-BE49-F238E27FC236}">
                <a16:creationId xmlns:a16="http://schemas.microsoft.com/office/drawing/2014/main" id="{9B6C4A38-D783-47FE-AB27-D360E78C68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67" t="17333" r="5222" b="21037"/>
          <a:stretch/>
        </p:blipFill>
        <p:spPr bwMode="auto">
          <a:xfrm>
            <a:off x="1330959" y="803740"/>
            <a:ext cx="2661773" cy="285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AE2D584B-79BF-40AD-A6A4-9BEE66C657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44" t="27555" r="51000" b="8593"/>
          <a:stretch/>
        </p:blipFill>
        <p:spPr bwMode="auto">
          <a:xfrm>
            <a:off x="4715259" y="2770699"/>
            <a:ext cx="2377440" cy="3202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>
            <a:extLst>
              <a:ext uri="{FF2B5EF4-FFF2-40B4-BE49-F238E27FC236}">
                <a16:creationId xmlns:a16="http://schemas.microsoft.com/office/drawing/2014/main" id="{C46F336A-BBBB-467C-BB8C-193FD86479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48" r="26108"/>
          <a:stretch/>
        </p:blipFill>
        <p:spPr bwMode="auto">
          <a:xfrm>
            <a:off x="8394346" y="1290320"/>
            <a:ext cx="2202533" cy="3424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: один верхний угол скругленный, другой — усеченный 4">
            <a:extLst>
              <a:ext uri="{FF2B5EF4-FFF2-40B4-BE49-F238E27FC236}">
                <a16:creationId xmlns:a16="http://schemas.microsoft.com/office/drawing/2014/main" id="{F176DBC5-0E3E-40D1-B336-3F3552B4835E}"/>
              </a:ext>
            </a:extLst>
          </p:cNvPr>
          <p:cNvSpPr/>
          <p:nvPr/>
        </p:nvSpPr>
        <p:spPr>
          <a:xfrm>
            <a:off x="1219204" y="986152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К</a:t>
            </a:r>
          </a:p>
        </p:txBody>
      </p:sp>
      <p:sp>
        <p:nvSpPr>
          <p:cNvPr id="6" name="Прямоугольник: один верхний угол скругленный, другой — усеченный 5">
            <a:extLst>
              <a:ext uri="{FF2B5EF4-FFF2-40B4-BE49-F238E27FC236}">
                <a16:creationId xmlns:a16="http://schemas.microsoft.com/office/drawing/2014/main" id="{A3F184FE-56D6-4F21-AD87-FDA69CF50C02}"/>
              </a:ext>
            </a:extLst>
          </p:cNvPr>
          <p:cNvSpPr/>
          <p:nvPr/>
        </p:nvSpPr>
        <p:spPr>
          <a:xfrm>
            <a:off x="4384476" y="3923345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Л</a:t>
            </a:r>
          </a:p>
        </p:txBody>
      </p:sp>
      <p:sp>
        <p:nvSpPr>
          <p:cNvPr id="7" name="Прямоугольник: один верхний угол скругленный, другой — усеченный 6">
            <a:extLst>
              <a:ext uri="{FF2B5EF4-FFF2-40B4-BE49-F238E27FC236}">
                <a16:creationId xmlns:a16="http://schemas.microsoft.com/office/drawing/2014/main" id="{1915CF34-6204-41DC-A6F1-15E9013D1C27}"/>
              </a:ext>
            </a:extLst>
          </p:cNvPr>
          <p:cNvSpPr/>
          <p:nvPr/>
        </p:nvSpPr>
        <p:spPr>
          <a:xfrm>
            <a:off x="8311899" y="1636392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М</a:t>
            </a:r>
          </a:p>
        </p:txBody>
      </p:sp>
    </p:spTree>
    <p:extLst>
      <p:ext uri="{BB962C8B-B14F-4D97-AF65-F5344CB8AC3E}">
        <p14:creationId xmlns:p14="http://schemas.microsoft.com/office/powerpoint/2010/main" val="42392282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один верхний угол скругленный, другой — усеченный 1">
            <a:extLst>
              <a:ext uri="{FF2B5EF4-FFF2-40B4-BE49-F238E27FC236}">
                <a16:creationId xmlns:a16="http://schemas.microsoft.com/office/drawing/2014/main" id="{F52D16D8-2DDE-4EAF-8A5A-EAA21863FA43}"/>
              </a:ext>
            </a:extLst>
          </p:cNvPr>
          <p:cNvSpPr/>
          <p:nvPr/>
        </p:nvSpPr>
        <p:spPr>
          <a:xfrm>
            <a:off x="833124" y="1016632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Ж</a:t>
            </a:r>
          </a:p>
        </p:txBody>
      </p:sp>
      <p:sp>
        <p:nvSpPr>
          <p:cNvPr id="3" name="Прямоугольник: один верхний угол скругленный, другой — усеченный 2">
            <a:extLst>
              <a:ext uri="{FF2B5EF4-FFF2-40B4-BE49-F238E27FC236}">
                <a16:creationId xmlns:a16="http://schemas.microsoft.com/office/drawing/2014/main" id="{388CCAE7-C06D-487A-8880-541FFAE5420F}"/>
              </a:ext>
            </a:extLst>
          </p:cNvPr>
          <p:cNvSpPr/>
          <p:nvPr/>
        </p:nvSpPr>
        <p:spPr>
          <a:xfrm>
            <a:off x="5943604" y="3042920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З</a:t>
            </a:r>
          </a:p>
        </p:txBody>
      </p:sp>
      <p:sp>
        <p:nvSpPr>
          <p:cNvPr id="4" name="Прямоугольник: один верхний угол скругленный, другой — усеченный 3">
            <a:extLst>
              <a:ext uri="{FF2B5EF4-FFF2-40B4-BE49-F238E27FC236}">
                <a16:creationId xmlns:a16="http://schemas.microsoft.com/office/drawing/2014/main" id="{23A444C2-8379-4D02-B1B3-8F6846E03044}"/>
              </a:ext>
            </a:extLst>
          </p:cNvPr>
          <p:cNvSpPr/>
          <p:nvPr/>
        </p:nvSpPr>
        <p:spPr>
          <a:xfrm>
            <a:off x="833124" y="4812002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И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4073E79-A80C-4724-9BBF-0BAB17F876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622" r="9406" b="13830"/>
          <a:stretch/>
        </p:blipFill>
        <p:spPr>
          <a:xfrm>
            <a:off x="1554484" y="711302"/>
            <a:ext cx="4185920" cy="1765824"/>
          </a:xfrm>
          <a:prstGeom prst="rect">
            <a:avLst/>
          </a:prstGeom>
        </p:spPr>
      </p:pic>
      <p:pic>
        <p:nvPicPr>
          <p:cNvPr id="9218" name="Picture 2">
            <a:extLst>
              <a:ext uri="{FF2B5EF4-FFF2-40B4-BE49-F238E27FC236}">
                <a16:creationId xmlns:a16="http://schemas.microsoft.com/office/drawing/2014/main" id="{4E332BF0-A1C4-460D-B813-0FD2C474D6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11" t="22371" r="21333" b="43556"/>
          <a:stretch/>
        </p:blipFill>
        <p:spPr bwMode="auto">
          <a:xfrm>
            <a:off x="6624320" y="2529841"/>
            <a:ext cx="4693920" cy="2014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id="{C72073E8-518D-4E0B-BB28-2AF3FE0584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1" t="37814" r="61406" b="14283"/>
          <a:stretch/>
        </p:blipFill>
        <p:spPr bwMode="auto">
          <a:xfrm>
            <a:off x="1727200" y="4035435"/>
            <a:ext cx="2672080" cy="211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47031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id="{3880B845-1D96-4920-AA1B-7E45E8642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01600"/>
            <a:ext cx="11734800" cy="665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8831E5F-2D60-4EB4-894B-662717951A5E}"/>
              </a:ext>
            </a:extLst>
          </p:cNvPr>
          <p:cNvSpPr/>
          <p:nvPr/>
        </p:nvSpPr>
        <p:spPr>
          <a:xfrm>
            <a:off x="2561879" y="1453495"/>
            <a:ext cx="739337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МИР </a:t>
            </a:r>
          </a:p>
          <a:p>
            <a:pPr algn="ctr"/>
            <a:r>
              <a:rPr lang="ru-RU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ТЕОРЕМ И АКСИОМ</a:t>
            </a:r>
            <a:endParaRPr lang="ru-RU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192928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один верхний угол скругленный, другой — усеченный 1">
            <a:extLst>
              <a:ext uri="{FF2B5EF4-FFF2-40B4-BE49-F238E27FC236}">
                <a16:creationId xmlns:a16="http://schemas.microsoft.com/office/drawing/2014/main" id="{6D9A5F4A-BC3B-46E3-8335-7CD16B37A868}"/>
              </a:ext>
            </a:extLst>
          </p:cNvPr>
          <p:cNvSpPr/>
          <p:nvPr/>
        </p:nvSpPr>
        <p:spPr>
          <a:xfrm>
            <a:off x="833124" y="1016632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П</a:t>
            </a:r>
          </a:p>
        </p:txBody>
      </p:sp>
      <p:sp>
        <p:nvSpPr>
          <p:cNvPr id="3" name="Прямоугольник: один верхний угол скругленный, другой — усеченный 2">
            <a:extLst>
              <a:ext uri="{FF2B5EF4-FFF2-40B4-BE49-F238E27FC236}">
                <a16:creationId xmlns:a16="http://schemas.microsoft.com/office/drawing/2014/main" id="{39BB049F-C416-4974-9E88-202CB6218D35}"/>
              </a:ext>
            </a:extLst>
          </p:cNvPr>
          <p:cNvSpPr/>
          <p:nvPr/>
        </p:nvSpPr>
        <p:spPr>
          <a:xfrm>
            <a:off x="833124" y="2896232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Р</a:t>
            </a:r>
          </a:p>
        </p:txBody>
      </p:sp>
      <p:sp>
        <p:nvSpPr>
          <p:cNvPr id="4" name="Прямоугольник: один верхний угол скругленный, другой — усеченный 3">
            <a:extLst>
              <a:ext uri="{FF2B5EF4-FFF2-40B4-BE49-F238E27FC236}">
                <a16:creationId xmlns:a16="http://schemas.microsoft.com/office/drawing/2014/main" id="{01B29D2B-CF29-41D2-9EC3-F87D373F2856}"/>
              </a:ext>
            </a:extLst>
          </p:cNvPr>
          <p:cNvSpPr/>
          <p:nvPr/>
        </p:nvSpPr>
        <p:spPr>
          <a:xfrm>
            <a:off x="833124" y="4968240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С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BE813B-D4DF-4BA0-B1FB-5A6024C496AE}"/>
              </a:ext>
            </a:extLst>
          </p:cNvPr>
          <p:cNvSpPr txBox="1"/>
          <p:nvPr/>
        </p:nvSpPr>
        <p:spPr>
          <a:xfrm>
            <a:off x="1879600" y="883920"/>
            <a:ext cx="6461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Через точку, не лежащей на данной прямой, проходит только одна прямая, параллельная данной.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CA322A-EB56-4212-92E8-E8C548A15B34}"/>
              </a:ext>
            </a:extLst>
          </p:cNvPr>
          <p:cNvSpPr txBox="1"/>
          <p:nvPr/>
        </p:nvSpPr>
        <p:spPr>
          <a:xfrm>
            <a:off x="1960880" y="4653187"/>
            <a:ext cx="6461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Через любые две точки можно провести прямую, и притом только одну.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37099A7-3E60-4D65-8564-62948829938B}"/>
              </a:ext>
            </a:extLst>
          </p:cNvPr>
          <p:cNvSpPr txBox="1"/>
          <p:nvPr/>
        </p:nvSpPr>
        <p:spPr>
          <a:xfrm>
            <a:off x="1960880" y="3013501"/>
            <a:ext cx="6461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В равнобедренном треугольнике углы при основании равны.</a:t>
            </a:r>
          </a:p>
        </p:txBody>
      </p:sp>
    </p:spTree>
    <p:extLst>
      <p:ext uri="{BB962C8B-B14F-4D97-AF65-F5344CB8AC3E}">
        <p14:creationId xmlns:p14="http://schemas.microsoft.com/office/powerpoint/2010/main" val="37869563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один верхний угол скругленный, другой — усеченный 1">
            <a:extLst>
              <a:ext uri="{FF2B5EF4-FFF2-40B4-BE49-F238E27FC236}">
                <a16:creationId xmlns:a16="http://schemas.microsoft.com/office/drawing/2014/main" id="{833BAC81-2F7C-4D8F-864D-7D011AC8E0E3}"/>
              </a:ext>
            </a:extLst>
          </p:cNvPr>
          <p:cNvSpPr/>
          <p:nvPr/>
        </p:nvSpPr>
        <p:spPr>
          <a:xfrm>
            <a:off x="949968" y="934088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М</a:t>
            </a:r>
          </a:p>
        </p:txBody>
      </p:sp>
      <p:sp>
        <p:nvSpPr>
          <p:cNvPr id="3" name="Прямоугольник: один верхний угол скругленный, другой — усеченный 2">
            <a:extLst>
              <a:ext uri="{FF2B5EF4-FFF2-40B4-BE49-F238E27FC236}">
                <a16:creationId xmlns:a16="http://schemas.microsoft.com/office/drawing/2014/main" id="{E57190B6-57F4-4587-B5EA-F8C78382147A}"/>
              </a:ext>
            </a:extLst>
          </p:cNvPr>
          <p:cNvSpPr/>
          <p:nvPr/>
        </p:nvSpPr>
        <p:spPr>
          <a:xfrm>
            <a:off x="949968" y="2886072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Н</a:t>
            </a:r>
          </a:p>
        </p:txBody>
      </p:sp>
      <p:sp>
        <p:nvSpPr>
          <p:cNvPr id="4" name="Прямоугольник: один верхний угол скругленный, другой — усеченный 3">
            <a:extLst>
              <a:ext uri="{FF2B5EF4-FFF2-40B4-BE49-F238E27FC236}">
                <a16:creationId xmlns:a16="http://schemas.microsoft.com/office/drawing/2014/main" id="{DC6DBAA6-537E-4ADD-9B54-FFB6DE9D0893}"/>
              </a:ext>
            </a:extLst>
          </p:cNvPr>
          <p:cNvSpPr/>
          <p:nvPr/>
        </p:nvSpPr>
        <p:spPr>
          <a:xfrm>
            <a:off x="990616" y="5019672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О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DA1200-809B-4AEB-86D0-943A13A456F0}"/>
              </a:ext>
            </a:extLst>
          </p:cNvPr>
          <p:cNvSpPr txBox="1"/>
          <p:nvPr/>
        </p:nvSpPr>
        <p:spPr>
          <a:xfrm>
            <a:off x="1940560" y="1089335"/>
            <a:ext cx="6461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0" i="0" dirty="0">
                <a:solidFill>
                  <a:srgbClr val="333333"/>
                </a:solidFill>
                <a:effectLst/>
                <a:latin typeface="YS Text"/>
              </a:rPr>
              <a:t>Противоположные стороны четырехугольника равны и параллельны</a:t>
            </a:r>
            <a:endParaRPr lang="ru-RU" sz="24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1F2B79-BDC8-4F04-8965-E08B94C8CC70}"/>
              </a:ext>
            </a:extLst>
          </p:cNvPr>
          <p:cNvSpPr txBox="1"/>
          <p:nvPr/>
        </p:nvSpPr>
        <p:spPr>
          <a:xfrm>
            <a:off x="1940560" y="3013501"/>
            <a:ext cx="6096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0" i="0" dirty="0">
                <a:solidFill>
                  <a:srgbClr val="333333"/>
                </a:solidFill>
                <a:effectLst/>
                <a:latin typeface="YS Text"/>
              </a:rPr>
              <a:t>Стороны четырехугольника являются его высотами</a:t>
            </a:r>
            <a:endParaRPr lang="ru-RU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C7CA83-E9BA-440C-9F56-759487F39EC8}"/>
              </a:ext>
            </a:extLst>
          </p:cNvPr>
          <p:cNvSpPr txBox="1"/>
          <p:nvPr/>
        </p:nvSpPr>
        <p:spPr>
          <a:xfrm>
            <a:off x="1940560" y="5092915"/>
            <a:ext cx="6096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0" i="0" dirty="0">
                <a:solidFill>
                  <a:srgbClr val="333333"/>
                </a:solidFill>
                <a:effectLst/>
                <a:latin typeface="YS Text"/>
              </a:rPr>
              <a:t>Противоположные углы четырехугольника равны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802508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BDB2086-1833-44E2-B2ED-38727E90C8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6240" y="152400"/>
            <a:ext cx="11399520" cy="655320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8B17579-F768-40B1-90C3-1152CF11BF94}"/>
              </a:ext>
            </a:extLst>
          </p:cNvPr>
          <p:cNvSpPr/>
          <p:nvPr/>
        </p:nvSpPr>
        <p:spPr>
          <a:xfrm>
            <a:off x="6647132" y="1067414"/>
            <a:ext cx="393958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МИР</a:t>
            </a:r>
          </a:p>
          <a:p>
            <a:pPr algn="ctr"/>
            <a:r>
              <a:rPr lang="ru-RU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ФОРМУЛ</a:t>
            </a:r>
          </a:p>
        </p:txBody>
      </p:sp>
    </p:spTree>
    <p:extLst>
      <p:ext uri="{BB962C8B-B14F-4D97-AF65-F5344CB8AC3E}">
        <p14:creationId xmlns:p14="http://schemas.microsoft.com/office/powerpoint/2010/main" val="24528190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один верхний угол скругленный, другой — усеченный 1">
            <a:extLst>
              <a:ext uri="{FF2B5EF4-FFF2-40B4-BE49-F238E27FC236}">
                <a16:creationId xmlns:a16="http://schemas.microsoft.com/office/drawing/2014/main" id="{553277C6-B42F-4A70-B5C7-1FEF69702979}"/>
              </a:ext>
            </a:extLst>
          </p:cNvPr>
          <p:cNvSpPr/>
          <p:nvPr/>
        </p:nvSpPr>
        <p:spPr>
          <a:xfrm>
            <a:off x="949968" y="934088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В</a:t>
            </a:r>
          </a:p>
        </p:txBody>
      </p:sp>
      <p:sp>
        <p:nvSpPr>
          <p:cNvPr id="3" name="Прямоугольник: один верхний угол скругленный, другой — усеченный 2">
            <a:extLst>
              <a:ext uri="{FF2B5EF4-FFF2-40B4-BE49-F238E27FC236}">
                <a16:creationId xmlns:a16="http://schemas.microsoft.com/office/drawing/2014/main" id="{73503544-B6E6-4CC2-A8A5-551CF472537F}"/>
              </a:ext>
            </a:extLst>
          </p:cNvPr>
          <p:cNvSpPr/>
          <p:nvPr/>
        </p:nvSpPr>
        <p:spPr>
          <a:xfrm>
            <a:off x="853456" y="2696848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Г</a:t>
            </a:r>
          </a:p>
        </p:txBody>
      </p:sp>
      <p:sp>
        <p:nvSpPr>
          <p:cNvPr id="4" name="Прямоугольник: один верхний угол скругленный, другой — усеченный 3">
            <a:extLst>
              <a:ext uri="{FF2B5EF4-FFF2-40B4-BE49-F238E27FC236}">
                <a16:creationId xmlns:a16="http://schemas.microsoft.com/office/drawing/2014/main" id="{F138FE49-6EAE-4B11-BA8E-8C6C7DA4ED4D}"/>
              </a:ext>
            </a:extLst>
          </p:cNvPr>
          <p:cNvSpPr/>
          <p:nvPr/>
        </p:nvSpPr>
        <p:spPr>
          <a:xfrm>
            <a:off x="817904" y="4571368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Д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94730CE-575C-46A7-B9E8-AEB894ABB33C}"/>
                  </a:ext>
                </a:extLst>
              </p:cNvPr>
              <p:cNvSpPr txBox="1"/>
              <p:nvPr/>
            </p:nvSpPr>
            <p:spPr>
              <a:xfrm>
                <a:off x="2654300" y="2905780"/>
                <a:ext cx="1907540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 xmlns:m="http://schemas.openxmlformats.org/officeDocument/2006/math">
                    <m:r>
                      <a:rPr lang="ru-RU" sz="2800" b="0" i="1" smtClean="0">
                        <a:latin typeface="Cambria Math" panose="02040503050406030204" pitchFamily="18" charset="0"/>
                      </a:rPr>
                      <m:t>3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2800" dirty="0"/>
                  <a:t>-3=0</a:t>
                </a:r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94730CE-575C-46A7-B9E8-AEB894ABB3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4300" y="2905780"/>
                <a:ext cx="1907540" cy="523220"/>
              </a:xfrm>
              <a:prstGeom prst="rect">
                <a:avLst/>
              </a:prstGeom>
              <a:blipFill>
                <a:blip r:embed="rId2"/>
                <a:stretch>
                  <a:fillRect t="-12791" b="-3139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1290575A-9589-4B2D-8A37-D563BEF26112}"/>
              </a:ext>
            </a:extLst>
          </p:cNvPr>
          <p:cNvSpPr txBox="1"/>
          <p:nvPr/>
        </p:nvSpPr>
        <p:spPr>
          <a:xfrm>
            <a:off x="2654300" y="1209040"/>
            <a:ext cx="19075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3х+5=17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92143D6-ACCC-48E8-A9FE-A9D62BD55C48}"/>
                  </a:ext>
                </a:extLst>
              </p:cNvPr>
              <p:cNvSpPr txBox="1"/>
              <p:nvPr/>
            </p:nvSpPr>
            <p:spPr>
              <a:xfrm>
                <a:off x="2562860" y="4695838"/>
                <a:ext cx="1907540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 xmlns:m="http://schemas.openxmlformats.org/officeDocument/2006/math">
                    <m:r>
                      <a:rPr lang="ru-RU" sz="2800" b="0" i="1" smtClean="0">
                        <a:latin typeface="Cambria Math" panose="02040503050406030204" pitchFamily="18" charset="0"/>
                      </a:rPr>
                      <m:t>4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2800" dirty="0"/>
                  <a:t>+х=10</a:t>
                </a:r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92143D6-ACCC-48E8-A9FE-A9D62BD55C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2860" y="4695838"/>
                <a:ext cx="1907540" cy="523220"/>
              </a:xfrm>
              <a:prstGeom prst="rect">
                <a:avLst/>
              </a:prstGeom>
              <a:blipFill>
                <a:blip r:embed="rId3"/>
                <a:stretch>
                  <a:fillRect t="-11628" b="-3139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969073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один верхний угол скругленный, другой — усеченный 1">
            <a:extLst>
              <a:ext uri="{FF2B5EF4-FFF2-40B4-BE49-F238E27FC236}">
                <a16:creationId xmlns:a16="http://schemas.microsoft.com/office/drawing/2014/main" id="{03D7E50E-6094-4B33-8E98-AA9DE05249C9}"/>
              </a:ext>
            </a:extLst>
          </p:cNvPr>
          <p:cNvSpPr/>
          <p:nvPr/>
        </p:nvSpPr>
        <p:spPr>
          <a:xfrm>
            <a:off x="1021112" y="895356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А</a:t>
            </a:r>
          </a:p>
        </p:txBody>
      </p:sp>
      <p:sp>
        <p:nvSpPr>
          <p:cNvPr id="3" name="Прямоугольник: один верхний угол скругленный, другой — усеченный 2">
            <a:extLst>
              <a:ext uri="{FF2B5EF4-FFF2-40B4-BE49-F238E27FC236}">
                <a16:creationId xmlns:a16="http://schemas.microsoft.com/office/drawing/2014/main" id="{546F0C15-4127-4C20-9ABF-DCE85F04DD8E}"/>
              </a:ext>
            </a:extLst>
          </p:cNvPr>
          <p:cNvSpPr/>
          <p:nvPr/>
        </p:nvSpPr>
        <p:spPr>
          <a:xfrm>
            <a:off x="1010936" y="2727328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Б</a:t>
            </a:r>
          </a:p>
        </p:txBody>
      </p:sp>
      <p:sp>
        <p:nvSpPr>
          <p:cNvPr id="4" name="Прямоугольник: один верхний угол скругленный, другой — усеченный 3">
            <a:extLst>
              <a:ext uri="{FF2B5EF4-FFF2-40B4-BE49-F238E27FC236}">
                <a16:creationId xmlns:a16="http://schemas.microsoft.com/office/drawing/2014/main" id="{A9B9FAC0-A296-4481-8441-5CFA33F90421}"/>
              </a:ext>
            </a:extLst>
          </p:cNvPr>
          <p:cNvSpPr/>
          <p:nvPr/>
        </p:nvSpPr>
        <p:spPr>
          <a:xfrm>
            <a:off x="1051584" y="4784728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В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5F638F4-2408-4A89-B09E-02E153CB25B6}"/>
                  </a:ext>
                </a:extLst>
              </p:cNvPr>
              <p:cNvSpPr txBox="1"/>
              <p:nvPr/>
            </p:nvSpPr>
            <p:spPr>
              <a:xfrm>
                <a:off x="2418080" y="4784728"/>
                <a:ext cx="3098800" cy="7877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/>
                  <a:t>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1 </m:t>
                        </m:r>
                      </m:num>
                      <m:den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lang="en-US" sz="32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0" i="1" dirty="0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en-US" sz="32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sz="32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0" i="1" dirty="0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en-US" sz="32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ru-RU" sz="3200" dirty="0"/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5F638F4-2408-4A89-B09E-02E153CB25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8080" y="4784728"/>
                <a:ext cx="3098800" cy="787716"/>
              </a:xfrm>
              <a:prstGeom prst="rect">
                <a:avLst/>
              </a:prstGeom>
              <a:blipFill>
                <a:blip r:embed="rId2"/>
                <a:stretch>
                  <a:fillRect l="-5118" b="-1317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D31198E-B1B3-4009-A2FB-F0ECC83FF35C}"/>
                  </a:ext>
                </a:extLst>
              </p:cNvPr>
              <p:cNvSpPr txBox="1"/>
              <p:nvPr/>
            </p:nvSpPr>
            <p:spPr>
              <a:xfrm>
                <a:off x="2418080" y="2844225"/>
                <a:ext cx="30988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/>
                  <a:t>S = </a:t>
                </a:r>
                <a14:m>
                  <m:oMath xmlns:m="http://schemas.openxmlformats.org/officeDocument/2006/math">
                    <m:r>
                      <a:rPr lang="en-US" sz="320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endParaRPr lang="ru-RU" sz="3200" dirty="0"/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D31198E-B1B3-4009-A2FB-F0ECC83FF3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8080" y="2844225"/>
                <a:ext cx="3098800" cy="584775"/>
              </a:xfrm>
              <a:prstGeom prst="rect">
                <a:avLst/>
              </a:prstGeom>
              <a:blipFill>
                <a:blip r:embed="rId3"/>
                <a:stretch>
                  <a:fillRect l="-5118" t="-12500" b="-3437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818E9749-EDE8-4513-97C6-EBFE3FCB3CA1}"/>
                  </a:ext>
                </a:extLst>
              </p:cNvPr>
              <p:cNvSpPr txBox="1"/>
              <p:nvPr/>
            </p:nvSpPr>
            <p:spPr>
              <a:xfrm>
                <a:off x="2418080" y="989048"/>
                <a:ext cx="30988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/>
                  <a:t>S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ru-RU" sz="3200" dirty="0"/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818E9749-EDE8-4513-97C6-EBFE3FCB3C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8080" y="989048"/>
                <a:ext cx="3098800" cy="584775"/>
              </a:xfrm>
              <a:prstGeom prst="rect">
                <a:avLst/>
              </a:prstGeom>
              <a:blipFill>
                <a:blip r:embed="rId4"/>
                <a:stretch>
                  <a:fillRect l="-5118" t="-12500" b="-3437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251896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один верхний угол скругленный, другой — усеченный 1">
            <a:extLst>
              <a:ext uri="{FF2B5EF4-FFF2-40B4-BE49-F238E27FC236}">
                <a16:creationId xmlns:a16="http://schemas.microsoft.com/office/drawing/2014/main" id="{F2C6A381-B1ED-4967-9653-82A25B7DE5EA}"/>
              </a:ext>
            </a:extLst>
          </p:cNvPr>
          <p:cNvSpPr/>
          <p:nvPr/>
        </p:nvSpPr>
        <p:spPr>
          <a:xfrm>
            <a:off x="949968" y="934088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Н</a:t>
            </a:r>
          </a:p>
        </p:txBody>
      </p:sp>
      <p:sp>
        <p:nvSpPr>
          <p:cNvPr id="3" name="Прямоугольник: один верхний угол скругленный, другой — усеченный 2">
            <a:extLst>
              <a:ext uri="{FF2B5EF4-FFF2-40B4-BE49-F238E27FC236}">
                <a16:creationId xmlns:a16="http://schemas.microsoft.com/office/drawing/2014/main" id="{DE11BAC0-A87B-49DE-86B7-F8FD45D91C68}"/>
              </a:ext>
            </a:extLst>
          </p:cNvPr>
          <p:cNvSpPr/>
          <p:nvPr/>
        </p:nvSpPr>
        <p:spPr>
          <a:xfrm>
            <a:off x="949968" y="2951480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О</a:t>
            </a:r>
          </a:p>
        </p:txBody>
      </p:sp>
      <p:sp>
        <p:nvSpPr>
          <p:cNvPr id="4" name="Прямоугольник: один верхний угол скругленный, другой — усеченный 3">
            <a:extLst>
              <a:ext uri="{FF2B5EF4-FFF2-40B4-BE49-F238E27FC236}">
                <a16:creationId xmlns:a16="http://schemas.microsoft.com/office/drawing/2014/main" id="{C004F543-62E9-4270-A1ED-B936304E1FFC}"/>
              </a:ext>
            </a:extLst>
          </p:cNvPr>
          <p:cNvSpPr/>
          <p:nvPr/>
        </p:nvSpPr>
        <p:spPr>
          <a:xfrm>
            <a:off x="949968" y="4999352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П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8ED896B-52AA-4409-914D-55C61692455E}"/>
                  </a:ext>
                </a:extLst>
              </p:cNvPr>
              <p:cNvSpPr txBox="1"/>
              <p:nvPr/>
            </p:nvSpPr>
            <p:spPr>
              <a:xfrm>
                <a:off x="2011680" y="990719"/>
                <a:ext cx="3393440" cy="6588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360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3600" i="0" smtClean="0">
                              <a:latin typeface="Cambria Math" panose="02040503050406030204" pitchFamily="18" charset="0"/>
                            </a:rPr>
                            <m:t>tan</m:t>
                          </m:r>
                        </m:fName>
                        <m:e>
                          <m:sSup>
                            <m:sSupPr>
                              <m:ctrlPr>
                                <a:rPr lang="ru-RU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ru-RU" sz="3600" b="0" i="1" smtClean="0">
                                  <a:latin typeface="Cambria Math" panose="02040503050406030204" pitchFamily="18" charset="0"/>
                                </a:rPr>
                                <m:t>45</m:t>
                              </m:r>
                            </m:e>
                            <m:sup>
                              <m:r>
                                <a:rPr lang="ru-RU" sz="3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°</m:t>
                              </m:r>
                            </m:sup>
                          </m:sSup>
                        </m:e>
                      </m:func>
                    </m:oMath>
                  </m:oMathPara>
                </a14:m>
                <a:endParaRPr lang="ru-RU" sz="3600" dirty="0"/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8ED896B-52AA-4409-914D-55C6169245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1680" y="990719"/>
                <a:ext cx="3393440" cy="658898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09BC4DE0-CD90-42C8-B153-A40975F21B9B}"/>
                  </a:ext>
                </a:extLst>
              </p:cNvPr>
              <p:cNvSpPr txBox="1"/>
              <p:nvPr/>
            </p:nvSpPr>
            <p:spPr>
              <a:xfrm>
                <a:off x="2011680" y="2951480"/>
                <a:ext cx="3393440" cy="6588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360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ru-RU" sz="3600" b="0" i="0" smtClean="0">
                              <a:latin typeface="Cambria Math" panose="02040503050406030204" pitchFamily="18" charset="0"/>
                            </a:rPr>
                            <m:t>со</m:t>
                          </m:r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fName>
                        <m:e>
                          <m:sSup>
                            <m:sSupPr>
                              <m:ctrlPr>
                                <a:rPr lang="ru-RU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60</m:t>
                              </m:r>
                            </m:e>
                            <m:sup>
                              <m:r>
                                <a:rPr lang="ru-RU" sz="3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°</m:t>
                              </m:r>
                            </m:sup>
                          </m:sSup>
                        </m:e>
                      </m:func>
                    </m:oMath>
                  </m:oMathPara>
                </a14:m>
                <a:endParaRPr lang="ru-RU" sz="3600" dirty="0"/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09BC4DE0-CD90-42C8-B153-A40975F21B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1680" y="2951480"/>
                <a:ext cx="3393440" cy="65889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853CA7D-9914-4E0A-B1E2-4D36C251123B}"/>
                  </a:ext>
                </a:extLst>
              </p:cNvPr>
              <p:cNvSpPr txBox="1"/>
              <p:nvPr/>
            </p:nvSpPr>
            <p:spPr>
              <a:xfrm>
                <a:off x="2011680" y="4912241"/>
                <a:ext cx="3393440" cy="6588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360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3600" b="0" i="0" smtClean="0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sSup>
                            <m:sSupPr>
                              <m:ctrlPr>
                                <a:rPr lang="ru-RU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30</m:t>
                              </m:r>
                            </m:e>
                            <m:sup>
                              <m:r>
                                <a:rPr lang="ru-RU" sz="3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°</m:t>
                              </m:r>
                            </m:sup>
                          </m:sSup>
                        </m:e>
                      </m:func>
                    </m:oMath>
                  </m:oMathPara>
                </a14:m>
                <a:endParaRPr lang="ru-RU" sz="3600" dirty="0"/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853CA7D-9914-4E0A-B1E2-4D36C25112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1680" y="4912241"/>
                <a:ext cx="3393440" cy="65889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823970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extLst>
              <a:ext uri="{FF2B5EF4-FFF2-40B4-BE49-F238E27FC236}">
                <a16:creationId xmlns:a16="http://schemas.microsoft.com/office/drawing/2014/main" id="{4CE65532-4318-4D57-BE36-8CE861BC53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67202"/>
            <a:ext cx="11612880" cy="6438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3FDA2F2-B7FF-4E1C-BE9B-75862D9C15B1}"/>
              </a:ext>
            </a:extLst>
          </p:cNvPr>
          <p:cNvSpPr/>
          <p:nvPr/>
        </p:nvSpPr>
        <p:spPr>
          <a:xfrm>
            <a:off x="7384043" y="152400"/>
            <a:ext cx="450315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МИР</a:t>
            </a:r>
          </a:p>
          <a:p>
            <a:pPr algn="ctr"/>
            <a:r>
              <a:rPr lang="ru-RU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ОТКРЫТИЙ</a:t>
            </a:r>
          </a:p>
        </p:txBody>
      </p:sp>
    </p:spTree>
    <p:extLst>
      <p:ext uri="{BB962C8B-B14F-4D97-AF65-F5344CB8AC3E}">
        <p14:creationId xmlns:p14="http://schemas.microsoft.com/office/powerpoint/2010/main" val="41398542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один верхний угол скругленный, другой — усеченный 1">
            <a:extLst>
              <a:ext uri="{FF2B5EF4-FFF2-40B4-BE49-F238E27FC236}">
                <a16:creationId xmlns:a16="http://schemas.microsoft.com/office/drawing/2014/main" id="{1879FB12-AA90-43AB-A9DD-F62CCC12047C}"/>
              </a:ext>
            </a:extLst>
          </p:cNvPr>
          <p:cNvSpPr/>
          <p:nvPr/>
        </p:nvSpPr>
        <p:spPr>
          <a:xfrm>
            <a:off x="1346192" y="4225928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Ж</a:t>
            </a:r>
          </a:p>
        </p:txBody>
      </p:sp>
      <p:sp>
        <p:nvSpPr>
          <p:cNvPr id="3" name="Прямоугольник: один верхний угол скругленный, другой — усеченный 2">
            <a:extLst>
              <a:ext uri="{FF2B5EF4-FFF2-40B4-BE49-F238E27FC236}">
                <a16:creationId xmlns:a16="http://schemas.microsoft.com/office/drawing/2014/main" id="{480BCDC1-E169-41C5-8266-7EB97378047F}"/>
              </a:ext>
            </a:extLst>
          </p:cNvPr>
          <p:cNvSpPr/>
          <p:nvPr/>
        </p:nvSpPr>
        <p:spPr>
          <a:xfrm>
            <a:off x="5634358" y="4255776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З</a:t>
            </a:r>
          </a:p>
        </p:txBody>
      </p:sp>
      <p:sp>
        <p:nvSpPr>
          <p:cNvPr id="4" name="Прямоугольник: один верхний угол скругленный, другой — усеченный 3">
            <a:extLst>
              <a:ext uri="{FF2B5EF4-FFF2-40B4-BE49-F238E27FC236}">
                <a16:creationId xmlns:a16="http://schemas.microsoft.com/office/drawing/2014/main" id="{31BF0B79-AED7-44C5-A9A0-9F98FE4C9D4F}"/>
              </a:ext>
            </a:extLst>
          </p:cNvPr>
          <p:cNvSpPr/>
          <p:nvPr/>
        </p:nvSpPr>
        <p:spPr>
          <a:xfrm>
            <a:off x="9856492" y="4225928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И</a:t>
            </a:r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7C0F5B6E-6D11-4CAF-AA01-627E197A47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54" y="496138"/>
            <a:ext cx="2531116" cy="337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>
            <a:extLst>
              <a:ext uri="{FF2B5EF4-FFF2-40B4-BE49-F238E27FC236}">
                <a16:creationId xmlns:a16="http://schemas.microsoft.com/office/drawing/2014/main" id="{8FCA2B1F-C59F-415E-BD6D-32DC2B0F1B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7932" y="730135"/>
            <a:ext cx="2348228" cy="3125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>
            <a:extLst>
              <a:ext uri="{FF2B5EF4-FFF2-40B4-BE49-F238E27FC236}">
                <a16:creationId xmlns:a16="http://schemas.microsoft.com/office/drawing/2014/main" id="{FE576BD6-54E8-431E-8E3A-5673DC2827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9" t="23499" r="19777" b="5483"/>
          <a:stretch/>
        </p:blipFill>
        <p:spPr bwMode="auto">
          <a:xfrm>
            <a:off x="4526918" y="801787"/>
            <a:ext cx="3373120" cy="2763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14412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один верхний угол скругленный, другой — усеченный 1">
            <a:extLst>
              <a:ext uri="{FF2B5EF4-FFF2-40B4-BE49-F238E27FC236}">
                <a16:creationId xmlns:a16="http://schemas.microsoft.com/office/drawing/2014/main" id="{25A754D4-046A-4121-BBFC-7D4036B9DB80}"/>
              </a:ext>
            </a:extLst>
          </p:cNvPr>
          <p:cNvSpPr/>
          <p:nvPr/>
        </p:nvSpPr>
        <p:spPr>
          <a:xfrm>
            <a:off x="2098032" y="4429128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Г</a:t>
            </a:r>
          </a:p>
        </p:txBody>
      </p:sp>
      <p:sp>
        <p:nvSpPr>
          <p:cNvPr id="3" name="Прямоугольник: один верхний угол скругленный, другой — усеченный 2">
            <a:extLst>
              <a:ext uri="{FF2B5EF4-FFF2-40B4-BE49-F238E27FC236}">
                <a16:creationId xmlns:a16="http://schemas.microsoft.com/office/drawing/2014/main" id="{4D528E86-29DE-48A1-8187-83704A1EAEB1}"/>
              </a:ext>
            </a:extLst>
          </p:cNvPr>
          <p:cNvSpPr/>
          <p:nvPr/>
        </p:nvSpPr>
        <p:spPr>
          <a:xfrm>
            <a:off x="5908048" y="4429128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Д</a:t>
            </a:r>
          </a:p>
        </p:txBody>
      </p:sp>
      <p:sp>
        <p:nvSpPr>
          <p:cNvPr id="4" name="Прямоугольник: один верхний угол скругленный, другой — усеченный 3">
            <a:extLst>
              <a:ext uri="{FF2B5EF4-FFF2-40B4-BE49-F238E27FC236}">
                <a16:creationId xmlns:a16="http://schemas.microsoft.com/office/drawing/2014/main" id="{29551023-7AC9-48A7-A747-276714864BB0}"/>
              </a:ext>
            </a:extLst>
          </p:cNvPr>
          <p:cNvSpPr/>
          <p:nvPr/>
        </p:nvSpPr>
        <p:spPr>
          <a:xfrm>
            <a:off x="9514848" y="4429128"/>
            <a:ext cx="579120" cy="772160"/>
          </a:xfrm>
          <a:prstGeom prst="snip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Е</a:t>
            </a:r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B234C50D-AF97-4938-AA79-A4E3935CF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398" y="594186"/>
            <a:ext cx="2509203" cy="3669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>
            <a:extLst>
              <a:ext uri="{FF2B5EF4-FFF2-40B4-BE49-F238E27FC236}">
                <a16:creationId xmlns:a16="http://schemas.microsoft.com/office/drawing/2014/main" id="{14B66368-C9E2-479E-93E0-FAE1AA8DA8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18" t="37101" r="43218" b="2930"/>
          <a:stretch/>
        </p:blipFill>
        <p:spPr bwMode="auto">
          <a:xfrm>
            <a:off x="1174372" y="1207851"/>
            <a:ext cx="2696588" cy="2442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>
            <a:extLst>
              <a:ext uri="{FF2B5EF4-FFF2-40B4-BE49-F238E27FC236}">
                <a16:creationId xmlns:a16="http://schemas.microsoft.com/office/drawing/2014/main" id="{FC5B4E82-9276-4C91-A166-D319000EF1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" t="17392" r="-281" b="14050"/>
          <a:stretch/>
        </p:blipFill>
        <p:spPr bwMode="auto">
          <a:xfrm>
            <a:off x="8232770" y="1432560"/>
            <a:ext cx="2941960" cy="2702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29620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>
            <a:extLst>
              <a:ext uri="{FF2B5EF4-FFF2-40B4-BE49-F238E27FC236}">
                <a16:creationId xmlns:a16="http://schemas.microsoft.com/office/drawing/2014/main" id="{2F5AC493-CAA9-477A-BBDA-3D937BD261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" y="156633"/>
            <a:ext cx="11805920" cy="6544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5AAEB83-F0AD-470F-817C-CE7F2872ABBC}"/>
              </a:ext>
            </a:extLst>
          </p:cNvPr>
          <p:cNvSpPr/>
          <p:nvPr/>
        </p:nvSpPr>
        <p:spPr>
          <a:xfrm>
            <a:off x="1956181" y="254615"/>
            <a:ext cx="852348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Правильное слово – код:</a:t>
            </a:r>
          </a:p>
          <a:p>
            <a:pPr algn="ctr"/>
            <a:r>
              <a:rPr lang="ru-RU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ЛОГАРИФМИРОВАНИЕ</a:t>
            </a:r>
            <a:endParaRPr lang="ru-RU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8C7997-404F-496B-9FCB-FAFB78E9B738}"/>
              </a:ext>
            </a:extLst>
          </p:cNvPr>
          <p:cNvSpPr txBox="1"/>
          <p:nvPr/>
        </p:nvSpPr>
        <p:spPr>
          <a:xfrm>
            <a:off x="4531360" y="2327562"/>
            <a:ext cx="4114800" cy="2419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UI Semibold" panose="020B0702040204020203" pitchFamily="34" charset="0"/>
                <a:ea typeface="Calibri" panose="020F0502020204030204" pitchFamily="34" charset="0"/>
                <a:cs typeface="Segoe UI Semibold" panose="020B0702040204020203" pitchFamily="34" charset="0"/>
              </a:rPr>
              <a:t>действие, обратное возведению в степень. </a:t>
            </a:r>
          </a:p>
        </p:txBody>
      </p:sp>
    </p:spTree>
    <p:extLst>
      <p:ext uri="{BB962C8B-B14F-4D97-AF65-F5344CB8AC3E}">
        <p14:creationId xmlns:p14="http://schemas.microsoft.com/office/powerpoint/2010/main" val="26342137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C9478A4-6C52-4D29-B12E-FB458B124863}"/>
              </a:ext>
            </a:extLst>
          </p:cNvPr>
          <p:cNvSpPr/>
          <p:nvPr/>
        </p:nvSpPr>
        <p:spPr>
          <a:xfrm>
            <a:off x="4025263" y="356215"/>
            <a:ext cx="33489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ОТВЕТЫ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0E8CE6-DABF-46D7-A140-C32BE865C944}"/>
              </a:ext>
            </a:extLst>
          </p:cNvPr>
          <p:cNvSpPr txBox="1"/>
          <p:nvPr/>
        </p:nvSpPr>
        <p:spPr>
          <a:xfrm>
            <a:off x="731520" y="1143893"/>
            <a:ext cx="1049528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Мир цифр. 1. Лишняя римская цифра Х, так как остальные арабские</a:t>
            </a:r>
          </a:p>
          <a:p>
            <a:r>
              <a:rPr lang="ru-RU" dirty="0"/>
              <a:t>                    2.  9, так как однозначное число, а остальные двузначные</a:t>
            </a:r>
          </a:p>
          <a:p>
            <a:r>
              <a:rPr lang="ru-RU" dirty="0"/>
              <a:t>                    3.  7, так как натуральное число, а остальные дробные</a:t>
            </a:r>
          </a:p>
          <a:p>
            <a:r>
              <a:rPr lang="ru-RU" dirty="0"/>
              <a:t>Мир единиц измерений. 1. Литр, так это единица объема, а остальные единицы массы</a:t>
            </a:r>
          </a:p>
          <a:p>
            <a:r>
              <a:rPr lang="ru-RU" dirty="0"/>
              <a:t>                                          2. Окта, так как это греческое название числа, а остальное приставки для</a:t>
            </a:r>
          </a:p>
          <a:p>
            <a:r>
              <a:rPr lang="ru-RU" dirty="0"/>
              <a:t>                                               преобразования десятичных дольных единиц</a:t>
            </a:r>
          </a:p>
          <a:p>
            <a:r>
              <a:rPr lang="ru-RU" dirty="0"/>
              <a:t>Мир фигур. 1. Окружность, так это плоская фигура, а стальные объемные</a:t>
            </a:r>
          </a:p>
          <a:p>
            <a:r>
              <a:rPr lang="ru-RU" dirty="0"/>
              <a:t>                     2. Овал, так как он не имеет углов, а треугольник и прямоугольник имеют.</a:t>
            </a:r>
          </a:p>
          <a:p>
            <a:r>
              <a:rPr lang="ru-RU" dirty="0"/>
              <a:t>Мир графики. 1. График тригонометриче</a:t>
            </a:r>
            <a:r>
              <a:rPr lang="en-US" dirty="0"/>
              <a:t>c</a:t>
            </a:r>
            <a:r>
              <a:rPr lang="ru-RU" dirty="0"/>
              <a:t>кой функции </a:t>
            </a:r>
            <a:r>
              <a:rPr lang="en-US" dirty="0"/>
              <a:t>tgx</a:t>
            </a:r>
            <a:r>
              <a:rPr lang="ru-RU" dirty="0"/>
              <a:t>, а остальные – графики элементарных функций</a:t>
            </a:r>
          </a:p>
          <a:p>
            <a:r>
              <a:rPr lang="ru-RU" dirty="0"/>
              <a:t>                         2. График гипербола, так как на остальных графики тригонометрических функций</a:t>
            </a:r>
          </a:p>
          <a:p>
            <a:r>
              <a:rPr lang="ru-RU" dirty="0"/>
              <a:t>Мир теорем и аксиом. 1. Про треугольник лишнее, так это теорема, а остальные – аксиомы геометрии.</a:t>
            </a:r>
          </a:p>
          <a:p>
            <a:r>
              <a:rPr lang="ru-RU" dirty="0"/>
              <a:t>                                      2. Противоположные углы равны. Так как два остальных – это свойства</a:t>
            </a:r>
          </a:p>
          <a:p>
            <a:r>
              <a:rPr lang="ru-RU" dirty="0"/>
              <a:t>                                          прямоугольника.</a:t>
            </a:r>
          </a:p>
          <a:p>
            <a:r>
              <a:rPr lang="ru-RU" dirty="0"/>
              <a:t>Мир формул. 1. 3х+5=17, так это линейное уравнение, а остальные квадратные.</a:t>
            </a:r>
          </a:p>
          <a:p>
            <a:r>
              <a:rPr lang="ru-RU" dirty="0"/>
              <a:t>                        2.             , т.к. это формула площади квадрата, а остальные формулы площади ромба</a:t>
            </a:r>
          </a:p>
          <a:p>
            <a:r>
              <a:rPr lang="ru-RU" dirty="0"/>
              <a:t>                        3.             , т.к. значение равно 1, а остальные равны 1\2</a:t>
            </a:r>
          </a:p>
          <a:p>
            <a:r>
              <a:rPr lang="ru-RU" dirty="0"/>
              <a:t>Мир открытий. 1. Евклид, так как Пифагор и Теорема Пифагора.</a:t>
            </a:r>
          </a:p>
          <a:p>
            <a:r>
              <a:rPr lang="ru-RU" dirty="0"/>
              <a:t>                           2. Квадраты Никитина, так как Эйлер и Круги Эйлера.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6D450457-F66D-4351-829B-3275C38492F1}"/>
                  </a:ext>
                </a:extLst>
              </p:cNvPr>
              <p:cNvSpPr txBox="1"/>
              <p:nvPr/>
            </p:nvSpPr>
            <p:spPr>
              <a:xfrm>
                <a:off x="2326640" y="5009495"/>
                <a:ext cx="762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S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ru-RU" dirty="0"/>
              </a:p>
            </p:txBody>
          </p:sp>
        </mc:Choice>
        <mc:Fallback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6D450457-F66D-4351-829B-3275C38492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6640" y="5009495"/>
                <a:ext cx="762000" cy="369332"/>
              </a:xfrm>
              <a:prstGeom prst="rect">
                <a:avLst/>
              </a:prstGeom>
              <a:blipFill>
                <a:blip r:embed="rId2"/>
                <a:stretch>
                  <a:fillRect l="-7200" t="-8333" b="-2833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4A08A5C1-F1EC-43B8-920C-DC94D9C9729F}"/>
                  </a:ext>
                </a:extLst>
              </p:cNvPr>
              <p:cNvSpPr txBox="1"/>
              <p:nvPr/>
            </p:nvSpPr>
            <p:spPr>
              <a:xfrm>
                <a:off x="2367280" y="5298664"/>
                <a:ext cx="762000" cy="344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160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1600" i="0" smtClean="0">
                              <a:latin typeface="Cambria Math" panose="02040503050406030204" pitchFamily="18" charset="0"/>
                            </a:rPr>
                            <m:t>tan</m:t>
                          </m:r>
                        </m:fName>
                        <m:e>
                          <m:sSup>
                            <m:sSupPr>
                              <m:ctrlPr>
                                <a:rPr lang="ru-RU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ru-RU" sz="1600" b="0" i="1" smtClean="0">
                                  <a:latin typeface="Cambria Math" panose="02040503050406030204" pitchFamily="18" charset="0"/>
                                </a:rPr>
                                <m:t>45</m:t>
                              </m:r>
                            </m:e>
                            <m:sup>
                              <m:r>
                                <a:rPr lang="ru-RU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°</m:t>
                              </m:r>
                            </m:sup>
                          </m:sSup>
                        </m:e>
                      </m:func>
                    </m:oMath>
                  </m:oMathPara>
                </a14:m>
                <a:endParaRPr lang="ru-RU" sz="1600" dirty="0"/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4A08A5C1-F1EC-43B8-920C-DC94D9C972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7280" y="5298664"/>
                <a:ext cx="762000" cy="34413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60419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>
            <a:extLst>
              <a:ext uri="{FF2B5EF4-FFF2-40B4-BE49-F238E27FC236}">
                <a16:creationId xmlns:a16="http://schemas.microsoft.com/office/drawing/2014/main" id="{0396EFE7-6C1D-4D49-881C-CE3E4AFF7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0"/>
            <a:ext cx="114681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805CD23-BB3F-45E0-B66B-240DB49CE483}"/>
              </a:ext>
            </a:extLst>
          </p:cNvPr>
          <p:cNvSpPr/>
          <p:nvPr/>
        </p:nvSpPr>
        <p:spPr>
          <a:xfrm>
            <a:off x="6422773" y="1870055"/>
            <a:ext cx="481253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СПАСИБО</a:t>
            </a:r>
          </a:p>
          <a:p>
            <a:pPr algn="ctr"/>
            <a:r>
              <a:rPr lang="ru-RU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ЗА</a:t>
            </a:r>
          </a:p>
          <a:p>
            <a:pPr algn="ctr"/>
            <a:r>
              <a:rPr lang="ru-RU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9092222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184</TotalTime>
  <Words>458</Words>
  <Application>Microsoft Office PowerPoint</Application>
  <PresentationFormat>Широкоэкранный</PresentationFormat>
  <Paragraphs>123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3" baseType="lpstr">
      <vt:lpstr>Arial</vt:lpstr>
      <vt:lpstr>Cambria Math</vt:lpstr>
      <vt:lpstr>Garamond</vt:lpstr>
      <vt:lpstr>Segoe UI Semibold</vt:lpstr>
      <vt:lpstr>YS Text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 Радченко</dc:creator>
  <cp:lastModifiedBy>Елена Радченко</cp:lastModifiedBy>
  <cp:revision>8</cp:revision>
  <dcterms:created xsi:type="dcterms:W3CDTF">2021-11-04T07:45:31Z</dcterms:created>
  <dcterms:modified xsi:type="dcterms:W3CDTF">2021-11-04T10:49:57Z</dcterms:modified>
</cp:coreProperties>
</file>