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77" r:id="rId2"/>
    <p:sldId id="272" r:id="rId3"/>
    <p:sldId id="266" r:id="rId4"/>
    <p:sldId id="273" r:id="rId5"/>
    <p:sldId id="275" r:id="rId6"/>
    <p:sldId id="274" r:id="rId7"/>
    <p:sldId id="258" r:id="rId8"/>
    <p:sldId id="259" r:id="rId9"/>
    <p:sldId id="260" r:id="rId10"/>
    <p:sldId id="257" r:id="rId11"/>
    <p:sldId id="261" r:id="rId12"/>
    <p:sldId id="262" r:id="rId13"/>
    <p:sldId id="263" r:id="rId14"/>
    <p:sldId id="264" r:id="rId15"/>
    <p:sldId id="270" r:id="rId16"/>
    <p:sldId id="269" r:id="rId17"/>
    <p:sldId id="265" r:id="rId18"/>
    <p:sldId id="276" r:id="rId19"/>
    <p:sldId id="271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A92F20-F048-4831-8297-DD538E574158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C185C7-CAFC-4F93-8C9C-F6C8F80D2C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43317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C185C7-CAFC-4F93-8C9C-F6C8F80D2CEF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9709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161C8-D102-4699-91E9-3A375CB11640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3821D-AF51-4748-912C-45365030D9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0258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161C8-D102-4699-91E9-3A375CB11640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3821D-AF51-4748-912C-45365030D9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6141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161C8-D102-4699-91E9-3A375CB11640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3821D-AF51-4748-912C-45365030D9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6212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161C8-D102-4699-91E9-3A375CB11640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3821D-AF51-4748-912C-45365030D9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4830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161C8-D102-4699-91E9-3A375CB11640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3821D-AF51-4748-912C-45365030D9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9856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161C8-D102-4699-91E9-3A375CB11640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3821D-AF51-4748-912C-45365030D9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472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161C8-D102-4699-91E9-3A375CB11640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3821D-AF51-4748-912C-45365030D9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136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161C8-D102-4699-91E9-3A375CB11640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3821D-AF51-4748-912C-45365030D9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566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161C8-D102-4699-91E9-3A375CB11640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3821D-AF51-4748-912C-45365030D9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9958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161C8-D102-4699-91E9-3A375CB11640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3821D-AF51-4748-912C-45365030D9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7100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161C8-D102-4699-91E9-3A375CB11640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3821D-AF51-4748-912C-45365030D9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1516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161C8-D102-4699-91E9-3A375CB11640}" type="datetimeFigureOut">
              <a:rPr lang="ru-RU" smtClean="0"/>
              <a:t>31.03.2023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63821D-AF51-4748-912C-45365030D9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0681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7773" y="-594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57429" y="1506179"/>
            <a:ext cx="9838591" cy="2118947"/>
          </a:xfrm>
        </p:spPr>
        <p:txBody>
          <a:bodyPr>
            <a:normAutofit fontScale="90000"/>
          </a:bodyPr>
          <a:lstStyle/>
          <a:p>
            <a:r>
              <a:rPr lang="ru-RU" sz="4000" b="1" i="1" dirty="0" smtClean="0">
                <a:solidFill>
                  <a:srgbClr val="5B9BD5">
                    <a:lumMod val="75000"/>
                  </a:srgbClr>
                </a:solidFill>
                <a:latin typeface="Calibri" panose="020F0502020204030204"/>
                <a:ea typeface="+mn-ea"/>
                <a:cs typeface="+mn-cs"/>
              </a:rPr>
              <a:t>КВН к году  </a:t>
            </a:r>
            <a:r>
              <a:rPr lang="ru-RU" sz="4000" b="1" i="1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  <a:ea typeface="+mn-ea"/>
                <a:cs typeface="+mn-cs"/>
              </a:rPr>
              <a:t>национальных </a:t>
            </a:r>
            <a:r>
              <a:rPr lang="ru-RU" sz="4000" b="1" i="1" dirty="0" smtClean="0">
                <a:solidFill>
                  <a:srgbClr val="5B9BD5">
                    <a:lumMod val="75000"/>
                  </a:srgbClr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ru-RU" sz="4000" b="1" i="1" dirty="0" smtClean="0">
                <a:solidFill>
                  <a:srgbClr val="5B9BD5">
                    <a:lumMod val="75000"/>
                  </a:srgbClr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ru-RU" sz="4000" b="1" i="1" dirty="0" smtClean="0">
                <a:solidFill>
                  <a:srgbClr val="5B9BD5">
                    <a:lumMod val="75000"/>
                  </a:srgbClr>
                </a:solidFill>
                <a:latin typeface="Calibri" panose="020F0502020204030204"/>
                <a:ea typeface="+mn-ea"/>
                <a:cs typeface="+mn-cs"/>
              </a:rPr>
              <a:t>культур </a:t>
            </a:r>
            <a:r>
              <a:rPr lang="ru-RU" sz="4000" b="1" i="1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  <a:ea typeface="+mn-ea"/>
                <a:cs typeface="+mn-cs"/>
              </a:rPr>
              <a:t>и </a:t>
            </a:r>
            <a:r>
              <a:rPr lang="ru-RU" sz="4000" b="1" i="1" dirty="0" smtClean="0">
                <a:solidFill>
                  <a:srgbClr val="5B9BD5">
                    <a:lumMod val="75000"/>
                  </a:srgbClr>
                </a:solidFill>
                <a:latin typeface="Calibri" panose="020F0502020204030204"/>
                <a:ea typeface="+mn-ea"/>
                <a:cs typeface="+mn-cs"/>
              </a:rPr>
              <a:t>традиций </a:t>
            </a:r>
            <a:r>
              <a:rPr lang="ru-RU" sz="4000" b="1" i="1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в Татарстане </a:t>
            </a:r>
            <a:r>
              <a:rPr lang="ru-RU" b="1" i="1" dirty="0" smtClean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/>
            </a:r>
            <a:br>
              <a:rPr lang="ru-RU" b="1" i="1" dirty="0" smtClean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</a:br>
            <a:r>
              <a:rPr lang="ru-RU" b="1" i="1" dirty="0" smtClean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«Язык мал, да горы двигает»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92009" y="5131899"/>
            <a:ext cx="4311160" cy="1655762"/>
          </a:xfrm>
        </p:spPr>
        <p:txBody>
          <a:bodyPr>
            <a:normAutofit fontScale="92500"/>
          </a:bodyPr>
          <a:lstStyle/>
          <a:p>
            <a:pPr>
              <a:lnSpc>
                <a:spcPct val="120000"/>
              </a:lnSpc>
            </a:pPr>
            <a:r>
              <a:rPr lang="ru-RU" dirty="0" smtClean="0"/>
              <a:t>Работа учителей МБОУ </a:t>
            </a:r>
          </a:p>
          <a:p>
            <a:pPr>
              <a:lnSpc>
                <a:spcPct val="120000"/>
              </a:lnSpc>
            </a:pPr>
            <a:r>
              <a:rPr lang="ru-RU" dirty="0" smtClean="0"/>
              <a:t>«Лицей № 116» </a:t>
            </a:r>
            <a:r>
              <a:rPr lang="ru-RU" dirty="0" err="1" smtClean="0"/>
              <a:t>г.Казани</a:t>
            </a:r>
            <a:endParaRPr lang="ru-RU" dirty="0" smtClean="0"/>
          </a:p>
          <a:p>
            <a:pPr>
              <a:lnSpc>
                <a:spcPct val="120000"/>
              </a:lnSpc>
            </a:pPr>
            <a:r>
              <a:rPr lang="ru-RU" dirty="0" smtClean="0"/>
              <a:t>Ильясовой Г.Р., </a:t>
            </a:r>
            <a:r>
              <a:rPr lang="ru-RU" dirty="0" err="1" smtClean="0"/>
              <a:t>Маннаповой</a:t>
            </a:r>
            <a:r>
              <a:rPr lang="ru-RU" dirty="0" smtClean="0"/>
              <a:t> Л.Л.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4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45892" y="382012"/>
            <a:ext cx="8369279" cy="65556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Мы </a:t>
            </a:r>
          </a:p>
          <a:p>
            <a:pPr algn="ctr"/>
            <a:r>
              <a:rPr lang="ru-RU" sz="14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начинаем </a:t>
            </a:r>
          </a:p>
          <a:p>
            <a:pPr algn="ctr"/>
            <a:r>
              <a:rPr lang="ru-RU" sz="14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К В Н</a:t>
            </a:r>
            <a:endParaRPr lang="ru-RU" sz="1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58691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996068" y="1416205"/>
            <a:ext cx="887929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Выбор названия команд: </a:t>
            </a:r>
          </a:p>
          <a:p>
            <a:pPr marL="914400" indent="-914400">
              <a:buAutoNum type="arabicPeriod"/>
            </a:pPr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</a:rPr>
              <a:t>Важные-отважные лингвисты</a:t>
            </a:r>
          </a:p>
          <a:p>
            <a:pPr marL="914400" indent="-914400">
              <a:buAutoNum type="arabicPeriod"/>
            </a:pPr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</a:rPr>
              <a:t>Шумная компания шипящих</a:t>
            </a:r>
          </a:p>
          <a:p>
            <a:pPr marL="914400" indent="-914400">
              <a:buAutoNum type="arabicPeriod"/>
            </a:pPr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</a:rPr>
              <a:t>Дружный отряд глаголов</a:t>
            </a:r>
            <a:endParaRPr lang="ru-RU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05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6784" y="-594"/>
            <a:ext cx="12193057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26029" y="419299"/>
            <a:ext cx="9608573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i="1" dirty="0">
                <a:solidFill>
                  <a:schemeClr val="accent1">
                    <a:lumMod val="75000"/>
                  </a:schemeClr>
                </a:solidFill>
              </a:rPr>
              <a:t>Решение об объявлении </a:t>
            </a:r>
            <a:r>
              <a:rPr lang="ru-RU" sz="4000" b="1" i="1" dirty="0" smtClean="0">
                <a:solidFill>
                  <a:schemeClr val="accent1">
                    <a:lumMod val="75000"/>
                  </a:schemeClr>
                </a:solidFill>
              </a:rPr>
              <a:t>2023</a:t>
            </a:r>
            <a:r>
              <a:rPr lang="en-US" sz="4000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4000" b="1" i="1" dirty="0" smtClean="0">
                <a:solidFill>
                  <a:schemeClr val="accent1">
                    <a:lumMod val="75000"/>
                  </a:schemeClr>
                </a:solidFill>
              </a:rPr>
              <a:t>года </a:t>
            </a:r>
            <a:r>
              <a:rPr lang="ru-RU" sz="4000" b="1" i="1" dirty="0">
                <a:solidFill>
                  <a:schemeClr val="accent1">
                    <a:lumMod val="75000"/>
                  </a:schemeClr>
                </a:solidFill>
              </a:rPr>
              <a:t>в Татарстане </a:t>
            </a:r>
            <a:r>
              <a:rPr lang="ru-RU" sz="4000" b="1" i="1" dirty="0" smtClean="0">
                <a:solidFill>
                  <a:schemeClr val="accent1">
                    <a:lumMod val="75000"/>
                  </a:schemeClr>
                </a:solidFill>
              </a:rPr>
              <a:t>Годом </a:t>
            </a:r>
            <a:r>
              <a:rPr lang="ru-RU" sz="4000" b="1" i="1" dirty="0">
                <a:solidFill>
                  <a:schemeClr val="accent1">
                    <a:lumMod val="75000"/>
                  </a:schemeClr>
                </a:solidFill>
              </a:rPr>
              <a:t>национальных культур и традиций </a:t>
            </a:r>
            <a:r>
              <a:rPr lang="ru-RU" sz="4000" b="1" i="1" dirty="0" smtClean="0">
                <a:solidFill>
                  <a:schemeClr val="accent1">
                    <a:lumMod val="75000"/>
                  </a:schemeClr>
                </a:solidFill>
              </a:rPr>
              <a:t>имеет </a:t>
            </a:r>
            <a:r>
              <a:rPr lang="ru-RU" sz="4000" b="1" i="1" dirty="0">
                <a:solidFill>
                  <a:schemeClr val="accent1">
                    <a:lumMod val="75000"/>
                  </a:schemeClr>
                </a:solidFill>
              </a:rPr>
              <a:t>большое значение в сохранении самобытности </a:t>
            </a:r>
            <a:r>
              <a:rPr lang="ru-RU" sz="4000" b="1" i="1" dirty="0" smtClean="0">
                <a:solidFill>
                  <a:schemeClr val="accent1">
                    <a:lumMod val="75000"/>
                  </a:schemeClr>
                </a:solidFill>
              </a:rPr>
              <a:t>республики. </a:t>
            </a:r>
            <a:endParaRPr lang="en-US" sz="40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ru-RU" sz="4000" b="1" i="1" dirty="0" smtClean="0">
                <a:solidFill>
                  <a:schemeClr val="accent1">
                    <a:lumMod val="75000"/>
                  </a:schemeClr>
                </a:solidFill>
              </a:rPr>
              <a:t>Мудрость и самобытность народа хранят его пословицы.</a:t>
            </a:r>
            <a:endParaRPr lang="en-US" sz="40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endParaRPr lang="ru-RU" sz="4000" b="1" i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291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329"/>
            <a:ext cx="12193057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155121"/>
            <a:ext cx="12646479" cy="7355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/>
              <a:t>Дружба народов — богатство народное. (</a:t>
            </a:r>
            <a:r>
              <a:rPr lang="ru-RU" sz="3200" b="1" i="1" dirty="0" err="1"/>
              <a:t>башк</a:t>
            </a:r>
            <a:r>
              <a:rPr lang="ru-RU" sz="3200" b="1" i="1" dirty="0"/>
              <a:t>)</a:t>
            </a:r>
          </a:p>
          <a:p>
            <a:r>
              <a:rPr lang="ru-RU" sz="3200" b="1" i="1" dirty="0"/>
              <a:t>Любовь и дружба счастье несут. (</a:t>
            </a:r>
            <a:r>
              <a:rPr lang="ru-RU" sz="3200" b="1" i="1" dirty="0" err="1"/>
              <a:t>белор</a:t>
            </a:r>
            <a:r>
              <a:rPr lang="ru-RU" sz="3200" b="1" i="1" dirty="0" smtClean="0"/>
              <a:t>)</a:t>
            </a:r>
            <a:endParaRPr lang="ru-RU" sz="3200" b="1" i="1" dirty="0"/>
          </a:p>
          <a:p>
            <a:r>
              <a:rPr lang="ru-RU" sz="3200" b="1" i="1" dirty="0"/>
              <a:t>Дружба людей гору сокровищ создает. (</a:t>
            </a:r>
            <a:r>
              <a:rPr lang="ru-RU" sz="3200" b="1" i="1" dirty="0" err="1"/>
              <a:t>тувин</a:t>
            </a:r>
            <a:r>
              <a:rPr lang="ru-RU" sz="3200" b="1" i="1" dirty="0"/>
              <a:t>)</a:t>
            </a:r>
          </a:p>
          <a:p>
            <a:r>
              <a:rPr lang="ru-RU" sz="3200" b="1" i="1" dirty="0" smtClean="0"/>
              <a:t>Сила </a:t>
            </a:r>
            <a:r>
              <a:rPr lang="ru-RU" sz="3200" b="1" i="1" dirty="0"/>
              <a:t>птицы — в крыльях, сила человека — в дружбе. (татар)</a:t>
            </a:r>
          </a:p>
          <a:p>
            <a:r>
              <a:rPr lang="ru-RU" sz="3200" b="1" i="1" dirty="0"/>
              <a:t>Дружба силу добавляет. (эвенк, </a:t>
            </a:r>
            <a:r>
              <a:rPr lang="ru-RU" sz="3200" b="1" i="1" dirty="0" err="1"/>
              <a:t>якутс</a:t>
            </a:r>
            <a:r>
              <a:rPr lang="ru-RU" sz="3200" b="1" i="1" dirty="0"/>
              <a:t>)</a:t>
            </a:r>
          </a:p>
          <a:p>
            <a:r>
              <a:rPr lang="ru-RU" sz="3200" b="1" i="1" dirty="0"/>
              <a:t>В дружбе жить легко. (</a:t>
            </a:r>
            <a:r>
              <a:rPr lang="ru-RU" sz="3200" b="1" i="1" dirty="0" err="1"/>
              <a:t>удм</a:t>
            </a:r>
            <a:r>
              <a:rPr lang="ru-RU" sz="3200" b="1" i="1" dirty="0"/>
              <a:t>)</a:t>
            </a:r>
          </a:p>
          <a:p>
            <a:r>
              <a:rPr lang="ru-RU" sz="3200" b="1" i="1" dirty="0" smtClean="0"/>
              <a:t>Лучше </a:t>
            </a:r>
            <a:r>
              <a:rPr lang="ru-RU" sz="3200" b="1" i="1" dirty="0"/>
              <a:t>дружбу хранить, чем сокровища иметь. (</a:t>
            </a:r>
            <a:r>
              <a:rPr lang="ru-RU" sz="3200" b="1" i="1" dirty="0" err="1"/>
              <a:t>тувинск</a:t>
            </a:r>
            <a:r>
              <a:rPr lang="ru-RU" sz="3200" b="1" i="1" dirty="0"/>
              <a:t>)</a:t>
            </a:r>
          </a:p>
          <a:p>
            <a:r>
              <a:rPr lang="ru-RU" sz="3200" b="1" i="1" dirty="0"/>
              <a:t>Дружная жизнь длительна, недружная жизнь коротка. (хакас)</a:t>
            </a:r>
          </a:p>
          <a:p>
            <a:r>
              <a:rPr lang="ru-RU" sz="3200" b="1" i="1" dirty="0"/>
              <a:t>Ничто не может сравниться с дружной жизнью. (чуваш)</a:t>
            </a:r>
          </a:p>
          <a:p>
            <a:r>
              <a:rPr lang="ru-RU" sz="3200" b="1" i="1" dirty="0" smtClean="0"/>
              <a:t>Хлеб </a:t>
            </a:r>
            <a:r>
              <a:rPr lang="ru-RU" sz="3200" b="1" i="1" dirty="0"/>
              <a:t>из лебеды что горчица, а кто дружбу мутит, в друзья не годится. (башкир)</a:t>
            </a:r>
          </a:p>
          <a:p>
            <a:r>
              <a:rPr lang="ru-RU" sz="3200" b="1" i="1" dirty="0"/>
              <a:t>В дружбе легче жить. (</a:t>
            </a:r>
            <a:r>
              <a:rPr lang="ru-RU" sz="3200" b="1" i="1" dirty="0" err="1"/>
              <a:t>удм</a:t>
            </a:r>
            <a:r>
              <a:rPr lang="ru-RU" sz="3200" b="1" i="1" dirty="0"/>
              <a:t>)</a:t>
            </a:r>
          </a:p>
          <a:p>
            <a:r>
              <a:rPr lang="ru-RU" sz="3200" b="1" i="1" dirty="0"/>
              <a:t>Подружишься с дурным — опозоришься, подружишься с хорошим — достигнешь цели. (татар)</a:t>
            </a:r>
          </a:p>
          <a:p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7557" y="767444"/>
            <a:ext cx="6322100" cy="1066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512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87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801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229301"/>
            <a:ext cx="11615680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2ТУР-разминка</a:t>
            </a:r>
          </a:p>
          <a:p>
            <a:pPr lvl="0"/>
            <a:endParaRPr lang="ru-RU" sz="6000" b="1" i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lvl="0"/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1.Что </a:t>
            </a:r>
            <a:r>
              <a:rPr lang="ru-RU" sz="6000" b="1" i="1" dirty="0">
                <a:solidFill>
                  <a:schemeClr val="accent5">
                    <a:lumMod val="50000"/>
                  </a:schemeClr>
                </a:solidFill>
              </a:rPr>
              <a:t>стоит посередине земли?</a:t>
            </a:r>
            <a:r>
              <a:rPr lang="ru-RU" sz="5400" dirty="0">
                <a:solidFill>
                  <a:schemeClr val="accent5">
                    <a:lumMod val="50000"/>
                  </a:schemeClr>
                </a:solidFill>
              </a:rPr>
              <a:t> </a:t>
            </a:r>
            <a:endParaRPr lang="ru-RU" sz="5400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2. Чем кончается лето и </a:t>
            </a:r>
          </a:p>
          <a:p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      начинается осень? </a:t>
            </a:r>
          </a:p>
          <a:p>
            <a:pPr lvl="0"/>
            <a:endParaRPr lang="ru-RU" sz="6000" b="1" i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736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2414" y="0"/>
            <a:ext cx="12264414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-72414" y="254406"/>
            <a:ext cx="12067663" cy="65556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3.Что </a:t>
            </a:r>
            <a:r>
              <a:rPr lang="ru-RU" sz="6000" b="1" i="1" dirty="0">
                <a:solidFill>
                  <a:schemeClr val="accent5">
                    <a:lumMod val="50000"/>
                  </a:schemeClr>
                </a:solidFill>
              </a:rPr>
              <a:t>находится в начале книги</a:t>
            </a:r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?</a:t>
            </a:r>
          </a:p>
          <a:p>
            <a:pPr lvl="0"/>
            <a:endParaRPr lang="ru-RU" sz="6000" b="1" i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lvl="0"/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4</a:t>
            </a:r>
            <a:r>
              <a:rPr lang="ru-RU" sz="6000" dirty="0" smtClean="0">
                <a:solidFill>
                  <a:schemeClr val="accent5">
                    <a:lumMod val="50000"/>
                  </a:schemeClr>
                </a:solidFill>
              </a:rPr>
              <a:t>. </a:t>
            </a:r>
            <a:r>
              <a:rPr lang="ru-RU" sz="6000" b="1" i="1" dirty="0">
                <a:solidFill>
                  <a:schemeClr val="accent5">
                    <a:lumMod val="50000"/>
                  </a:schemeClr>
                </a:solidFill>
              </a:rPr>
              <a:t>Названия каких двух </a:t>
            </a:r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месяцев</a:t>
            </a:r>
          </a:p>
          <a:p>
            <a:pPr lvl="0"/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6000" b="1" i="1" dirty="0">
                <a:solidFill>
                  <a:schemeClr val="accent5">
                    <a:lumMod val="50000"/>
                  </a:schemeClr>
                </a:solidFill>
              </a:rPr>
              <a:t>оканчиваются на букву «Т»? </a:t>
            </a:r>
            <a:endParaRPr lang="ru-RU" sz="6000" b="1" i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lvl="0"/>
            <a:endParaRPr lang="ru-RU" sz="6000" b="1" i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lvl="0"/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5.</a:t>
            </a:r>
            <a:r>
              <a:rPr lang="ru-RU" sz="6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Что мы слышим в конце урока? </a:t>
            </a:r>
          </a:p>
          <a:p>
            <a:endParaRPr lang="ru-RU" sz="6000" b="1" i="1" dirty="0"/>
          </a:p>
        </p:txBody>
      </p:sp>
    </p:spTree>
    <p:extLst>
      <p:ext uri="{BB962C8B-B14F-4D97-AF65-F5344CB8AC3E}">
        <p14:creationId xmlns:p14="http://schemas.microsoft.com/office/powerpoint/2010/main" val="3693566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94"/>
            <a:ext cx="12266215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97654" y="150882"/>
            <a:ext cx="1209434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6.Что </a:t>
            </a:r>
            <a:r>
              <a:rPr lang="ru-RU" sz="6000" b="1" i="1" dirty="0">
                <a:solidFill>
                  <a:schemeClr val="accent5">
                    <a:lumMod val="50000"/>
                  </a:schemeClr>
                </a:solidFill>
              </a:rPr>
              <a:t>у зайца позади, </a:t>
            </a:r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а </a:t>
            </a:r>
            <a:r>
              <a:rPr lang="ru-RU" sz="6000" b="1" i="1" dirty="0">
                <a:solidFill>
                  <a:schemeClr val="accent5">
                    <a:lumMod val="50000"/>
                  </a:schemeClr>
                </a:solidFill>
              </a:rPr>
              <a:t>у цапли </a:t>
            </a:r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     впереди</a:t>
            </a:r>
            <a:r>
              <a:rPr lang="ru-RU" sz="6000" b="1" i="1" dirty="0">
                <a:solidFill>
                  <a:schemeClr val="accent5">
                    <a:lumMod val="50000"/>
                  </a:schemeClr>
                </a:solidFill>
              </a:rPr>
              <a:t>? </a:t>
            </a:r>
            <a:endParaRPr lang="ru-RU" sz="6000" b="1" i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lvl="0" algn="ctr"/>
            <a:endParaRPr lang="ru-RU" sz="6000" b="1" i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7.</a:t>
            </a:r>
            <a:r>
              <a:rPr lang="ru-RU" sz="6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Что находится в середине капусты? </a:t>
            </a:r>
          </a:p>
          <a:p>
            <a:pPr algn="ctr"/>
            <a:endParaRPr lang="ru-RU" sz="6000" b="1" i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lvl="0" algn="ctr"/>
            <a:endParaRPr lang="ru-RU" sz="6000" b="1" i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970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108" y="-297"/>
            <a:ext cx="12266215" cy="685859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-37108" y="0"/>
            <a:ext cx="11439399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Объявляем 3 тур.</a:t>
            </a:r>
            <a:endParaRPr lang="ru-RU" sz="6000" dirty="0" smtClean="0"/>
          </a:p>
          <a:p>
            <a:r>
              <a:rPr lang="ru-RU" sz="4400" b="1" i="1" dirty="0" smtClean="0"/>
              <a:t>Александр Иванович Куприн писал: </a:t>
            </a:r>
          </a:p>
          <a:p>
            <a:r>
              <a:rPr lang="ru-RU" sz="4400" b="1" i="1" dirty="0" smtClean="0"/>
              <a:t>«Русский язык в умелых руках и опытных устах- красив, певуч, выразителен, гибок, послушен, ловок и вместителен.»</a:t>
            </a:r>
          </a:p>
          <a:p>
            <a:r>
              <a:rPr lang="ru-RU" sz="2800" dirty="0" smtClean="0"/>
              <a:t> </a:t>
            </a:r>
            <a:r>
              <a:rPr lang="ru-RU" sz="3200" b="1" i="1" dirty="0" smtClean="0">
                <a:solidFill>
                  <a:schemeClr val="accent5">
                    <a:lumMod val="50000"/>
                  </a:schemeClr>
                </a:solidFill>
              </a:rPr>
              <a:t>Докажите это. </a:t>
            </a:r>
          </a:p>
          <a:p>
            <a:r>
              <a:rPr lang="ru-RU" sz="3200" b="1" i="1" dirty="0" smtClean="0">
                <a:solidFill>
                  <a:schemeClr val="accent5">
                    <a:lumMod val="50000"/>
                  </a:schemeClr>
                </a:solidFill>
              </a:rPr>
              <a:t>Итак, задание 2 тура для команд: </a:t>
            </a:r>
          </a:p>
          <a:p>
            <a:r>
              <a:rPr lang="ru-RU" sz="3200" b="1" i="1" dirty="0" smtClean="0">
                <a:solidFill>
                  <a:schemeClr val="accent5">
                    <a:lumMod val="50000"/>
                  </a:schemeClr>
                </a:solidFill>
              </a:rPr>
              <a:t>Мудрость языка заключена в пословицах и поговорках. Надеемся, вы часто их используете в своей речи.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2189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108" y="-297"/>
            <a:ext cx="12266215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393353"/>
            <a:ext cx="1225118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i="1" dirty="0">
                <a:solidFill>
                  <a:schemeClr val="accent5">
                    <a:lumMod val="50000"/>
                  </a:schemeClr>
                </a:solidFill>
              </a:rPr>
              <a:t>Продолжите пословицы: </a:t>
            </a:r>
          </a:p>
          <a:p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1.Повторенье</a:t>
            </a:r>
            <a:r>
              <a:rPr lang="ru-RU" sz="6000" b="1" i="1" dirty="0">
                <a:solidFill>
                  <a:schemeClr val="accent5">
                    <a:lumMod val="50000"/>
                  </a:schemeClr>
                </a:solidFill>
              </a:rPr>
              <a:t>… </a:t>
            </a:r>
            <a:endParaRPr lang="ru-RU" sz="6000" b="1" i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2</a:t>
            </a:r>
            <a:r>
              <a:rPr lang="ru-RU" sz="6000" b="1" i="1" dirty="0">
                <a:solidFill>
                  <a:schemeClr val="accent5">
                    <a:lumMod val="50000"/>
                  </a:schemeClr>
                </a:solidFill>
              </a:rPr>
              <a:t>. Ученье –свет … </a:t>
            </a:r>
            <a:endParaRPr lang="ru-RU" sz="6000" b="1" i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3</a:t>
            </a:r>
            <a:r>
              <a:rPr lang="ru-RU" sz="6000" b="1" i="1" dirty="0">
                <a:solidFill>
                  <a:schemeClr val="accent5">
                    <a:lumMod val="50000"/>
                  </a:schemeClr>
                </a:solidFill>
              </a:rPr>
              <a:t>. Худой мир лучше </a:t>
            </a:r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…</a:t>
            </a:r>
          </a:p>
          <a:p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4</a:t>
            </a:r>
            <a:r>
              <a:rPr lang="ru-RU" sz="6000" b="1" i="1" dirty="0">
                <a:solidFill>
                  <a:schemeClr val="accent5">
                    <a:lumMod val="50000"/>
                  </a:schemeClr>
                </a:solidFill>
              </a:rPr>
              <a:t>.  Без </a:t>
            </a:r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труда  …</a:t>
            </a:r>
          </a:p>
          <a:p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5</a:t>
            </a:r>
            <a:r>
              <a:rPr lang="ru-RU" sz="6000" b="1" i="1" dirty="0">
                <a:solidFill>
                  <a:schemeClr val="accent5">
                    <a:lumMod val="50000"/>
                  </a:schemeClr>
                </a:solidFill>
              </a:rPr>
              <a:t>. Терпенье и труд… </a:t>
            </a:r>
            <a:endParaRPr lang="ru-RU" sz="6000" b="1" i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6</a:t>
            </a:r>
            <a:r>
              <a:rPr lang="ru-RU" sz="6000" b="1" i="1" dirty="0">
                <a:solidFill>
                  <a:schemeClr val="accent5">
                    <a:lumMod val="50000"/>
                  </a:schemeClr>
                </a:solidFill>
              </a:rPr>
              <a:t>. </a:t>
            </a:r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6000" b="1" i="1" dirty="0">
                <a:solidFill>
                  <a:schemeClr val="accent5">
                    <a:lumMod val="50000"/>
                  </a:schemeClr>
                </a:solidFill>
              </a:rPr>
              <a:t>Век живи — </a:t>
            </a:r>
            <a:r>
              <a:rPr lang="ru-RU" sz="6000" b="1" i="1" dirty="0" smtClean="0">
                <a:solidFill>
                  <a:schemeClr val="accent5">
                    <a:lumMod val="50000"/>
                  </a:schemeClr>
                </a:solidFill>
              </a:rPr>
              <a:t>…</a:t>
            </a:r>
            <a:endParaRPr lang="ru-RU" sz="6000" b="1" i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806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108" y="-297"/>
            <a:ext cx="12266215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13636" y="1049855"/>
            <a:ext cx="11041052" cy="5130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54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тур называется </a:t>
            </a:r>
            <a:r>
              <a:rPr lang="ru-RU" sz="54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«Кто больше?» </a:t>
            </a:r>
            <a:r>
              <a:rPr lang="ru-RU" sz="48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(Задание для команды - кто больше соберёт слов, используя буквенный состав слова </a:t>
            </a:r>
            <a:r>
              <a:rPr lang="ru-RU" sz="48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 2 минуты)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54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«БЛАГОРОДСТВО»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54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48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 каждое слово 1 б. </a:t>
            </a:r>
            <a:endParaRPr lang="ru-RU" sz="4800" b="1" i="1" dirty="0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2763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900" y="17712"/>
            <a:ext cx="12266215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-79900" y="0"/>
            <a:ext cx="12118019" cy="6876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тур «</a:t>
            </a: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Фразеологический зверинец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-конкурс капитанов</a:t>
            </a:r>
            <a:r>
              <a:rPr lang="ru-RU" sz="4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(замените одним </a:t>
            </a: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словом).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1.Голоден </a:t>
            </a: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2.Хитёр </a:t>
            </a: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как…   </a:t>
            </a:r>
            <a:endParaRPr lang="ru-RU" sz="4000" dirty="0" smtClean="0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3.Труслив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как…</a:t>
            </a:r>
            <a:endParaRPr lang="ru-RU" sz="4000" dirty="0" smtClean="0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4.Здоров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как…</a:t>
            </a:r>
            <a:endParaRPr lang="ru-RU" sz="4000" dirty="0" smtClean="0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5.Изворотлив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как…</a:t>
            </a:r>
            <a:endParaRPr lang="ru-RU" sz="4000" dirty="0" smtClean="0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6.Нем как…   </a:t>
            </a:r>
            <a:endParaRPr lang="ru-RU" sz="4000" dirty="0" smtClean="0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7.Грозен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как…</a:t>
            </a:r>
            <a:endParaRPr lang="ru-RU" sz="4000" dirty="0" smtClean="0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4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8.Упрям </a:t>
            </a:r>
            <a:r>
              <a:rPr lang="ru-RU" sz="48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как…</a:t>
            </a:r>
            <a:endParaRPr lang="ru-RU" sz="4800" dirty="0" smtClean="0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9144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4215" y="0"/>
            <a:ext cx="12266215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573437"/>
            <a:ext cx="10298121" cy="6876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40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40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тур «Черный ящик»</a:t>
            </a: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4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подсказке нужно определить лексическое значение этих слов. </a:t>
            </a:r>
            <a:r>
              <a:rPr lang="ru-RU" sz="4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Если ребята сразу отгадывают, то получают 3 балла, если после двух подсказок , то два балла или один балл, если использованы три подсказки.</a:t>
            </a:r>
            <a:endParaRPr lang="ru-RU" sz="4400" dirty="0" smtClean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indent="-742950" algn="just">
              <a:lnSpc>
                <a:spcPct val="107000"/>
              </a:lnSpc>
              <a:spcAft>
                <a:spcPts val="0"/>
              </a:spcAft>
              <a:buAutoNum type="arabicPeriod"/>
            </a:pPr>
            <a:endParaRPr lang="ru-RU" sz="3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 algn="just">
              <a:lnSpc>
                <a:spcPct val="107000"/>
              </a:lnSpc>
              <a:spcAft>
                <a:spcPts val="0"/>
              </a:spcAft>
              <a:buAutoNum type="arabicPeriod"/>
            </a:pPr>
            <a:endParaRPr lang="ru-RU" sz="3600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 algn="just">
              <a:lnSpc>
                <a:spcPct val="107000"/>
              </a:lnSpc>
              <a:spcAft>
                <a:spcPts val="0"/>
              </a:spcAft>
              <a:buAutoNum type="arabicPeriod"/>
            </a:pPr>
            <a:endParaRPr lang="ru-RU" sz="3600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2326" y="1452569"/>
            <a:ext cx="10562771" cy="51180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8931" y="92792"/>
            <a:ext cx="2805349" cy="135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743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215" y="0"/>
            <a:ext cx="12266215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3181" y="245090"/>
            <a:ext cx="11845636" cy="54930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44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Черный ящик №1.</a:t>
            </a:r>
            <a:endParaRPr lang="ru-RU" sz="4400" b="1" i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 algn="just">
              <a:lnSpc>
                <a:spcPct val="107000"/>
              </a:lnSpc>
              <a:spcAft>
                <a:spcPts val="0"/>
              </a:spcAft>
              <a:buAutoNum type="arabicPeriod"/>
            </a:pPr>
            <a:endParaRPr lang="ru-RU" sz="4400" b="1" i="1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 algn="just">
              <a:lnSpc>
                <a:spcPct val="107000"/>
              </a:lnSpc>
              <a:spcAft>
                <a:spcPts val="0"/>
              </a:spcAft>
              <a:buAutoNum type="arabicPeriod"/>
            </a:pPr>
            <a:r>
              <a:rPr lang="ru-RU" sz="48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Из-за </a:t>
            </a:r>
            <a:r>
              <a:rPr lang="ru-RU" sz="48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него начинается вражда. </a:t>
            </a:r>
          </a:p>
          <a:p>
            <a:pPr marL="742950" indent="-742950" algn="just">
              <a:lnSpc>
                <a:spcPct val="107000"/>
              </a:lnSpc>
              <a:spcAft>
                <a:spcPts val="0"/>
              </a:spcAft>
              <a:buAutoNum type="arabicPeriod"/>
            </a:pPr>
            <a:r>
              <a:rPr lang="ru-RU" sz="48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Когда тесно, то ему негде упасть. </a:t>
            </a:r>
          </a:p>
          <a:p>
            <a:pPr marL="742950" indent="-742950" algn="just">
              <a:lnSpc>
                <a:spcPct val="107000"/>
              </a:lnSpc>
              <a:spcAft>
                <a:spcPts val="0"/>
              </a:spcAft>
              <a:buAutoNum type="arabicPeriod"/>
            </a:pPr>
            <a:r>
              <a:rPr lang="ru-RU" sz="48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 Чернавка отравила </a:t>
            </a:r>
            <a:r>
              <a:rPr lang="ru-RU" sz="48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героиню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48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сказки А.С. Пушкина « Сказка </a:t>
            </a:r>
            <a:endParaRPr lang="ru-RU" sz="4800" b="1" i="1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48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sz="48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спящей царевне и семи богатырях» 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804403" cy="135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51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10529984" cy="6295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endParaRPr lang="ru-RU" sz="4400" b="1" i="1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48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Черный ящик №2.</a:t>
            </a:r>
          </a:p>
          <a:p>
            <a:pPr marL="742950" indent="-742950" algn="just">
              <a:lnSpc>
                <a:spcPct val="107000"/>
              </a:lnSpc>
              <a:spcAft>
                <a:spcPts val="0"/>
              </a:spcAft>
              <a:buAutoNum type="arabicPeriod"/>
            </a:pPr>
            <a:r>
              <a:rPr lang="ru-RU" sz="48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Глупый </a:t>
            </a:r>
            <a:r>
              <a:rPr lang="ru-RU" sz="48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человек будет искать ее в скошенной траве</a:t>
            </a:r>
            <a:r>
              <a:rPr lang="ru-RU" sz="48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742950" indent="-742950" algn="just">
              <a:lnSpc>
                <a:spcPct val="107000"/>
              </a:lnSpc>
              <a:spcAft>
                <a:spcPts val="0"/>
              </a:spcAft>
              <a:buAutoNum type="arabicPeriod"/>
            </a:pPr>
            <a:r>
              <a:rPr lang="ru-RU" sz="48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Тот</a:t>
            </a:r>
            <a:r>
              <a:rPr lang="ru-RU" sz="48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кто волнуется, будет на них сидеть. </a:t>
            </a:r>
            <a:endParaRPr lang="ru-RU" sz="4800" b="1" i="1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 algn="just">
              <a:lnSpc>
                <a:spcPct val="107000"/>
              </a:lnSpc>
              <a:spcAft>
                <a:spcPts val="0"/>
              </a:spcAft>
              <a:buAutoNum type="arabicPeriod"/>
            </a:pPr>
            <a:r>
              <a:rPr lang="ru-RU" sz="48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48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её помощью можно пришить </a:t>
            </a:r>
            <a:r>
              <a:rPr lang="ru-RU" sz="48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пуговку</a:t>
            </a:r>
            <a:r>
              <a:rPr lang="ru-RU" sz="48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97"/>
            <a:ext cx="2804403" cy="135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158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108" y="-297"/>
            <a:ext cx="12266215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3307" y="0"/>
            <a:ext cx="121158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ctr"/>
            <a:r>
              <a:rPr lang="ru-RU" sz="4000" b="1" i="1" dirty="0" smtClean="0"/>
              <a:t>7 ТУР.</a:t>
            </a:r>
            <a:endParaRPr lang="ru-RU" dirty="0" smtClean="0"/>
          </a:p>
          <a:p>
            <a:r>
              <a:rPr lang="ru-RU" sz="3600" b="1" i="1" dirty="0" smtClean="0"/>
              <a:t>Задача каждой команды за </a:t>
            </a:r>
            <a:r>
              <a:rPr lang="ru-RU" sz="3600" b="1" i="1" dirty="0"/>
              <a:t>3 мин образовать новые слова, переставляя буквы, не изменяя их </a:t>
            </a:r>
            <a:r>
              <a:rPr lang="ru-RU" sz="3600" b="1" i="1" dirty="0" smtClean="0"/>
              <a:t>количество.</a:t>
            </a:r>
          </a:p>
          <a:p>
            <a:pPr algn="ctr"/>
            <a:r>
              <a:rPr lang="ru-RU" sz="4400" b="1" i="1" dirty="0" smtClean="0"/>
              <a:t>Например:   ПИОН -ПОНИ</a:t>
            </a:r>
          </a:p>
          <a:p>
            <a:r>
              <a:rPr lang="ru-RU" sz="3200" b="1" i="1" dirty="0" smtClean="0"/>
              <a:t>Команда</a:t>
            </a:r>
            <a:r>
              <a:rPr lang="ru-RU" sz="4000" b="1" i="1" dirty="0" smtClean="0"/>
              <a:t> 1. </a:t>
            </a:r>
          </a:p>
          <a:p>
            <a:r>
              <a:rPr lang="ru-RU" sz="4000" b="1" i="1" dirty="0" smtClean="0"/>
              <a:t>Товар </a:t>
            </a:r>
            <a:r>
              <a:rPr lang="ru-RU" sz="4000" b="1" i="1" dirty="0"/>
              <a:t>- </a:t>
            </a:r>
            <a:r>
              <a:rPr lang="ru-RU" sz="4000" b="1" i="1" dirty="0" smtClean="0"/>
              <a:t>…  Халва </a:t>
            </a:r>
            <a:r>
              <a:rPr lang="ru-RU" sz="4000" b="1" i="1" dirty="0"/>
              <a:t>- </a:t>
            </a:r>
            <a:r>
              <a:rPr lang="ru-RU" sz="4000" b="1" i="1" dirty="0" smtClean="0"/>
              <a:t>…    Кобура </a:t>
            </a:r>
            <a:r>
              <a:rPr lang="ru-RU" sz="4000" b="1" i="1" dirty="0"/>
              <a:t>- </a:t>
            </a:r>
            <a:r>
              <a:rPr lang="ru-RU" sz="4000" b="1" i="1" dirty="0" smtClean="0"/>
              <a:t>…  </a:t>
            </a:r>
          </a:p>
          <a:p>
            <a:r>
              <a:rPr lang="ru-RU" sz="3200" b="1" i="1" dirty="0" smtClean="0"/>
              <a:t>Команда</a:t>
            </a:r>
            <a:r>
              <a:rPr lang="ru-RU" sz="4000" b="1" i="1" dirty="0" smtClean="0"/>
              <a:t> 2. </a:t>
            </a:r>
          </a:p>
          <a:p>
            <a:r>
              <a:rPr lang="ru-RU" sz="4000" b="1" i="1" dirty="0" smtClean="0"/>
              <a:t>Коршун </a:t>
            </a:r>
            <a:r>
              <a:rPr lang="ru-RU" sz="4000" b="1" i="1" dirty="0"/>
              <a:t>- </a:t>
            </a:r>
            <a:r>
              <a:rPr lang="ru-RU" sz="4000" b="1" i="1" dirty="0" smtClean="0"/>
              <a:t>…Цоколь </a:t>
            </a:r>
            <a:r>
              <a:rPr lang="ru-RU" sz="4000" b="1" i="1" dirty="0"/>
              <a:t>- </a:t>
            </a:r>
            <a:r>
              <a:rPr lang="ru-RU" sz="4000" b="1" i="1" dirty="0" smtClean="0"/>
              <a:t>…Укор </a:t>
            </a:r>
            <a:r>
              <a:rPr lang="ru-RU" sz="4000" b="1" i="1" dirty="0"/>
              <a:t>- </a:t>
            </a:r>
            <a:r>
              <a:rPr lang="ru-RU" sz="4000" b="1" i="1" dirty="0" smtClean="0"/>
              <a:t>…</a:t>
            </a:r>
          </a:p>
          <a:p>
            <a:r>
              <a:rPr lang="ru-RU" sz="3200" b="1" i="1" dirty="0" smtClean="0"/>
              <a:t>Команда</a:t>
            </a:r>
            <a:r>
              <a:rPr lang="ru-RU" sz="4000" b="1" i="1" dirty="0" smtClean="0"/>
              <a:t> 3. </a:t>
            </a:r>
          </a:p>
          <a:p>
            <a:r>
              <a:rPr lang="ru-RU" sz="4000" b="1" i="1" dirty="0" smtClean="0"/>
              <a:t>Шпала - …Кулон - …Образ - …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8888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930" y="0"/>
            <a:ext cx="12266215" cy="68585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9930" y="0"/>
            <a:ext cx="11191077" cy="63094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chemeClr val="accent5">
                    <a:lumMod val="75000"/>
                  </a:schemeClr>
                </a:solidFill>
              </a:rPr>
              <a:t>8 ТУР</a:t>
            </a:r>
          </a:p>
          <a:p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</a:rPr>
              <a:t>Дагестанская</a:t>
            </a:r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</a:rPr>
              <a:t>: «Торопливым людям не хватает мудрости</a:t>
            </a:r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</a:rPr>
              <a:t>».</a:t>
            </a:r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endParaRPr lang="ru-RU" sz="2800" b="1" i="1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</a:rPr>
              <a:t>(</a:t>
            </a:r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</a:rPr>
              <a:t>Поспешишь - людей насмешишь.)</a:t>
            </a:r>
          </a:p>
          <a:p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</a:rPr>
              <a:t>Белорусская</a:t>
            </a:r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</a:rPr>
              <a:t>: « И живи до старости, и учись до старости». </a:t>
            </a:r>
            <a:endParaRPr lang="ru-RU" sz="2800" b="1" i="1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</a:rPr>
              <a:t>(</a:t>
            </a:r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</a:rPr>
              <a:t> Век живи - век учись.)</a:t>
            </a:r>
          </a:p>
          <a:p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</a:rPr>
              <a:t>Киргизская</a:t>
            </a:r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</a:rPr>
              <a:t>: « Потихоньку далеко пойдёшь, а пляской устанешь». </a:t>
            </a:r>
            <a:endParaRPr lang="ru-RU" sz="2800" b="1" i="1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</a:rPr>
              <a:t> (Тише едешь - дальше будешь.)</a:t>
            </a:r>
          </a:p>
          <a:p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</a:rPr>
              <a:t>Малайская: «Кончил шить - оборвал нить</a:t>
            </a:r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</a:rPr>
              <a:t>».</a:t>
            </a:r>
          </a:p>
          <a:p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</a:rPr>
              <a:t> ( Сделал дело - гуляй смело.)</a:t>
            </a:r>
          </a:p>
          <a:p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</a:rPr>
              <a:t>Киргизская</a:t>
            </a:r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</a:rPr>
              <a:t>: « Чем наполнена посуда, то и выльется оттуда</a:t>
            </a:r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</a:rPr>
              <a:t>».</a:t>
            </a:r>
          </a:p>
          <a:p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</a:rPr>
              <a:t> ( Что посеешь, то и пожнёшь.)</a:t>
            </a:r>
          </a:p>
          <a:p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</a:rPr>
              <a:t>Таджикская</a:t>
            </a:r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</a:rPr>
              <a:t>: « Если кривы дерева, то от них и тень крива</a:t>
            </a:r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</a:rPr>
              <a:t>».</a:t>
            </a:r>
          </a:p>
          <a:p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</a:rPr>
              <a:t> (Яблоко от яблони недалеко падает</a:t>
            </a:r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</a:rPr>
              <a:t>.)</a:t>
            </a:r>
          </a:p>
          <a:p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</a:rPr>
              <a:t>Татарская : «Без ветра листья не колышутся» (Нет дыма без огня)</a:t>
            </a:r>
            <a:endParaRPr lang="ru-RU" sz="2800" b="1" i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121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108" y="-297"/>
            <a:ext cx="12266215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2967335"/>
            <a:ext cx="12039599" cy="144655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Подводим итоги!</a:t>
            </a:r>
            <a:endParaRPr lang="ru-RU" sz="8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6613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</TotalTime>
  <Words>489</Words>
  <Application>Microsoft Office PowerPoint</Application>
  <PresentationFormat>Широкоэкранный</PresentationFormat>
  <Paragraphs>107</Paragraphs>
  <Slides>19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Тема Office</vt:lpstr>
      <vt:lpstr>КВН к году  национальных  культур и традиций в Татарстане  «Язык мал, да горы двигает»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БИБЛИОТЕКАРЬ</dc:creator>
  <cp:lastModifiedBy>БИБЛИОТЕКАРЬ</cp:lastModifiedBy>
  <cp:revision>56</cp:revision>
  <dcterms:created xsi:type="dcterms:W3CDTF">2023-02-18T09:16:31Z</dcterms:created>
  <dcterms:modified xsi:type="dcterms:W3CDTF">2023-03-31T06:41:03Z</dcterms:modified>
</cp:coreProperties>
</file>