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5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7" r:id="rId10"/>
    <p:sldId id="268" r:id="rId11"/>
    <p:sldId id="265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8" r:id="rId29"/>
    <p:sldId id="289" r:id="rId30"/>
    <p:sldId id="291" r:id="rId31"/>
    <p:sldId id="292" r:id="rId32"/>
    <p:sldId id="301" r:id="rId33"/>
    <p:sldId id="302" r:id="rId34"/>
    <p:sldId id="285" r:id="rId35"/>
    <p:sldId id="286" r:id="rId36"/>
    <p:sldId id="290" r:id="rId37"/>
    <p:sldId id="287" r:id="rId38"/>
    <p:sldId id="293" r:id="rId39"/>
    <p:sldId id="294" r:id="rId40"/>
    <p:sldId id="303" r:id="rId41"/>
    <p:sldId id="295" r:id="rId42"/>
    <p:sldId id="296" r:id="rId43"/>
    <p:sldId id="297" r:id="rId44"/>
    <p:sldId id="298" r:id="rId45"/>
    <p:sldId id="299" r:id="rId46"/>
    <p:sldId id="300" r:id="rId47"/>
    <p:sldId id="304" r:id="rId4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slide" Target="slide24.xml"/><Relationship Id="rId18" Type="http://schemas.openxmlformats.org/officeDocument/2006/relationships/slide" Target="slide34.xml"/><Relationship Id="rId3" Type="http://schemas.openxmlformats.org/officeDocument/2006/relationships/slide" Target="slide5.xml"/><Relationship Id="rId21" Type="http://schemas.openxmlformats.org/officeDocument/2006/relationships/slide" Target="slide40.xml"/><Relationship Id="rId7" Type="http://schemas.openxmlformats.org/officeDocument/2006/relationships/slide" Target="slide12.xml"/><Relationship Id="rId12" Type="http://schemas.openxmlformats.org/officeDocument/2006/relationships/slide" Target="slide22.xml"/><Relationship Id="rId17" Type="http://schemas.openxmlformats.org/officeDocument/2006/relationships/slide" Target="slide32.xml"/><Relationship Id="rId2" Type="http://schemas.openxmlformats.org/officeDocument/2006/relationships/slide" Target="slide3.xml"/><Relationship Id="rId16" Type="http://schemas.openxmlformats.org/officeDocument/2006/relationships/slide" Target="slide30.xml"/><Relationship Id="rId20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11" Type="http://schemas.openxmlformats.org/officeDocument/2006/relationships/slide" Target="slide20.xml"/><Relationship Id="rId24" Type="http://schemas.openxmlformats.org/officeDocument/2006/relationships/slide" Target="slide45.xml"/><Relationship Id="rId5" Type="http://schemas.openxmlformats.org/officeDocument/2006/relationships/slide" Target="slide9.xml"/><Relationship Id="rId15" Type="http://schemas.openxmlformats.org/officeDocument/2006/relationships/slide" Target="slide28.xml"/><Relationship Id="rId23" Type="http://schemas.openxmlformats.org/officeDocument/2006/relationships/slide" Target="slide43.xml"/><Relationship Id="rId10" Type="http://schemas.openxmlformats.org/officeDocument/2006/relationships/slide" Target="slide18.xml"/><Relationship Id="rId19" Type="http://schemas.openxmlformats.org/officeDocument/2006/relationships/slide" Target="slide36.xml"/><Relationship Id="rId4" Type="http://schemas.openxmlformats.org/officeDocument/2006/relationships/slide" Target="slide7.xml"/><Relationship Id="rId9" Type="http://schemas.openxmlformats.org/officeDocument/2006/relationships/slide" Target="slide16.xml"/><Relationship Id="rId14" Type="http://schemas.openxmlformats.org/officeDocument/2006/relationships/slide" Target="slide26.xml"/><Relationship Id="rId22" Type="http://schemas.openxmlformats.org/officeDocument/2006/relationships/slide" Target="slide3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21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3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35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" Target="slide37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39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" Target="slide42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" Target="slide44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" Target="slide46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images.myshared.ru/6/561809/slide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6897" y="332656"/>
            <a:ext cx="8453575" cy="635855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76672"/>
            <a:ext cx="8183880" cy="105156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«СВОЯ ИГРА»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422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7499093"/>
              </p:ext>
            </p:extLst>
          </p:nvPr>
        </p:nvGraphicFramePr>
        <p:xfrm>
          <a:off x="500034" y="357169"/>
          <a:ext cx="8286807" cy="58579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035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58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58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58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4581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36845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FFFF00"/>
                          </a:solidFill>
                        </a:rPr>
                        <a:t>ОБЛАСТЬ ЗНАНИЙ</a:t>
                      </a:r>
                      <a:endParaRPr lang="ru-RU" sz="28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chemeClr val="bg1"/>
                          </a:solidFill>
                        </a:rPr>
                        <a:t>БАЛЛЫ</a:t>
                      </a:r>
                      <a:endParaRPr lang="ru-RU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6845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ЧЕЛОВЕК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hlinkClick r:id="rId2" action="ppaction://hlinksldjump"/>
                        </a:rPr>
                        <a:t>5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hlinkClick r:id="rId3" action="ppaction://hlinksldjump"/>
                        </a:rPr>
                        <a:t>10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hlinkClick r:id="rId4" action="ppaction://hlinksldjump"/>
                        </a:rPr>
                        <a:t>15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hlinkClick r:id="rId5" action="ppaction://hlinksldjump"/>
                        </a:rPr>
                        <a:t>20</a:t>
                      </a:r>
                      <a:endParaRPr lang="ru-RU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6845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ПРИРОДА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hlinkClick r:id="rId6" action="ppaction://hlinksldjump"/>
                        </a:rPr>
                        <a:t>5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hlinkClick r:id="rId7" action="ppaction://hlinksldjump"/>
                        </a:rPr>
                        <a:t>10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hlinkClick r:id="rId8" action="ppaction://hlinksldjump"/>
                        </a:rPr>
                        <a:t>15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hlinkClick r:id="rId9" action="ppaction://hlinksldjump"/>
                        </a:rPr>
                        <a:t>20</a:t>
                      </a:r>
                      <a:endParaRPr lang="ru-RU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6845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ТЕХНИКА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hlinkClick r:id="rId10" action="ppaction://hlinksldjump"/>
                        </a:rPr>
                        <a:t>5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hlinkClick r:id="rId11" action="ppaction://hlinksldjump"/>
                        </a:rPr>
                        <a:t>10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hlinkClick r:id="rId12" action="ppaction://hlinksldjump"/>
                        </a:rPr>
                        <a:t>15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hlinkClick r:id="rId13" action="ppaction://hlinksldjump"/>
                        </a:rPr>
                        <a:t>20</a:t>
                      </a:r>
                      <a:endParaRPr lang="ru-RU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36845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ИСКУССТВО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hlinkClick r:id="rId14" action="ppaction://hlinksldjump"/>
                        </a:rPr>
                        <a:t>5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hlinkClick r:id="rId15" action="ppaction://hlinksldjump"/>
                        </a:rPr>
                        <a:t>10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hlinkClick r:id="rId16" action="ppaction://hlinksldjump"/>
                        </a:rPr>
                        <a:t>15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hlinkClick r:id="rId17" action="ppaction://hlinksldjump"/>
                        </a:rPr>
                        <a:t>20</a:t>
                      </a:r>
                      <a:endParaRPr lang="ru-RU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36845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ЗНАК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hlinkClick r:id="rId18" action="ppaction://hlinksldjump"/>
                        </a:rPr>
                        <a:t>5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hlinkClick r:id="rId19" action="ppaction://hlinksldjump"/>
                        </a:rPr>
                        <a:t>10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hlinkClick r:id="rId20" action="ppaction://hlinksldjump"/>
                        </a:rPr>
                        <a:t>15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hlinkClick r:id="rId21" action="ppaction://hlinksldjump"/>
                        </a:rPr>
                        <a:t>20</a:t>
                      </a:r>
                      <a:endParaRPr lang="ru-RU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36845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РАЗНОЕ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hlinkClick r:id="rId22" action="ppaction://hlinksldjump"/>
                        </a:rPr>
                        <a:t>5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hlinkClick r:id="rId21" action="ppaction://hlinksldjump"/>
                        </a:rPr>
                        <a:t>10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hlinkClick r:id="rId23" action="ppaction://hlinksldjump"/>
                        </a:rPr>
                        <a:t>15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hlinkClick r:id="rId24" action="ppaction://hlinksldjump"/>
                        </a:rPr>
                        <a:t>20</a:t>
                      </a:r>
                      <a:endParaRPr lang="ru-RU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285728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ru-RU" sz="3200" b="1" dirty="0" smtClean="0">
                <a:solidFill>
                  <a:srgbClr val="C00000"/>
                </a:solidFill>
              </a:rPr>
              <a:t>Кем по профессии был А.П. Чехов?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00430" y="1928802"/>
            <a:ext cx="2786082" cy="370999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36" name="Picture 12" descr="http://collectioner.ru/uploads/123-%283%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1428736"/>
            <a:ext cx="4000529" cy="4929222"/>
          </a:xfrm>
          <a:prstGeom prst="rect">
            <a:avLst/>
          </a:prstGeom>
          <a:noFill/>
        </p:spPr>
      </p:pic>
      <p:sp>
        <p:nvSpPr>
          <p:cNvPr id="10" name="5-конечная звезда 9">
            <a:hlinkClick r:id="rId3" action="ppaction://hlinksldjump"/>
          </p:cNvPr>
          <p:cNvSpPr/>
          <p:nvPr/>
        </p:nvSpPr>
        <p:spPr>
          <a:xfrm>
            <a:off x="8501090" y="6357957"/>
            <a:ext cx="642910" cy="5000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Писатель, драматург, врач  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5-конечная звезда 3">
            <a:hlinkClick r:id="rId2" action="ppaction://hlinksldjump"/>
          </p:cNvPr>
          <p:cNvSpPr/>
          <p:nvPr/>
        </p:nvSpPr>
        <p:spPr>
          <a:xfrm>
            <a:off x="8001024" y="5429264"/>
            <a:ext cx="428628" cy="50006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500042"/>
            <a:ext cx="7772400" cy="1828800"/>
          </a:xfrm>
        </p:spPr>
        <p:txBody>
          <a:bodyPr>
            <a:normAutofit/>
          </a:bodyPr>
          <a:lstStyle/>
          <a:p>
            <a:pPr algn="l"/>
            <a:r>
              <a:rPr lang="ru-RU" sz="3600" dirty="0" smtClean="0"/>
              <a:t>Кем бы могли работать в наши дни: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7224" y="3643314"/>
            <a:ext cx="6215106" cy="2027688"/>
          </a:xfrm>
        </p:spPr>
        <p:txBody>
          <a:bodyPr>
            <a:noAutofit/>
          </a:bodyPr>
          <a:lstStyle/>
          <a:p>
            <a:pPr algn="l"/>
            <a:r>
              <a:rPr lang="ru-RU" sz="2400" b="1" dirty="0" smtClean="0">
                <a:solidFill>
                  <a:srgbClr val="C00000"/>
                </a:solidFill>
              </a:rPr>
              <a:t>- Волк из сказки «Волк и семеро козлят»;</a:t>
            </a:r>
          </a:p>
          <a:p>
            <a:pPr algn="l"/>
            <a:r>
              <a:rPr lang="ru-RU" sz="2400" b="1" dirty="0" smtClean="0">
                <a:solidFill>
                  <a:srgbClr val="C00000"/>
                </a:solidFill>
              </a:rPr>
              <a:t>- Красная шапочка;</a:t>
            </a:r>
          </a:p>
          <a:p>
            <a:pPr algn="l"/>
            <a:r>
              <a:rPr lang="ru-RU" sz="2400" b="1" dirty="0" smtClean="0">
                <a:solidFill>
                  <a:srgbClr val="C00000"/>
                </a:solidFill>
              </a:rPr>
              <a:t>- Кот </a:t>
            </a:r>
            <a:r>
              <a:rPr lang="ru-RU" sz="2400" b="1" dirty="0" err="1" smtClean="0">
                <a:solidFill>
                  <a:srgbClr val="C00000"/>
                </a:solidFill>
              </a:rPr>
              <a:t>Матроскин</a:t>
            </a:r>
            <a:r>
              <a:rPr lang="ru-RU" sz="2400" b="1" dirty="0" smtClean="0">
                <a:solidFill>
                  <a:srgbClr val="C00000"/>
                </a:solidFill>
              </a:rPr>
              <a:t> «Каникулы в </a:t>
            </a:r>
            <a:r>
              <a:rPr lang="ru-RU" sz="2400" b="1" dirty="0" err="1" smtClean="0">
                <a:solidFill>
                  <a:srgbClr val="C00000"/>
                </a:solidFill>
              </a:rPr>
              <a:t>Простоквашино</a:t>
            </a:r>
            <a:r>
              <a:rPr lang="ru-RU" sz="2400" b="1" dirty="0" smtClean="0">
                <a:solidFill>
                  <a:srgbClr val="C00000"/>
                </a:solidFill>
              </a:rPr>
              <a:t>»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32770" name="Picture 2" descr="http://printonic.ru/uploads/images/2016/02/22/.tmb/thumb_img_56cadd5011d14_resize_900_5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16" y="4286257"/>
            <a:ext cx="1928826" cy="1571636"/>
          </a:xfrm>
          <a:prstGeom prst="rect">
            <a:avLst/>
          </a:prstGeom>
          <a:noFill/>
        </p:spPr>
      </p:pic>
      <p:sp>
        <p:nvSpPr>
          <p:cNvPr id="5" name="5-конечная звезда 4">
            <a:hlinkClick r:id="rId3" action="ppaction://hlinksldjump"/>
          </p:cNvPr>
          <p:cNvSpPr/>
          <p:nvPr/>
        </p:nvSpPr>
        <p:spPr>
          <a:xfrm>
            <a:off x="8358214" y="6215082"/>
            <a:ext cx="414334" cy="42862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2376" y="1714488"/>
            <a:ext cx="7772400" cy="2884944"/>
          </a:xfrm>
        </p:spPr>
        <p:txBody>
          <a:bodyPr>
            <a:normAutofit/>
          </a:bodyPr>
          <a:lstStyle/>
          <a:p>
            <a:pPr algn="l"/>
            <a:r>
              <a:rPr lang="ru-RU" sz="2400" b="1" dirty="0" smtClean="0">
                <a:solidFill>
                  <a:srgbClr val="FF0000"/>
                </a:solidFill>
              </a:rPr>
              <a:t>Волк мог быть артистом пародий;</a:t>
            </a:r>
          </a:p>
          <a:p>
            <a:pPr algn="l"/>
            <a:endParaRPr lang="ru-RU" sz="2400" b="1" dirty="0" smtClean="0">
              <a:solidFill>
                <a:srgbClr val="FF0000"/>
              </a:solidFill>
            </a:endParaRPr>
          </a:p>
          <a:p>
            <a:pPr algn="l"/>
            <a:r>
              <a:rPr lang="ru-RU" sz="2400" b="1" dirty="0" smtClean="0">
                <a:solidFill>
                  <a:srgbClr val="FF0000"/>
                </a:solidFill>
              </a:rPr>
              <a:t>Красная шапочка могла быть социальным работником;</a:t>
            </a:r>
          </a:p>
          <a:p>
            <a:pPr algn="l"/>
            <a:endParaRPr lang="ru-RU" sz="2400" b="1" dirty="0" smtClean="0">
              <a:solidFill>
                <a:srgbClr val="FF0000"/>
              </a:solidFill>
            </a:endParaRPr>
          </a:p>
          <a:p>
            <a:pPr algn="l"/>
            <a:r>
              <a:rPr lang="ru-RU" sz="2400" b="1" dirty="0" smtClean="0">
                <a:solidFill>
                  <a:srgbClr val="FF0000"/>
                </a:solidFill>
              </a:rPr>
              <a:t>Кот </a:t>
            </a:r>
            <a:r>
              <a:rPr lang="ru-RU" sz="2400" b="1" dirty="0" err="1" smtClean="0">
                <a:solidFill>
                  <a:srgbClr val="FF0000"/>
                </a:solidFill>
              </a:rPr>
              <a:t>Матроскин</a:t>
            </a:r>
            <a:r>
              <a:rPr lang="ru-RU" sz="2400" b="1" dirty="0" smtClean="0">
                <a:solidFill>
                  <a:srgbClr val="FF0000"/>
                </a:solidFill>
              </a:rPr>
              <a:t> мог быть коммерсантом, животноводом, фермером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31746" name="Picture 2" descr="http://atnews.org/wp-content/uploads/2018/04/267%D0%98-6-%D0%9A%D0%BE%D1%82%D1%8B-%D0%BE-%D0%BB%D1%8E%D0%B4%D1%8F%D1%85-%D0%9C%D0%B0%D1%82%D1%80%D0%BE%D1%81%D0%BA%D0%B8%D0%B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4000504"/>
            <a:ext cx="2095468" cy="1838025"/>
          </a:xfrm>
          <a:prstGeom prst="rect">
            <a:avLst/>
          </a:prstGeom>
          <a:noFill/>
        </p:spPr>
      </p:pic>
      <p:sp>
        <p:nvSpPr>
          <p:cNvPr id="5" name="5-конечная звезда 4">
            <a:hlinkClick r:id="rId3" action="ppaction://hlinksldjump"/>
          </p:cNvPr>
          <p:cNvSpPr/>
          <p:nvPr/>
        </p:nvSpPr>
        <p:spPr>
          <a:xfrm>
            <a:off x="8215338" y="6072206"/>
            <a:ext cx="485772" cy="48577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1285860"/>
            <a:ext cx="7772400" cy="3714776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>
                <a:solidFill>
                  <a:srgbClr val="C00000"/>
                </a:solidFill>
              </a:rPr>
              <a:t>Специалист , оказывающий квалифицированную юридическую помощь физическим лицам (гражданам, лицам без гражданства и юридическим лицам (организациям), в том числе защищает их интересы и права в суде?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6" name="5-конечная звезда 5">
            <a:hlinkClick r:id="rId2" action="ppaction://hlinksldjump"/>
          </p:cNvPr>
          <p:cNvSpPr/>
          <p:nvPr/>
        </p:nvSpPr>
        <p:spPr>
          <a:xfrm>
            <a:off x="8215338" y="6143644"/>
            <a:ext cx="557210" cy="48577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714356"/>
            <a:ext cx="7772400" cy="1828800"/>
          </a:xfrm>
        </p:spPr>
        <p:txBody>
          <a:bodyPr/>
          <a:lstStyle/>
          <a:p>
            <a:pPr algn="ctr"/>
            <a:r>
              <a:rPr lang="ru-RU" dirty="0" smtClean="0"/>
              <a:t>Адвокат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4818" name="Picture 2" descr="http://s13.dibi.ru/kirov-kaluga-obl/pic_800_600/34855856/e1c14ee4a1344cff8841ab3e1bc65a6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3000372"/>
            <a:ext cx="3976694" cy="2982521"/>
          </a:xfrm>
          <a:prstGeom prst="rect">
            <a:avLst/>
          </a:prstGeom>
          <a:noFill/>
        </p:spPr>
      </p:pic>
      <p:sp>
        <p:nvSpPr>
          <p:cNvPr id="5" name="5-конечная звезда 4">
            <a:hlinkClick r:id="rId3" action="ppaction://hlinksldjump"/>
          </p:cNvPr>
          <p:cNvSpPr/>
          <p:nvPr/>
        </p:nvSpPr>
        <p:spPr>
          <a:xfrm>
            <a:off x="8143900" y="6215082"/>
            <a:ext cx="342896" cy="27145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285860"/>
            <a:ext cx="7772400" cy="857256"/>
          </a:xfrm>
        </p:spPr>
        <p:txBody>
          <a:bodyPr>
            <a:normAutofit/>
          </a:bodyPr>
          <a:lstStyle/>
          <a:p>
            <a:pPr algn="l"/>
            <a:r>
              <a:rPr lang="ru-RU" sz="3200" dirty="0" smtClean="0"/>
              <a:t>Расшифруйте анаграммы: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2376" y="3571876"/>
            <a:ext cx="7772400" cy="2428892"/>
          </a:xfrm>
        </p:spPr>
        <p:txBody>
          <a:bodyPr>
            <a:normAutofit/>
          </a:bodyPr>
          <a:lstStyle/>
          <a:p>
            <a:pPr algn="l"/>
            <a:r>
              <a:rPr lang="ru-RU" sz="2800" b="1" dirty="0" smtClean="0"/>
              <a:t>АВДОТКА …-А</a:t>
            </a:r>
          </a:p>
          <a:p>
            <a:pPr algn="l"/>
            <a:r>
              <a:rPr lang="ru-RU" sz="2800" b="1" dirty="0" smtClean="0"/>
              <a:t>КРЕДИТОР… -Д</a:t>
            </a:r>
          </a:p>
          <a:p>
            <a:pPr algn="l"/>
            <a:r>
              <a:rPr lang="ru-RU" sz="2800" b="1" dirty="0" smtClean="0"/>
              <a:t>КУЛОН… -К</a:t>
            </a:r>
          </a:p>
          <a:p>
            <a:pPr algn="l"/>
            <a:r>
              <a:rPr lang="ru-RU" sz="2800" b="1" dirty="0" smtClean="0"/>
              <a:t>РВАЧ…-В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4" name="5-конечная звезда 3">
            <a:hlinkClick r:id="rId2" action="ppaction://hlinksldjump"/>
          </p:cNvPr>
          <p:cNvSpPr/>
          <p:nvPr/>
        </p:nvSpPr>
        <p:spPr>
          <a:xfrm>
            <a:off x="8072462" y="6000768"/>
            <a:ext cx="557210" cy="48577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b="1" dirty="0" smtClean="0"/>
              <a:t>Адвокат</a:t>
            </a:r>
          </a:p>
          <a:p>
            <a:r>
              <a:rPr lang="ru-RU" b="1" dirty="0" smtClean="0"/>
              <a:t>Директор</a:t>
            </a:r>
          </a:p>
          <a:p>
            <a:r>
              <a:rPr lang="ru-RU" b="1" dirty="0" smtClean="0"/>
              <a:t>Клоун</a:t>
            </a:r>
          </a:p>
          <a:p>
            <a:r>
              <a:rPr lang="ru-RU" b="1" dirty="0" smtClean="0"/>
              <a:t>Врач </a:t>
            </a:r>
            <a:endParaRPr lang="ru-RU" b="1" dirty="0"/>
          </a:p>
        </p:txBody>
      </p:sp>
      <p:sp>
        <p:nvSpPr>
          <p:cNvPr id="4" name="5-конечная звезда 3">
            <a:hlinkClick r:id="rId2" action="ppaction://hlinksldjump"/>
          </p:cNvPr>
          <p:cNvSpPr/>
          <p:nvPr/>
        </p:nvSpPr>
        <p:spPr>
          <a:xfrm>
            <a:off x="8215338" y="5929330"/>
            <a:ext cx="485772" cy="55721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http://photoshare.ru/data/66/66724/1/6aatfm-i2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2357430"/>
            <a:ext cx="4876800" cy="34671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214546" y="928670"/>
            <a:ext cx="4572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Кот в мешке</a:t>
            </a:r>
            <a:endParaRPr lang="ru-RU" sz="3200" b="1" dirty="0"/>
          </a:p>
        </p:txBody>
      </p:sp>
      <p:sp>
        <p:nvSpPr>
          <p:cNvPr id="8" name="5-конечная звезда 7">
            <a:hlinkClick r:id="rId3" action="ppaction://hlinksldjump"/>
          </p:cNvPr>
          <p:cNvSpPr/>
          <p:nvPr/>
        </p:nvSpPr>
        <p:spPr>
          <a:xfrm>
            <a:off x="8358214" y="6143644"/>
            <a:ext cx="414334" cy="414334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071670" y="5857892"/>
            <a:ext cx="47863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ПЕРЕХОД ХОДА К ДРУГОЙ КОМАНДЕ</a:t>
            </a:r>
            <a:endParaRPr lang="ru-RU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ru-RU" b="1" dirty="0" smtClean="0">
              <a:solidFill>
                <a:srgbClr val="C00000"/>
              </a:solidFill>
            </a:endParaRPr>
          </a:p>
          <a:p>
            <a:pPr algn="ctr">
              <a:buNone/>
            </a:pPr>
            <a:endParaRPr lang="ru-RU" b="1" dirty="0" smtClean="0">
              <a:solidFill>
                <a:srgbClr val="C00000"/>
              </a:solidFill>
            </a:endParaRPr>
          </a:p>
          <a:p>
            <a:pPr algn="ctr">
              <a:buNone/>
            </a:pPr>
            <a:endParaRPr lang="ru-RU" b="1" dirty="0" smtClean="0">
              <a:solidFill>
                <a:srgbClr val="C00000"/>
              </a:solidFill>
            </a:endParaRPr>
          </a:p>
          <a:p>
            <a:pPr algn="ctr">
              <a:buNone/>
            </a:pPr>
            <a:r>
              <a:rPr lang="ru-RU" b="1" dirty="0" smtClean="0">
                <a:solidFill>
                  <a:srgbClr val="C00000"/>
                </a:solidFill>
              </a:rPr>
              <a:t>Назовите профессию человека, который  не сеет и не пашет, но отвечает за урожай. Кто он?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5-конечная звезда 3">
            <a:hlinkClick r:id="rId2" action="ppaction://hlinksldjump"/>
          </p:cNvPr>
          <p:cNvSpPr/>
          <p:nvPr/>
        </p:nvSpPr>
        <p:spPr>
          <a:xfrm>
            <a:off x="7929586" y="5929330"/>
            <a:ext cx="485772" cy="34289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714356"/>
            <a:ext cx="7772400" cy="1828800"/>
          </a:xfrm>
        </p:spPr>
        <p:txBody>
          <a:bodyPr/>
          <a:lstStyle/>
          <a:p>
            <a:pPr algn="ctr"/>
            <a:r>
              <a:rPr lang="ru-RU" dirty="0" smtClean="0"/>
              <a:t>Агроном </a:t>
            </a:r>
            <a:endParaRPr lang="ru-RU" dirty="0"/>
          </a:p>
        </p:txBody>
      </p:sp>
      <p:pic>
        <p:nvPicPr>
          <p:cNvPr id="36866" name="Picture 2" descr="http://abakan-news.ru/wp-content/uploads/2017/05/%D0%B0%D0%B3%D1%80%D0%BE%D0%BD%D0%BE%D0%BC-1000x6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2857496"/>
            <a:ext cx="5786478" cy="3480438"/>
          </a:xfrm>
          <a:prstGeom prst="rect">
            <a:avLst/>
          </a:prstGeom>
          <a:noFill/>
        </p:spPr>
      </p:pic>
      <p:sp>
        <p:nvSpPr>
          <p:cNvPr id="5" name="5-конечная звезда 4">
            <a:hlinkClick r:id="rId3" action="ppaction://hlinksldjump"/>
          </p:cNvPr>
          <p:cNvSpPr/>
          <p:nvPr/>
        </p:nvSpPr>
        <p:spPr>
          <a:xfrm>
            <a:off x="8215338" y="6072206"/>
            <a:ext cx="557210" cy="55721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1538" y="2357430"/>
            <a:ext cx="7286676" cy="2143140"/>
          </a:xfrm>
        </p:spPr>
        <p:txBody>
          <a:bodyPr>
            <a:noAutofit/>
          </a:bodyPr>
          <a:lstStyle/>
          <a:p>
            <a:pPr algn="l"/>
            <a:r>
              <a:rPr lang="ru-RU" sz="3200" dirty="0" smtClean="0">
                <a:solidFill>
                  <a:srgbClr val="C00000"/>
                </a:solidFill>
              </a:rPr>
              <a:t>Бередят его сознанье все пернатые </a:t>
            </a:r>
            <a:r>
              <a:rPr lang="ru-RU" sz="3200" dirty="0" err="1" smtClean="0">
                <a:solidFill>
                  <a:srgbClr val="C00000"/>
                </a:solidFill>
              </a:rPr>
              <a:t>созданья</a:t>
            </a:r>
            <a:r>
              <a:rPr lang="ru-RU" sz="3200" dirty="0" smtClean="0">
                <a:solidFill>
                  <a:srgbClr val="C00000"/>
                </a:solidFill>
              </a:rPr>
              <a:t>.</a:t>
            </a:r>
            <a:br>
              <a:rPr lang="ru-RU" sz="3200" dirty="0" smtClean="0">
                <a:solidFill>
                  <a:srgbClr val="C00000"/>
                </a:solidFill>
              </a:rPr>
            </a:br>
            <a:r>
              <a:rPr lang="ru-RU" sz="3200" dirty="0" smtClean="0">
                <a:solidFill>
                  <a:srgbClr val="C00000"/>
                </a:solidFill>
              </a:rPr>
              <a:t>Друг грачей, ворон, синиц,</a:t>
            </a:r>
            <a:br>
              <a:rPr lang="ru-RU" sz="3200" dirty="0" smtClean="0">
                <a:solidFill>
                  <a:srgbClr val="C00000"/>
                </a:solidFill>
              </a:rPr>
            </a:br>
            <a:r>
              <a:rPr lang="ru-RU" sz="3200" dirty="0" smtClean="0">
                <a:solidFill>
                  <a:srgbClr val="C00000"/>
                </a:solidFill>
              </a:rPr>
              <a:t>изучать он любит птиц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41990" name="Picture 6" descr="https://animalreader.ru/wp-content/uploads/2015/02/sinits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571480"/>
            <a:ext cx="2441575" cy="1525984"/>
          </a:xfrm>
          <a:prstGeom prst="rect">
            <a:avLst/>
          </a:prstGeom>
          <a:noFill/>
        </p:spPr>
      </p:pic>
      <p:sp>
        <p:nvSpPr>
          <p:cNvPr id="7" name="5-конечная звезда 6">
            <a:hlinkClick r:id="rId3" action="ppaction://hlinksldjump"/>
          </p:cNvPr>
          <p:cNvSpPr/>
          <p:nvPr/>
        </p:nvSpPr>
        <p:spPr>
          <a:xfrm>
            <a:off x="8286776" y="6215082"/>
            <a:ext cx="485772" cy="41433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132701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rgbClr val="C00000"/>
                </a:solidFill>
              </a:rPr>
              <a:t>Орнитолог 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43014" name="AutoShape 6" descr="https://ic.pics.livejournal.com/shpilenok/17995238/646463/646463_origina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3016" name="AutoShape 8" descr="https://g1.dcdn.lt/images/pix/vytautas-pareigis-6111249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3018" name="AutoShape 10" descr="https://g1.dcdn.lt/images/pix/vytautas-pareigis-6111249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3030" name="Picture 22" descr="http://img-fotki.yandex.ru/get/4137/410683.0/0_ade4a_87156446_XL.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643050"/>
            <a:ext cx="7086881" cy="4214843"/>
          </a:xfrm>
          <a:prstGeom prst="rect">
            <a:avLst/>
          </a:prstGeom>
          <a:noFill/>
        </p:spPr>
      </p:pic>
      <p:sp>
        <p:nvSpPr>
          <p:cNvPr id="15" name="5-конечная звезда 14">
            <a:hlinkClick r:id="rId3" action="ppaction://hlinksldjump"/>
          </p:cNvPr>
          <p:cNvSpPr/>
          <p:nvPr/>
        </p:nvSpPr>
        <p:spPr>
          <a:xfrm>
            <a:off x="8215338" y="6143644"/>
            <a:ext cx="557210" cy="4286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857232"/>
            <a:ext cx="7772400" cy="1071570"/>
          </a:xfrm>
        </p:spPr>
        <p:txBody>
          <a:bodyPr/>
          <a:lstStyle/>
          <a:p>
            <a:pPr algn="ctr"/>
            <a:r>
              <a:rPr lang="ru-RU" dirty="0" smtClean="0"/>
              <a:t>Разгадайте ребус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2376" y="2643182"/>
            <a:ext cx="7772400" cy="1956250"/>
          </a:xfrm>
        </p:spPr>
        <p:txBody>
          <a:bodyPr>
            <a:normAutofit/>
          </a:bodyPr>
          <a:lstStyle/>
          <a:p>
            <a:pPr algn="l"/>
            <a:r>
              <a:rPr lang="ru-RU" sz="9600" b="1" dirty="0" smtClean="0">
                <a:solidFill>
                  <a:srgbClr val="C00000"/>
                </a:solidFill>
              </a:rPr>
              <a:t>  э</a:t>
            </a:r>
            <a:endParaRPr lang="ru-RU" sz="9600" b="1" dirty="0">
              <a:solidFill>
                <a:srgbClr val="C00000"/>
              </a:solidFill>
            </a:endParaRPr>
          </a:p>
        </p:txBody>
      </p:sp>
      <p:sp>
        <p:nvSpPr>
          <p:cNvPr id="44040" name="AutoShape 8" descr="https://cdn.fishki.net/upload/post/2016/11/08/2129780/9591386xoh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4046" name="Picture 14" descr="http://tehne.com/assets/i/upload/event/stake-wo-bark-a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2714620"/>
            <a:ext cx="1173225" cy="3095580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4857752" y="3000372"/>
            <a:ext cx="36433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dirty="0" err="1" smtClean="0"/>
              <a:t>ог</a:t>
            </a:r>
            <a:endParaRPr lang="ru-RU" sz="9600" dirty="0"/>
          </a:p>
        </p:txBody>
      </p:sp>
      <p:sp>
        <p:nvSpPr>
          <p:cNvPr id="12" name="5-конечная звезда 11">
            <a:hlinkClick r:id="rId3" action="ppaction://hlinksldjump"/>
          </p:cNvPr>
          <p:cNvSpPr/>
          <p:nvPr/>
        </p:nvSpPr>
        <p:spPr>
          <a:xfrm>
            <a:off x="8286776" y="5857892"/>
            <a:ext cx="414334" cy="55721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928670"/>
            <a:ext cx="7772400" cy="894414"/>
          </a:xfrm>
        </p:spPr>
        <p:txBody>
          <a:bodyPr/>
          <a:lstStyle/>
          <a:p>
            <a:pPr algn="ctr"/>
            <a:r>
              <a:rPr lang="ru-RU" dirty="0" smtClean="0"/>
              <a:t>Эколог </a:t>
            </a:r>
            <a:endParaRPr lang="ru-RU" dirty="0"/>
          </a:p>
        </p:txBody>
      </p:sp>
      <p:pic>
        <p:nvPicPr>
          <p:cNvPr id="45064" name="Picture 8" descr="http://zyuzinomedia.ru/upload/medialibrary/86b/86b39947576a3e26cabb6240bf8c15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2500306"/>
            <a:ext cx="5500726" cy="3500462"/>
          </a:xfrm>
          <a:prstGeom prst="rect">
            <a:avLst/>
          </a:prstGeom>
          <a:noFill/>
        </p:spPr>
      </p:pic>
      <p:sp>
        <p:nvSpPr>
          <p:cNvPr id="8" name="5-конечная звезда 7">
            <a:hlinkClick r:id="rId3" action="ppaction://hlinksldjump"/>
          </p:cNvPr>
          <p:cNvSpPr/>
          <p:nvPr/>
        </p:nvSpPr>
        <p:spPr>
          <a:xfrm>
            <a:off x="8215338" y="6215082"/>
            <a:ext cx="485772" cy="41433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785794"/>
            <a:ext cx="7772400" cy="1428760"/>
          </a:xfrm>
        </p:spPr>
        <p:txBody>
          <a:bodyPr/>
          <a:lstStyle/>
          <a:p>
            <a:pPr algn="ctr"/>
            <a:r>
              <a:rPr lang="ru-RU" dirty="0" smtClean="0"/>
              <a:t>Разгадайте ребус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2376" y="2857496"/>
            <a:ext cx="7772400" cy="174193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1142976" y="2786058"/>
            <a:ext cx="1428760" cy="16430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err="1" smtClean="0"/>
              <a:t>дит</a:t>
            </a:r>
            <a:endParaRPr lang="ru-RU" sz="3600" dirty="0"/>
          </a:p>
        </p:txBody>
      </p:sp>
      <p:pic>
        <p:nvPicPr>
          <p:cNvPr id="46082" name="Picture 2" descr="http://bigpodarok.ru/imgbd/2014/10/13/b263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2857496"/>
            <a:ext cx="2190749" cy="3286124"/>
          </a:xfrm>
          <a:prstGeom prst="rect">
            <a:avLst/>
          </a:prstGeom>
          <a:noFill/>
        </p:spPr>
      </p:pic>
      <p:sp>
        <p:nvSpPr>
          <p:cNvPr id="6" name="5-конечная звезда 5">
            <a:hlinkClick r:id="rId3" action="ppaction://hlinksldjump"/>
          </p:cNvPr>
          <p:cNvSpPr/>
          <p:nvPr/>
        </p:nvSpPr>
        <p:spPr>
          <a:xfrm>
            <a:off x="7929586" y="5643578"/>
            <a:ext cx="285752" cy="35719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785794"/>
            <a:ext cx="7772400" cy="1500198"/>
          </a:xfrm>
        </p:spPr>
        <p:txBody>
          <a:bodyPr/>
          <a:lstStyle/>
          <a:p>
            <a:pPr algn="ctr"/>
            <a:r>
              <a:rPr lang="ru-RU" dirty="0" smtClean="0"/>
              <a:t>Водитель </a:t>
            </a:r>
            <a:endParaRPr lang="ru-RU" dirty="0"/>
          </a:p>
        </p:txBody>
      </p:sp>
      <p:pic>
        <p:nvPicPr>
          <p:cNvPr id="47106" name="Picture 2" descr="http://starlit-car.ru/assets/images/arenda-avtomobilya-s-voditele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2285992"/>
            <a:ext cx="6929486" cy="4024303"/>
          </a:xfrm>
          <a:prstGeom prst="rect">
            <a:avLst/>
          </a:prstGeom>
          <a:noFill/>
        </p:spPr>
      </p:pic>
      <p:sp>
        <p:nvSpPr>
          <p:cNvPr id="5" name="5-конечная звезда 4">
            <a:hlinkClick r:id="rId3" action="ppaction://hlinksldjump"/>
          </p:cNvPr>
          <p:cNvSpPr/>
          <p:nvPr/>
        </p:nvSpPr>
        <p:spPr>
          <a:xfrm>
            <a:off x="8358214" y="6000768"/>
            <a:ext cx="414366" cy="41435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Наведёт стеклянный глаз, щелкнет раз – помнит вас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5-конечная звезда 3">
            <a:hlinkClick r:id="rId2" action="ppaction://hlinksldjump"/>
          </p:cNvPr>
          <p:cNvSpPr/>
          <p:nvPr/>
        </p:nvSpPr>
        <p:spPr>
          <a:xfrm>
            <a:off x="8072462" y="6143644"/>
            <a:ext cx="485772" cy="34289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Фотограф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214422"/>
            <a:ext cx="7543824" cy="3503882"/>
          </a:xfrm>
        </p:spPr>
        <p:txBody>
          <a:bodyPr/>
          <a:lstStyle/>
          <a:p>
            <a:pPr algn="ctr">
              <a:buNone/>
            </a:pPr>
            <a:endParaRPr lang="ru-RU" dirty="0"/>
          </a:p>
        </p:txBody>
      </p:sp>
      <p:pic>
        <p:nvPicPr>
          <p:cNvPr id="48136" name="Picture 8" descr="http://www.nasheobrazovanie.ru/wp-content/uploads/kak-i-gde-zapisatsja-v-shkolu-fotografov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571480"/>
            <a:ext cx="6572296" cy="4315297"/>
          </a:xfrm>
          <a:prstGeom prst="rect">
            <a:avLst/>
          </a:prstGeom>
          <a:noFill/>
        </p:spPr>
      </p:pic>
      <p:sp>
        <p:nvSpPr>
          <p:cNvPr id="8" name="5-конечная звезда 7">
            <a:hlinkClick r:id="rId3" action="ppaction://hlinksldjump"/>
          </p:cNvPr>
          <p:cNvSpPr/>
          <p:nvPr/>
        </p:nvSpPr>
        <p:spPr>
          <a:xfrm>
            <a:off x="8358214" y="6215082"/>
            <a:ext cx="557210" cy="41433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286388"/>
            <a:ext cx="8183880" cy="1285884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Профессия этого знаменитого человека?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50178" name="Picture 2" descr="http://vsezvezdionline.ru/wp-content/uploads/2015/01/1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500042"/>
            <a:ext cx="7115148" cy="4743432"/>
          </a:xfrm>
          <a:prstGeom prst="rect">
            <a:avLst/>
          </a:prstGeom>
          <a:noFill/>
        </p:spPr>
      </p:pic>
      <p:sp>
        <p:nvSpPr>
          <p:cNvPr id="5" name="5-конечная звезда 4">
            <a:hlinkClick r:id="rId3" action="ppaction://hlinksldjump"/>
          </p:cNvPr>
          <p:cNvSpPr/>
          <p:nvPr/>
        </p:nvSpPr>
        <p:spPr>
          <a:xfrm>
            <a:off x="8501090" y="6286520"/>
            <a:ext cx="642910" cy="34292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643182"/>
            <a:ext cx="8183880" cy="1051560"/>
          </a:xfrm>
        </p:spPr>
        <p:txBody>
          <a:bodyPr/>
          <a:lstStyle/>
          <a:p>
            <a:pPr algn="ctr"/>
            <a:r>
              <a:rPr lang="ru-RU" dirty="0" smtClean="0"/>
              <a:t>Автогонщик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5-конечная звезда 3">
            <a:hlinkClick r:id="rId2" action="ppaction://hlinksldjump"/>
          </p:cNvPr>
          <p:cNvSpPr/>
          <p:nvPr/>
        </p:nvSpPr>
        <p:spPr>
          <a:xfrm>
            <a:off x="8286776" y="6072206"/>
            <a:ext cx="414334" cy="41433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ru-RU" b="1" dirty="0" smtClean="0">
              <a:solidFill>
                <a:srgbClr val="C00000"/>
              </a:solidFill>
            </a:endParaRPr>
          </a:p>
          <a:p>
            <a:pPr algn="ctr">
              <a:buNone/>
            </a:pPr>
            <a:endParaRPr lang="ru-RU" b="1" dirty="0" smtClean="0">
              <a:solidFill>
                <a:srgbClr val="C00000"/>
              </a:solidFill>
            </a:endParaRPr>
          </a:p>
          <a:p>
            <a:pPr algn="ctr">
              <a:buNone/>
            </a:pPr>
            <a:endParaRPr lang="ru-RU" b="1" dirty="0" smtClean="0">
              <a:solidFill>
                <a:srgbClr val="C00000"/>
              </a:solidFill>
            </a:endParaRPr>
          </a:p>
          <a:p>
            <a:pPr algn="ctr">
              <a:buNone/>
            </a:pPr>
            <a:r>
              <a:rPr lang="ru-RU" b="1" dirty="0" smtClean="0">
                <a:solidFill>
                  <a:srgbClr val="C00000"/>
                </a:solidFill>
              </a:rPr>
              <a:t>Какие профессии считаются исчезнувшими на сегодняшний день?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5-конечная звезда 3">
            <a:hlinkClick r:id="rId2" action="ppaction://hlinksldjump"/>
          </p:cNvPr>
          <p:cNvSpPr/>
          <p:nvPr/>
        </p:nvSpPr>
        <p:spPr>
          <a:xfrm>
            <a:off x="8286776" y="6072206"/>
            <a:ext cx="414334" cy="48577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537224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Исчезнувшие профессии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2376" y="3000372"/>
            <a:ext cx="7772400" cy="321471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Извозчик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Фонарщик,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Водовоз ,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Шарманщик ,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Трубочист,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Телеграфист ,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Машинистка,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Бондарь. Лудильщик, Скорняк</a:t>
            </a:r>
          </a:p>
          <a:p>
            <a:endParaRPr lang="ru-RU" b="1" dirty="0" smtClean="0">
              <a:solidFill>
                <a:srgbClr val="C00000"/>
              </a:solidFill>
            </a:endParaRP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5-конечная звезда 3">
            <a:hlinkClick r:id="rId2" action="ppaction://hlinksldjump"/>
          </p:cNvPr>
          <p:cNvSpPr/>
          <p:nvPr/>
        </p:nvSpPr>
        <p:spPr>
          <a:xfrm>
            <a:off x="8215338" y="5857892"/>
            <a:ext cx="485772" cy="48577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dirty="0" smtClean="0">
                <a:solidFill>
                  <a:srgbClr val="C00000"/>
                </a:solidFill>
              </a:rPr>
              <a:t>Перечислите профессии начинающиеся с названий музыкальных нот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51202" name="Picture 2" descr="http://shkolaslepih74.ucoz.ru/muzyka_not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857628"/>
            <a:ext cx="8286808" cy="2286017"/>
          </a:xfrm>
          <a:prstGeom prst="rect">
            <a:avLst/>
          </a:prstGeom>
          <a:noFill/>
        </p:spPr>
      </p:pic>
      <p:sp>
        <p:nvSpPr>
          <p:cNvPr id="5" name="5-конечная звезда 4">
            <a:hlinkClick r:id="rId3" action="ppaction://hlinksldjump"/>
          </p:cNvPr>
          <p:cNvSpPr/>
          <p:nvPr/>
        </p:nvSpPr>
        <p:spPr>
          <a:xfrm>
            <a:off x="8515352" y="6000768"/>
            <a:ext cx="628648" cy="70008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1142984"/>
            <a:ext cx="7972452" cy="4357718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Доктор</a:t>
            </a:r>
          </a:p>
          <a:p>
            <a:r>
              <a:rPr lang="ru-RU" b="1" dirty="0" err="1" smtClean="0">
                <a:solidFill>
                  <a:srgbClr val="C00000"/>
                </a:solidFill>
              </a:rPr>
              <a:t>Режисер</a:t>
            </a:r>
            <a:endParaRPr lang="ru-RU" b="1" dirty="0" smtClean="0">
              <a:solidFill>
                <a:srgbClr val="C00000"/>
              </a:solidFill>
            </a:endParaRPr>
          </a:p>
          <a:p>
            <a:r>
              <a:rPr lang="ru-RU" b="1" dirty="0" smtClean="0">
                <a:solidFill>
                  <a:srgbClr val="C00000"/>
                </a:solidFill>
              </a:rPr>
              <a:t>Минер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Фармацевт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Солист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Маляр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Синоптик 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5-конечная звезда 3">
            <a:hlinkClick r:id="rId2" action="ppaction://hlinksldjump"/>
          </p:cNvPr>
          <p:cNvSpPr/>
          <p:nvPr/>
        </p:nvSpPr>
        <p:spPr>
          <a:xfrm>
            <a:off x="7929586" y="6000768"/>
            <a:ext cx="557210" cy="41433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«От меня зависит работа целого коллектива. Эта профессия требует постоянного движения и крепких </a:t>
            </a:r>
            <a:r>
              <a:rPr lang="ru-RU" b="1" dirty="0" err="1" smtClean="0"/>
              <a:t>нервов.Не</a:t>
            </a:r>
            <a:r>
              <a:rPr lang="ru-RU" b="1" dirty="0" smtClean="0"/>
              <a:t> всегда меня знают в лицо, так как чаще встречаются с моей спиной. Назовите мою профессию».</a:t>
            </a:r>
            <a:endParaRPr lang="ru-RU" b="1" dirty="0"/>
          </a:p>
        </p:txBody>
      </p:sp>
      <p:sp>
        <p:nvSpPr>
          <p:cNvPr id="4" name="5-конечная звезда 3">
            <a:hlinkClick r:id="rId2" action="ppaction://hlinksldjump"/>
          </p:cNvPr>
          <p:cNvSpPr/>
          <p:nvPr/>
        </p:nvSpPr>
        <p:spPr>
          <a:xfrm>
            <a:off x="8215338" y="5929330"/>
            <a:ext cx="342896" cy="41433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714884"/>
            <a:ext cx="8183880" cy="1051560"/>
          </a:xfrm>
        </p:spPr>
        <p:txBody>
          <a:bodyPr/>
          <a:lstStyle/>
          <a:p>
            <a:pPr algn="ctr"/>
            <a:r>
              <a:rPr lang="ru-RU" dirty="0" smtClean="0"/>
              <a:t>Дирижер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http://2.bp.blogspot.com/-YtY8bLNMVHM/Tl5JshpaA2I/AAAAAAAAAEc/9yBLJSfadY8/s1600/3.+dirigen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8286808" cy="4214842"/>
          </a:xfrm>
          <a:prstGeom prst="rect">
            <a:avLst/>
          </a:prstGeom>
          <a:noFill/>
        </p:spPr>
      </p:pic>
      <p:sp>
        <p:nvSpPr>
          <p:cNvPr id="5" name="5-конечная звезда 4">
            <a:hlinkClick r:id="rId3" action="ppaction://hlinksldjump"/>
          </p:cNvPr>
          <p:cNvSpPr/>
          <p:nvPr/>
        </p:nvSpPr>
        <p:spPr>
          <a:xfrm>
            <a:off x="8143900" y="6286520"/>
            <a:ext cx="557210" cy="27148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Расшифруй название профессии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7106" name="Picture 2" descr="https://im0-tub-ru.yandex.net/i?id=3320f947470f1ecd921e326f9458dbce&amp;n=13&amp;exp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1428728" y="1285860"/>
            <a:ext cx="3048000" cy="3048001"/>
          </a:xfrm>
          <a:prstGeom prst="rect">
            <a:avLst/>
          </a:prstGeom>
          <a:noFill/>
        </p:spPr>
      </p:pic>
      <p:pic>
        <p:nvPicPr>
          <p:cNvPr id="47108" name="Picture 4" descr="http://printonic.ru/uploads/images/2016/04/04/img_5702b6c6cebf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1071546"/>
            <a:ext cx="3081733" cy="3571900"/>
          </a:xfrm>
          <a:prstGeom prst="rect">
            <a:avLst/>
          </a:prstGeom>
          <a:noFill/>
        </p:spPr>
      </p:pic>
      <p:sp>
        <p:nvSpPr>
          <p:cNvPr id="6" name="5-конечная звезда 5">
            <a:hlinkClick r:id="rId4" action="ppaction://hlinksldjump"/>
          </p:cNvPr>
          <p:cNvSpPr/>
          <p:nvPr/>
        </p:nvSpPr>
        <p:spPr>
          <a:xfrm>
            <a:off x="8143900" y="6000768"/>
            <a:ext cx="557210" cy="48577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Модель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28" y="928670"/>
            <a:ext cx="7258072" cy="3789634"/>
          </a:xfrm>
        </p:spPr>
        <p:txBody>
          <a:bodyPr/>
          <a:lstStyle/>
          <a:p>
            <a:endParaRPr lang="ru-RU"/>
          </a:p>
        </p:txBody>
      </p:sp>
      <p:sp>
        <p:nvSpPr>
          <p:cNvPr id="49154" name="AutoShape 2" descr="https://www.theplace2.ru/archive/natasha_poly/img/kinopoisk_ru-Natasha-Polevshch12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9156" name="AutoShape 4" descr="https://www.theplace2.ru/archive/natasha_poly/img/kinopoisk_ru-Natasha-Polevshch12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9158" name="AutoShape 6" descr="https://citifox.ru/wp-content/uploads/2018/09/05672-jWwVILUF0Wg-1000x64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9160" name="AutoShape 8" descr="https://wallbox.ru/wallpapers/main/201617/7efeaefcc876ac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9164" name="AutoShape 12" descr="https://wallbox.ru/wallpapers/main/201617/7efeaefcc876ac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9166" name="AutoShape 14" descr="https://wallbox.ru/wallpapers/main/201611/0c4c13cea23b85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9168" name="AutoShape 16" descr="https://wallbox.ru/wallpapers/main/201611/0c4c13cea23b85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9170" name="Picture 18" descr="https://w-dog.ru/wallpapers/15/2/514122086090253/devushka-model-makiyazh-zakrytye-glaza-resnicy-teni-lico-kudri-volosy-ruk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214950"/>
          </a:xfrm>
          <a:prstGeom prst="rect">
            <a:avLst/>
          </a:prstGeom>
          <a:noFill/>
        </p:spPr>
      </p:pic>
      <p:sp>
        <p:nvSpPr>
          <p:cNvPr id="13" name="5-конечная звезда 12">
            <a:hlinkClick r:id="rId3" action="ppaction://hlinksldjump"/>
          </p:cNvPr>
          <p:cNvSpPr/>
          <p:nvPr/>
        </p:nvSpPr>
        <p:spPr>
          <a:xfrm>
            <a:off x="8215338" y="6000768"/>
            <a:ext cx="342896" cy="41433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dirty="0" smtClean="0"/>
              <a:t>Чьё это орудие труда?</a:t>
            </a:r>
            <a:endParaRPr lang="ru-RU" b="1" dirty="0"/>
          </a:p>
        </p:txBody>
      </p:sp>
      <p:sp>
        <p:nvSpPr>
          <p:cNvPr id="58370" name="AutoShape 2" descr="https://png.pngtree.com/element_origin_min_pic/16/11/30/007b0d58a8e825b8ec95f248d04970d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8372" name="AutoShape 4" descr="https://png.pngtree.com/element_origin_min_pic/16/11/30/007b0d58a8e825b8ec95f248d04970d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8376" name="AutoShape 8" descr="https://st.depositphotos.com/1485792/2228/v/950/depositphotos_22288657-stock-illustration-musical-background-series-classical-cello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8378" name="AutoShape 10" descr="https://st.depositphotos.com/1485792/2228/v/950/depositphotos_22288657-stock-illustration-musical-background-series-classical-cello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8380" name="Picture 12" descr="http://muz-instrument.spb.ru/images/viol/5vb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3352392">
            <a:off x="3177194" y="1406339"/>
            <a:ext cx="3110414" cy="4665620"/>
          </a:xfrm>
          <a:prstGeom prst="rect">
            <a:avLst/>
          </a:prstGeom>
          <a:noFill/>
        </p:spPr>
      </p:pic>
      <p:sp>
        <p:nvSpPr>
          <p:cNvPr id="10" name="5-конечная звезда 9">
            <a:hlinkClick r:id="rId3" action="ppaction://hlinksldjump"/>
          </p:cNvPr>
          <p:cNvSpPr/>
          <p:nvPr/>
        </p:nvSpPr>
        <p:spPr>
          <a:xfrm>
            <a:off x="7929586" y="5643578"/>
            <a:ext cx="628648" cy="55721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Виолончелиста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9394" name="Picture 2" descr="http://www.antakyagazetesi.com/wp-content/uploads/2017/08/m%C3%BCz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298" y="500042"/>
            <a:ext cx="4067175" cy="4667241"/>
          </a:xfrm>
          <a:prstGeom prst="rect">
            <a:avLst/>
          </a:prstGeom>
          <a:noFill/>
        </p:spPr>
      </p:pic>
      <p:sp>
        <p:nvSpPr>
          <p:cNvPr id="5" name="5-конечная звезда 4">
            <a:hlinkClick r:id="rId3" action="ppaction://hlinksldjump"/>
          </p:cNvPr>
          <p:cNvSpPr/>
          <p:nvPr/>
        </p:nvSpPr>
        <p:spPr>
          <a:xfrm>
            <a:off x="8143900" y="6143644"/>
            <a:ext cx="628648" cy="34289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714488"/>
            <a:ext cx="8183880" cy="105156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Чем занимается провизор?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5-конечная звезда 3">
            <a:hlinkClick r:id="rId2" action="ppaction://hlinksldjump"/>
          </p:cNvPr>
          <p:cNvSpPr/>
          <p:nvPr/>
        </p:nvSpPr>
        <p:spPr>
          <a:xfrm>
            <a:off x="8143900" y="5929330"/>
            <a:ext cx="485772" cy="48577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Изготавливает лекарственные препараты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5300" name="AutoShape 4" descr="https://ruspekh.ru/images/articles/58492/85636963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5306" name="Picture 10" descr="http://itd3.mycdn.me/image?id=859323164923&amp;t=20&amp;plc=WEB&amp;tkn=*PbGCqxrQ5KycXKteG9SXM0q94i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714356"/>
            <a:ext cx="6453166" cy="4297809"/>
          </a:xfrm>
          <a:prstGeom prst="rect">
            <a:avLst/>
          </a:prstGeom>
          <a:noFill/>
        </p:spPr>
      </p:pic>
      <p:sp>
        <p:nvSpPr>
          <p:cNvPr id="9" name="5-конечная звезда 8">
            <a:hlinkClick r:id="rId3" action="ppaction://hlinksldjump"/>
          </p:cNvPr>
          <p:cNvSpPr/>
          <p:nvPr/>
        </p:nvSpPr>
        <p:spPr>
          <a:xfrm>
            <a:off x="8072462" y="6143644"/>
            <a:ext cx="557210" cy="414334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r>
              <a:rPr lang="ru-RU" b="1" dirty="0" smtClean="0">
                <a:solidFill>
                  <a:srgbClr val="C00000"/>
                </a:solidFill>
              </a:rPr>
              <a:t>Профессий существует великое множество и каждый день появляются новые. Назовите некоторые из них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5-конечная звезда 3">
            <a:hlinkClick r:id="rId2" action="ppaction://hlinksldjump"/>
          </p:cNvPr>
          <p:cNvSpPr/>
          <p:nvPr/>
        </p:nvSpPr>
        <p:spPr>
          <a:xfrm>
            <a:off x="8072462" y="5857892"/>
            <a:ext cx="485772" cy="48577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398978"/>
          </a:xfrm>
        </p:spPr>
        <p:txBody>
          <a:bodyPr>
            <a:normAutofit/>
          </a:bodyPr>
          <a:lstStyle/>
          <a:p>
            <a:r>
              <a:rPr lang="ru-RU" b="1" dirty="0" err="1" smtClean="0"/>
              <a:t>Веб</a:t>
            </a:r>
            <a:r>
              <a:rPr lang="ru-RU" b="1" dirty="0" smtClean="0"/>
              <a:t>- дизайнер</a:t>
            </a:r>
          </a:p>
          <a:p>
            <a:r>
              <a:rPr lang="ru-RU" b="1" dirty="0" err="1" smtClean="0"/>
              <a:t>Копирайтер</a:t>
            </a:r>
            <a:endParaRPr lang="ru-RU" b="1" dirty="0" smtClean="0"/>
          </a:p>
          <a:p>
            <a:r>
              <a:rPr lang="ru-RU" b="1" dirty="0" smtClean="0"/>
              <a:t>Имиджмейкер</a:t>
            </a:r>
          </a:p>
          <a:p>
            <a:r>
              <a:rPr lang="ru-RU" b="1" dirty="0" smtClean="0"/>
              <a:t>Логистик</a:t>
            </a:r>
          </a:p>
          <a:p>
            <a:r>
              <a:rPr lang="ru-RU" b="1" dirty="0" smtClean="0"/>
              <a:t>Риэлтор</a:t>
            </a:r>
          </a:p>
          <a:p>
            <a:r>
              <a:rPr lang="ru-RU" b="1" dirty="0" smtClean="0"/>
              <a:t>Дилер </a:t>
            </a:r>
          </a:p>
          <a:p>
            <a:r>
              <a:rPr lang="ru-RU" b="1" dirty="0" smtClean="0"/>
              <a:t>Брокер </a:t>
            </a:r>
          </a:p>
          <a:p>
            <a:r>
              <a:rPr lang="ru-RU" b="1" dirty="0" smtClean="0"/>
              <a:t>Байер </a:t>
            </a:r>
          </a:p>
          <a:p>
            <a:r>
              <a:rPr lang="ru-RU" b="1" dirty="0" err="1" smtClean="0"/>
              <a:t>Флейворист</a:t>
            </a:r>
            <a:r>
              <a:rPr lang="ru-RU" b="1" dirty="0" smtClean="0"/>
              <a:t>  и т.д.</a:t>
            </a:r>
          </a:p>
          <a:p>
            <a:pPr>
              <a:buNone/>
            </a:pPr>
            <a:endParaRPr lang="ru-RU" b="1" dirty="0" smtClean="0"/>
          </a:p>
        </p:txBody>
      </p:sp>
      <p:sp>
        <p:nvSpPr>
          <p:cNvPr id="4" name="5-конечная звезда 3">
            <a:hlinkClick r:id="rId2" action="ppaction://hlinksldjump"/>
          </p:cNvPr>
          <p:cNvSpPr/>
          <p:nvPr/>
        </p:nvSpPr>
        <p:spPr>
          <a:xfrm>
            <a:off x="8072462" y="6000768"/>
            <a:ext cx="485772" cy="48577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b="1" dirty="0" smtClean="0"/>
          </a:p>
          <a:p>
            <a:pPr>
              <a:buNone/>
            </a:pPr>
            <a:endParaRPr lang="ru-RU" b="1" dirty="0" smtClean="0"/>
          </a:p>
          <a:p>
            <a:pPr>
              <a:buNone/>
            </a:pPr>
            <a:r>
              <a:rPr lang="ru-RU" b="1" dirty="0" smtClean="0"/>
              <a:t>  Воспитатель мужского пола, обычно иностранец, нанимаемый в богатых семьях для обучения и воспитания детей</a:t>
            </a:r>
          </a:p>
        </p:txBody>
      </p:sp>
      <p:sp>
        <p:nvSpPr>
          <p:cNvPr id="4" name="5-конечная звезда 3">
            <a:hlinkClick r:id="rId2" action="ppaction://hlinksldjump"/>
          </p:cNvPr>
          <p:cNvSpPr/>
          <p:nvPr/>
        </p:nvSpPr>
        <p:spPr>
          <a:xfrm>
            <a:off x="8072462" y="5929330"/>
            <a:ext cx="485772" cy="41433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2470020"/>
          </a:xfrm>
        </p:spPr>
        <p:txBody>
          <a:bodyPr/>
          <a:lstStyle/>
          <a:p>
            <a:endParaRPr lang="ru-RU" b="1" dirty="0" smtClean="0"/>
          </a:p>
          <a:p>
            <a:endParaRPr lang="ru-RU" b="1" dirty="0"/>
          </a:p>
        </p:txBody>
      </p:sp>
      <p:sp>
        <p:nvSpPr>
          <p:cNvPr id="6" name="5-конечная звезда 5">
            <a:hlinkClick r:id="rId2" action="ppaction://hlinksldjump"/>
          </p:cNvPr>
          <p:cNvSpPr/>
          <p:nvPr/>
        </p:nvSpPr>
        <p:spPr>
          <a:xfrm>
            <a:off x="7929586" y="6072206"/>
            <a:ext cx="700086" cy="48577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771800" y="1988840"/>
            <a:ext cx="3102131" cy="9420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5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ГУВЕРНЁР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714884"/>
            <a:ext cx="8183880" cy="1051560"/>
          </a:xfrm>
        </p:spPr>
        <p:txBody>
          <a:bodyPr/>
          <a:lstStyle/>
          <a:p>
            <a:pPr algn="ctr"/>
            <a:r>
              <a:rPr lang="ru-RU" dirty="0" smtClean="0"/>
              <a:t>Вопрос от ведущего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 smtClean="0"/>
              <a:t>Кот в мешке </a:t>
            </a:r>
            <a:endParaRPr lang="ru-RU" dirty="0"/>
          </a:p>
        </p:txBody>
      </p:sp>
      <p:pic>
        <p:nvPicPr>
          <p:cNvPr id="4" name="Picture 4" descr="http://photoshare.ru/data/66/66724/1/6aatfm-i2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1357298"/>
            <a:ext cx="4876800" cy="3467100"/>
          </a:xfrm>
          <a:prstGeom prst="rect">
            <a:avLst/>
          </a:prstGeom>
          <a:noFill/>
        </p:spPr>
      </p:pic>
      <p:sp>
        <p:nvSpPr>
          <p:cNvPr id="5" name="5-конечная звезда 4">
            <a:hlinkClick r:id="rId3" action="ppaction://hlinksldjump"/>
          </p:cNvPr>
          <p:cNvSpPr/>
          <p:nvPr/>
        </p:nvSpPr>
        <p:spPr>
          <a:xfrm>
            <a:off x="8286776" y="5929330"/>
            <a:ext cx="557210" cy="414334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r>
              <a:rPr lang="ru-RU" b="1" dirty="0" smtClean="0"/>
              <a:t>Кто первый мужчина или женщина научились вязать на спицах?</a:t>
            </a:r>
            <a:endParaRPr lang="ru-RU" b="1" dirty="0"/>
          </a:p>
        </p:txBody>
      </p:sp>
      <p:sp>
        <p:nvSpPr>
          <p:cNvPr id="4" name="5-конечная звезда 3">
            <a:hlinkClick r:id="rId2" action="ppaction://hlinksldjump"/>
          </p:cNvPr>
          <p:cNvSpPr/>
          <p:nvPr/>
        </p:nvSpPr>
        <p:spPr>
          <a:xfrm>
            <a:off x="8286776" y="5929330"/>
            <a:ext cx="357190" cy="35719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228" name="AutoShape 4" descr="https://ukrmarket.net/images/83/83469z_kursy-vyazaniya_kursy_Donetsk_pic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2230" name="AutoShape 6" descr="https://ukrmarket.net/images/83/83469z_kursy-vyazaniya_kursy_Donetsk_pic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2232" name="Picture 8" descr="https://im0-tub-ru.yandex.net/i?id=b984a0e1b4f751acf187c7cb13d5182d&amp;n=13&amp;exp=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3214678" y="2428868"/>
            <a:ext cx="2028825" cy="304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dirty="0" smtClean="0"/>
              <a:t>Мужчины</a:t>
            </a:r>
            <a:endParaRPr lang="ru-RU" b="1" dirty="0"/>
          </a:p>
        </p:txBody>
      </p:sp>
      <p:sp>
        <p:nvSpPr>
          <p:cNvPr id="5" name="5-конечная звезда 4">
            <a:hlinkClick r:id="rId2" action="ppaction://hlinksldjump"/>
          </p:cNvPr>
          <p:cNvSpPr/>
          <p:nvPr/>
        </p:nvSpPr>
        <p:spPr>
          <a:xfrm>
            <a:off x="8072462" y="6000768"/>
            <a:ext cx="414334" cy="41433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3250" name="Picture 2" descr="https://im0-tub-ru.yandex.net/i?id=ac245981a0c10ff611be749960b2843b&amp;n=13&amp;exp=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2571744"/>
            <a:ext cx="4929222" cy="27726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3116"/>
            <a:ext cx="8183880" cy="105156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Назовите орудие труда плотника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5-конечная звезда 3">
            <a:hlinkClick r:id="rId2" action="ppaction://hlinksldjump"/>
          </p:cNvPr>
          <p:cNvSpPr/>
          <p:nvPr/>
        </p:nvSpPr>
        <p:spPr>
          <a:xfrm>
            <a:off x="8143900" y="6143644"/>
            <a:ext cx="628648" cy="48579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r>
              <a:rPr lang="ru-RU" b="1" dirty="0" smtClean="0"/>
              <a:t>Молоток</a:t>
            </a:r>
          </a:p>
          <a:p>
            <a:r>
              <a:rPr lang="ru-RU" b="1" dirty="0" smtClean="0"/>
              <a:t>Топор</a:t>
            </a:r>
          </a:p>
          <a:p>
            <a:r>
              <a:rPr lang="ru-RU" b="1" dirty="0" smtClean="0"/>
              <a:t>Рубанок</a:t>
            </a:r>
          </a:p>
          <a:p>
            <a:r>
              <a:rPr lang="ru-RU" b="1" dirty="0" smtClean="0"/>
              <a:t>Пила </a:t>
            </a:r>
            <a:endParaRPr lang="ru-RU" b="1" dirty="0"/>
          </a:p>
        </p:txBody>
      </p:sp>
      <p:sp>
        <p:nvSpPr>
          <p:cNvPr id="54274" name="AutoShape 2" descr="https://sourcecodes.pro/items/10/06/75/69/18/livepreview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4276" name="AutoShape 4" descr="https://sourcecodes.pro/items/10/06/75/69/18/livepreview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4278" name="AutoShape 6" descr="https://sourcecodes.pro/items/10/06/75/69/18/livepreview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4280" name="AutoShape 8" descr="https://st2.depositphotos.com/6121364/10434/v/450/depositphotos_104348856-stock-illustration-wrench-screwdriver-axe-hammer-saw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4282" name="AutoShape 10" descr="https://st2.depositphotos.com/6121364/10434/v/450/depositphotos_104348856-stock-illustration-wrench-screwdriver-axe-hammer-saw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4284" name="Picture 12" descr="http://planetaelektrika48.ru/wp-content/uploads/2016/07/19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1428736"/>
            <a:ext cx="3690977" cy="3690978"/>
          </a:xfrm>
          <a:prstGeom prst="rect">
            <a:avLst/>
          </a:prstGeom>
          <a:noFill/>
        </p:spPr>
      </p:pic>
      <p:sp>
        <p:nvSpPr>
          <p:cNvPr id="10" name="5-конечная звезда 9">
            <a:hlinkClick r:id="rId3" action="ppaction://hlinksldjump"/>
          </p:cNvPr>
          <p:cNvSpPr/>
          <p:nvPr/>
        </p:nvSpPr>
        <p:spPr>
          <a:xfrm>
            <a:off x="8215338" y="6000768"/>
            <a:ext cx="557210" cy="48577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Назови российского </a:t>
            </a:r>
            <a:r>
              <a:rPr lang="ru-RU" dirty="0" err="1" smtClean="0"/>
              <a:t>царя,который</a:t>
            </a:r>
            <a:r>
              <a:rPr lang="ru-RU" dirty="0" smtClean="0"/>
              <a:t> знал 14 ремёсел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ru-RU" dirty="0" smtClean="0"/>
              <a:t>Имя царя и </a:t>
            </a:r>
            <a:r>
              <a:rPr lang="ru-RU" dirty="0" smtClean="0"/>
              <a:t>3 </a:t>
            </a:r>
            <a:r>
              <a:rPr lang="ru-RU" dirty="0" smtClean="0"/>
              <a:t>ремесла</a:t>
            </a:r>
            <a:endParaRPr lang="ru-RU" dirty="0"/>
          </a:p>
        </p:txBody>
      </p:sp>
      <p:sp>
        <p:nvSpPr>
          <p:cNvPr id="4" name="5-конечная звезда 3">
            <a:hlinkClick r:id="rId2" action="ppaction://hlinksldjump"/>
          </p:cNvPr>
          <p:cNvSpPr/>
          <p:nvPr/>
        </p:nvSpPr>
        <p:spPr>
          <a:xfrm>
            <a:off x="8143900" y="6143644"/>
            <a:ext cx="485772" cy="48577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Пётр </a:t>
            </a:r>
            <a:r>
              <a:rPr lang="en-US" dirty="0" smtClean="0"/>
              <a:t>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Кузнец</a:t>
            </a:r>
          </a:p>
          <a:p>
            <a:r>
              <a:rPr lang="ru-RU" dirty="0" smtClean="0"/>
              <a:t>Токарь</a:t>
            </a:r>
          </a:p>
          <a:p>
            <a:r>
              <a:rPr lang="ru-RU" dirty="0" smtClean="0"/>
              <a:t>Оружейник</a:t>
            </a:r>
          </a:p>
          <a:p>
            <a:r>
              <a:rPr lang="ru-RU" dirty="0" smtClean="0"/>
              <a:t>Моряк</a:t>
            </a:r>
          </a:p>
          <a:p>
            <a:r>
              <a:rPr lang="ru-RU" dirty="0" smtClean="0"/>
              <a:t>Слесарь</a:t>
            </a:r>
          </a:p>
          <a:p>
            <a:r>
              <a:rPr lang="ru-RU" dirty="0" smtClean="0"/>
              <a:t>Плотник</a:t>
            </a:r>
          </a:p>
          <a:p>
            <a:r>
              <a:rPr lang="ru-RU" dirty="0" smtClean="0"/>
              <a:t>Кораблестроитель</a:t>
            </a:r>
          </a:p>
          <a:p>
            <a:r>
              <a:rPr lang="ru-RU" dirty="0" smtClean="0"/>
              <a:t>Переводчик</a:t>
            </a:r>
          </a:p>
          <a:p>
            <a:r>
              <a:rPr lang="ru-RU" dirty="0" smtClean="0"/>
              <a:t>Фельдшер</a:t>
            </a:r>
          </a:p>
          <a:p>
            <a:r>
              <a:rPr lang="ru-RU" dirty="0" smtClean="0"/>
              <a:t>Штурман</a:t>
            </a:r>
          </a:p>
          <a:p>
            <a:r>
              <a:rPr lang="ru-RU" dirty="0" err="1" smtClean="0"/>
              <a:t>Кортограф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56322" name="Picture 2" descr="http://www.6lib.ru/image/covers/7/22507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500042"/>
            <a:ext cx="3286108" cy="4890824"/>
          </a:xfrm>
          <a:prstGeom prst="rect">
            <a:avLst/>
          </a:prstGeom>
          <a:noFill/>
        </p:spPr>
      </p:pic>
      <p:sp>
        <p:nvSpPr>
          <p:cNvPr id="5" name="5-конечная звезда 4">
            <a:hlinkClick r:id="rId3" action="ppaction://hlinksldjump"/>
          </p:cNvPr>
          <p:cNvSpPr/>
          <p:nvPr/>
        </p:nvSpPr>
        <p:spPr>
          <a:xfrm>
            <a:off x="8358214" y="6072206"/>
            <a:ext cx="485772" cy="55721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Вопрос от участника другой команды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/>
              <a:t>Кот в мешке</a:t>
            </a:r>
            <a:endParaRPr lang="ru-RU" dirty="0"/>
          </a:p>
        </p:txBody>
      </p:sp>
      <p:pic>
        <p:nvPicPr>
          <p:cNvPr id="4" name="Picture 4" descr="http://photoshare.ru/data/66/66724/1/6aatfm-i2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1285860"/>
            <a:ext cx="4876800" cy="3467100"/>
          </a:xfrm>
          <a:prstGeom prst="rect">
            <a:avLst/>
          </a:prstGeom>
          <a:noFill/>
        </p:spPr>
      </p:pic>
      <p:sp>
        <p:nvSpPr>
          <p:cNvPr id="5" name="5-конечная звезда 4">
            <a:hlinkClick r:id="rId3" action="ppaction://hlinksldjump"/>
          </p:cNvPr>
          <p:cNvSpPr/>
          <p:nvPr/>
        </p:nvSpPr>
        <p:spPr>
          <a:xfrm>
            <a:off x="8143900" y="6215082"/>
            <a:ext cx="485772" cy="41435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558</TotalTime>
  <Words>427</Words>
  <Application>Microsoft Office PowerPoint</Application>
  <PresentationFormat>Экран (4:3)</PresentationFormat>
  <Paragraphs>159</Paragraphs>
  <Slides>47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47</vt:i4>
      </vt:variant>
    </vt:vector>
  </HeadingPairs>
  <TitlesOfParts>
    <vt:vector size="52" baseType="lpstr">
      <vt:lpstr>Calibri</vt:lpstr>
      <vt:lpstr>Times New Roman</vt:lpstr>
      <vt:lpstr>Verdana</vt:lpstr>
      <vt:lpstr>Wingdings 2</vt:lpstr>
      <vt:lpstr>Аспект</vt:lpstr>
      <vt:lpstr>«СВОЯ ИГРА»</vt:lpstr>
      <vt:lpstr>Презентация PowerPoint</vt:lpstr>
      <vt:lpstr>Кем по профессии был А.П. Чехов?</vt:lpstr>
      <vt:lpstr>Писатель, драматург, врач  </vt:lpstr>
      <vt:lpstr>Кем бы могли работать в наши дни:</vt:lpstr>
      <vt:lpstr>Презентация PowerPoint</vt:lpstr>
      <vt:lpstr>Специалист , оказывающий квалифицированную юридическую помощь физическим лицам (гражданам, лицам без гражданства и юридическим лицам (организациям), в том числе защищает их интересы и права в суде?</vt:lpstr>
      <vt:lpstr>Адвокат </vt:lpstr>
      <vt:lpstr>Расшифруйте анаграммы:</vt:lpstr>
      <vt:lpstr>Презентация PowerPoint</vt:lpstr>
      <vt:lpstr>Презентация PowerPoint</vt:lpstr>
      <vt:lpstr>Презентация PowerPoint</vt:lpstr>
      <vt:lpstr>Агроном </vt:lpstr>
      <vt:lpstr>Бередят его сознанье все пернатые созданья. Друг грачей, ворон, синиц, изучать он любит птиц</vt:lpstr>
      <vt:lpstr>Презентация PowerPoint</vt:lpstr>
      <vt:lpstr>Разгадайте ребус</vt:lpstr>
      <vt:lpstr>Эколог </vt:lpstr>
      <vt:lpstr>Разгадайте ребус</vt:lpstr>
      <vt:lpstr>Водитель </vt:lpstr>
      <vt:lpstr>Наведёт стеклянный глаз, щелкнет раз – помнит вас</vt:lpstr>
      <vt:lpstr>Фотограф  </vt:lpstr>
      <vt:lpstr>Профессия этого знаменитого человека?</vt:lpstr>
      <vt:lpstr>Автогонщик </vt:lpstr>
      <vt:lpstr>Презентация PowerPoint</vt:lpstr>
      <vt:lpstr>Исчезнувшие профессии</vt:lpstr>
      <vt:lpstr>Презентация PowerPoint</vt:lpstr>
      <vt:lpstr>Презентация PowerPoint</vt:lpstr>
      <vt:lpstr>Презентация PowerPoint</vt:lpstr>
      <vt:lpstr>Дирижер </vt:lpstr>
      <vt:lpstr>Расшифруй название профессии</vt:lpstr>
      <vt:lpstr>Модель </vt:lpstr>
      <vt:lpstr>Презентация PowerPoint</vt:lpstr>
      <vt:lpstr>Виолончелиста </vt:lpstr>
      <vt:lpstr>Чем занимается провизор?</vt:lpstr>
      <vt:lpstr>Изготавливает лекарственные препараты</vt:lpstr>
      <vt:lpstr>Презентация PowerPoint</vt:lpstr>
      <vt:lpstr>Презентация PowerPoint</vt:lpstr>
      <vt:lpstr>Презентация PowerPoint</vt:lpstr>
      <vt:lpstr>Презентация PowerPoint</vt:lpstr>
      <vt:lpstr>Вопрос от ведущего</vt:lpstr>
      <vt:lpstr>Презентация PowerPoint</vt:lpstr>
      <vt:lpstr>Презентация PowerPoint</vt:lpstr>
      <vt:lpstr>Назовите орудие труда плотника</vt:lpstr>
      <vt:lpstr>Презентация PowerPoint</vt:lpstr>
      <vt:lpstr>Назови российского царя,который знал 14 ремёсел</vt:lpstr>
      <vt:lpstr>Пётр I</vt:lpstr>
      <vt:lpstr>Вопрос от участника другой команды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Zver</cp:lastModifiedBy>
  <cp:revision>77</cp:revision>
  <dcterms:modified xsi:type="dcterms:W3CDTF">2022-02-10T09:49:51Z</dcterms:modified>
</cp:coreProperties>
</file>