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3"/>
  </p:notesMasterIdLst>
  <p:sldIdLst>
    <p:sldId id="256" r:id="rId2"/>
    <p:sldId id="285" r:id="rId3"/>
    <p:sldId id="309" r:id="rId4"/>
    <p:sldId id="286" r:id="rId5"/>
    <p:sldId id="287" r:id="rId6"/>
    <p:sldId id="308" r:id="rId7"/>
    <p:sldId id="288" r:id="rId8"/>
    <p:sldId id="289" r:id="rId9"/>
    <p:sldId id="290" r:id="rId10"/>
    <p:sldId id="301" r:id="rId11"/>
    <p:sldId id="310" r:id="rId12"/>
    <p:sldId id="303" r:id="rId13"/>
    <p:sldId id="302" r:id="rId14"/>
    <p:sldId id="304" r:id="rId15"/>
    <p:sldId id="296" r:id="rId16"/>
    <p:sldId id="311" r:id="rId17"/>
    <p:sldId id="297" r:id="rId18"/>
    <p:sldId id="298" r:id="rId19"/>
    <p:sldId id="299" r:id="rId20"/>
    <p:sldId id="300" r:id="rId21"/>
    <p:sldId id="291" r:id="rId22"/>
    <p:sldId id="312" r:id="rId23"/>
    <p:sldId id="292" r:id="rId24"/>
    <p:sldId id="293" r:id="rId25"/>
    <p:sldId id="294" r:id="rId26"/>
    <p:sldId id="295" r:id="rId27"/>
    <p:sldId id="273" r:id="rId28"/>
    <p:sldId id="313" r:id="rId29"/>
    <p:sldId id="277" r:id="rId30"/>
    <p:sldId id="274" r:id="rId31"/>
    <p:sldId id="275" r:id="rId32"/>
    <p:sldId id="278" r:id="rId33"/>
    <p:sldId id="276" r:id="rId34"/>
    <p:sldId id="268" r:id="rId35"/>
    <p:sldId id="314" r:id="rId36"/>
    <p:sldId id="269" r:id="rId37"/>
    <p:sldId id="270" r:id="rId38"/>
    <p:sldId id="271" r:id="rId39"/>
    <p:sldId id="272" r:id="rId40"/>
    <p:sldId id="264" r:id="rId41"/>
    <p:sldId id="315" r:id="rId42"/>
    <p:sldId id="265" r:id="rId43"/>
    <p:sldId id="266" r:id="rId44"/>
    <p:sldId id="267" r:id="rId45"/>
    <p:sldId id="279" r:id="rId46"/>
    <p:sldId id="317" r:id="rId47"/>
    <p:sldId id="280" r:id="rId48"/>
    <p:sldId id="281" r:id="rId49"/>
    <p:sldId id="282" r:id="rId50"/>
    <p:sldId id="283" r:id="rId51"/>
    <p:sldId id="284" r:id="rId52"/>
    <p:sldId id="257" r:id="rId53"/>
    <p:sldId id="319" r:id="rId54"/>
    <p:sldId id="258" r:id="rId55"/>
    <p:sldId id="259" r:id="rId56"/>
    <p:sldId id="260" r:id="rId57"/>
    <p:sldId id="261" r:id="rId58"/>
    <p:sldId id="262" r:id="rId59"/>
    <p:sldId id="263" r:id="rId60"/>
    <p:sldId id="325" r:id="rId61"/>
    <p:sldId id="307" r:id="rId6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44F24"/>
    <a:srgbClr val="A47D00"/>
    <a:srgbClr val="FFEAA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039" autoAdjust="0"/>
    <p:restoredTop sz="96355" autoAdjust="0"/>
  </p:normalViewPr>
  <p:slideViewPr>
    <p:cSldViewPr>
      <p:cViewPr varScale="1">
        <p:scale>
          <a:sx n="110" d="100"/>
          <a:sy n="110" d="100"/>
        </p:scale>
        <p:origin x="1566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D80115-E09B-478B-A1C9-9FF5C0370193}" type="datetimeFigureOut">
              <a:rPr lang="ru-RU" smtClean="0"/>
              <a:pPr/>
              <a:t>03.04.2025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4078F2-04FC-48ED-AA1A-8AF6673FB5B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4078F2-04FC-48ED-AA1A-8AF6673FB5B9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03.04.2025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03.04.2025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hyperlink" Target="&#1058;&#1088;&#1091;&#1090;&#1086;&#1074;&#1089;&#1082;&#1080;&#1081;.docx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&#1043;&#1088;&#1091;&#1079;&#1080;&#1085;&#1089;&#1082;&#1080;&#1081;.docx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hyperlink" Target="&#1064;&#1074;&#1072;&#1088;&#1094;.docx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hyperlink" Target="&#1063;&#1077;&#1087;&#1094;&#1086;&#1074;.docx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hyperlink" Target="&#1063;&#1077;&#1087;&#1094;&#1086;&#1074;.docx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hyperlink" Target="&#1063;&#1077;&#1087;&#1094;&#1086;&#1074;.docx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hyperlink" Target="&#1063;&#1077;&#1087;&#1094;&#1086;&#1074;.docx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hyperlink" Target="&#1063;&#1077;&#1087;&#1094;&#1086;&#1074;.docx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hyperlink" Target="&#1051;&#1080;&#1093;&#1080;&#1085;.docx" TargetMode="Externa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2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4" Type="http://schemas.openxmlformats.org/officeDocument/2006/relationships/hyperlink" Target="&#1050;&#1072;&#1084;&#1077;&#1085;&#1077;&#1074;.docx" TargetMode="Externa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4" Type="http://schemas.openxmlformats.org/officeDocument/2006/relationships/hyperlink" Target="&#1048;&#1057;&#1058;&#1054;&#1052;&#1048;&#1053;.docx" TargetMode="Externa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3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5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Relationship Id="rId4" Type="http://schemas.openxmlformats.org/officeDocument/2006/relationships/hyperlink" Target="&#1057;&#1086;&#1083;&#1086;&#1084;&#1072;&#1090;&#1082;&#1080;&#1085;.docx" TargetMode="Externa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2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4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6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8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0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Relationship Id="rId4" Type="http://schemas.openxmlformats.org/officeDocument/2006/relationships/hyperlink" Target="&#1044;&#1045;&#1049;&#1053;&#1045;&#1050;&#1040;.docx" TargetMode="Externa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5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7.jpe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9.jpe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1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3.jpe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5.jpeg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hyperlink" Target="http://old-kursk.ru/mans.html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artsait.ru/index.h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Admin\Рабочий стол\ФОТО КУРСК\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22810" y="1643050"/>
            <a:ext cx="7924801" cy="4801314"/>
          </a:xfrm>
          <a:prstGeom prst="rect">
            <a:avLst/>
          </a:prstGeom>
          <a:noFill/>
          <a:scene3d>
            <a:camera prst="orthographicFront"/>
            <a:lightRig rig="glow" dir="tl">
              <a:rot lat="0" lon="0" rev="5400000"/>
            </a:lightRig>
          </a:scene3d>
          <a:sp3d>
            <a:bevelT/>
          </a:sp3d>
        </p:spPr>
        <p:txBody>
          <a:bodyPr wrap="square" lIns="91440" tIns="45720" rIns="91440" bIns="45720">
            <a:spAutoFit/>
            <a:sp3d extrusionH="57150" contourW="12700">
              <a:bevelT w="25400" h="25400" prst="angle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228600">
                    <a:srgbClr val="A47D00"/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ХУДОЖНИКИ </a:t>
            </a:r>
          </a:p>
          <a:p>
            <a:pPr algn="ctr"/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glow rad="228600">
                  <a:srgbClr val="A47D00"/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ru-RU" sz="5400" b="1" cap="none" spc="0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228600">
                    <a:srgbClr val="A47D00"/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КУРСКОГО КРАЯ</a:t>
            </a:r>
          </a:p>
          <a:p>
            <a:pPr algn="ctr"/>
            <a:endParaRPr lang="ru-RU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glow rad="228600">
                  <a:srgbClr val="A47D00"/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ru-RU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glow rad="228600">
                  <a:srgbClr val="A47D00"/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ru-RU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glow rad="228600">
                  <a:srgbClr val="A47D00"/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ru-RU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228600">
                    <a:srgbClr val="A47D00"/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Преподаватель: Орлова Лилиана Анатольевна</a:t>
            </a:r>
          </a:p>
          <a:p>
            <a:pPr algn="ctr"/>
            <a:r>
              <a:rPr lang="ru-RU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228600">
                    <a:srgbClr val="A47D00"/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Учебная дисциплина: Культура </a:t>
            </a:r>
            <a:r>
              <a:rPr lang="ru-RU" b="1" dirty="0" err="1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228600">
                    <a:srgbClr val="A47D00"/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Кусркого</a:t>
            </a:r>
            <a:r>
              <a:rPr lang="ru-RU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228600">
                    <a:srgbClr val="A47D00"/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края</a:t>
            </a:r>
          </a:p>
          <a:p>
            <a:pPr algn="ctr"/>
            <a:endParaRPr lang="ru-RU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glow rad="228600">
                  <a:srgbClr val="A47D00"/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ru-RU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glow rad="228600">
                  <a:srgbClr val="A47D00"/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r>
              <a:rPr lang="ru-RU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228600">
                    <a:srgbClr val="A47D00"/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Семинар 2025</a:t>
            </a:r>
            <a:endParaRPr lang="ru-RU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glow rad="228600">
                  <a:srgbClr val="A47D00"/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Documents and Settings\Admin\Рабочий стол\ФОТО КУРСК\1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247" y="44624"/>
            <a:ext cx="9143999" cy="6858000"/>
          </a:xfrm>
          <a:prstGeom prst="rect">
            <a:avLst/>
          </a:prstGeom>
          <a:noFill/>
        </p:spPr>
      </p:pic>
      <p:pic>
        <p:nvPicPr>
          <p:cNvPr id="5" name="Рисунок 4" descr="ТРУТОВСКИЙ Константин Александрович"/>
          <p:cNvPicPr/>
          <p:nvPr/>
        </p:nvPicPr>
        <p:blipFill>
          <a:blip r:embed="rId3">
            <a:lum bright="8000"/>
          </a:blip>
          <a:srcRect/>
          <a:stretch>
            <a:fillRect/>
          </a:stretch>
        </p:blipFill>
        <p:spPr bwMode="auto">
          <a:xfrm>
            <a:off x="240328" y="911582"/>
            <a:ext cx="4166599" cy="523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rgbClr val="FFC00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Заголовок 6"/>
          <p:cNvSpPr txBox="1">
            <a:spLocks/>
          </p:cNvSpPr>
          <p:nvPr/>
        </p:nvSpPr>
        <p:spPr>
          <a:xfrm rot="10800000" flipV="1">
            <a:off x="4644007" y="3571876"/>
            <a:ext cx="4380342" cy="181588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bliqueBottomLef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ТРУТОВСКИЙ</a:t>
            </a:r>
          </a:p>
          <a:p>
            <a:pPr lvl="0" algn="ctr">
              <a:spcBef>
                <a:spcPct val="0"/>
              </a:spcBef>
              <a:defRPr/>
            </a:pPr>
            <a:r>
              <a:rPr lang="ru-RU" sz="2800" b="1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ea typeface="+mj-ea"/>
                <a:cs typeface="+mj-cs"/>
              </a:rPr>
              <a:t>Константин Александрович</a:t>
            </a:r>
            <a:br>
              <a:rPr kumimoji="0" lang="ru-RU" sz="2800" b="1" i="0" u="none" strike="noStrike" kern="1200" cap="none" spc="0" normalizeH="0" baseline="0" noProof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2800" b="1" i="0" u="none" strike="noStrike" kern="1200" cap="none" spc="0" normalizeH="0" baseline="0" noProof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(1826 - 1893)</a:t>
            </a:r>
          </a:p>
        </p:txBody>
      </p:sp>
      <p:sp>
        <p:nvSpPr>
          <p:cNvPr id="7" name="Стрелка вправо с вырезом 6">
            <a:hlinkClick r:id="rId4" action="ppaction://hlinkfile"/>
          </p:cNvPr>
          <p:cNvSpPr/>
          <p:nvPr/>
        </p:nvSpPr>
        <p:spPr>
          <a:xfrm>
            <a:off x="4857752" y="5786454"/>
            <a:ext cx="4071966" cy="714356"/>
          </a:xfrm>
          <a:prstGeom prst="notchedRightArrow">
            <a:avLst/>
          </a:prstGeom>
          <a:solidFill>
            <a:srgbClr val="FFEAA7"/>
          </a:solidFill>
          <a:ln>
            <a:solidFill>
              <a:srgbClr val="844F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A47D00"/>
                </a:solidFill>
                <a:latin typeface="Segoe Script" pitchFamily="34" charset="0"/>
              </a:rPr>
              <a:t>СТРАНИЦЫ БИОГРАФИИ</a:t>
            </a:r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BAFAD4C1-03F1-42DE-9537-8E4A0EA4136D}"/>
              </a:ext>
            </a:extLst>
          </p:cNvPr>
          <p:cNvSpPr/>
          <p:nvPr/>
        </p:nvSpPr>
        <p:spPr>
          <a:xfrm>
            <a:off x="4644006" y="357190"/>
            <a:ext cx="4259665" cy="29390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Основная цель занятия — помочь обучающимся лучше понять важность изучения культуры Курского края и её роль в культурном художественном наследии нашей страны. </a:t>
            </a:r>
            <a:endParaRPr lang="ru-RU" sz="1600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Уметь проводить анализ картин художников, определять жанр, стиль, видеть исторический и философский смысл сюжета картины.</a:t>
            </a:r>
            <a:endParaRPr lang="ru-RU" sz="1600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5DDA122B-3608-4A47-8A0C-D610F8BAE6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39952" y="620688"/>
            <a:ext cx="4546848" cy="5505475"/>
          </a:xfrm>
        </p:spPr>
        <p:txBody>
          <a:bodyPr>
            <a:normAutofit fontScale="40000" lnSpcReduction="20000"/>
          </a:bodyPr>
          <a:lstStyle/>
          <a:p>
            <a:pPr marL="0" indent="0">
              <a:buNone/>
            </a:pPr>
            <a:r>
              <a:rPr lang="ru-RU" sz="4000" b="1" dirty="0">
                <a:solidFill>
                  <a:srgbClr val="FF0000"/>
                </a:solidFill>
              </a:rPr>
              <a:t>Константин ТРУТОВСКИЙ</a:t>
            </a:r>
          </a:p>
          <a:p>
            <a:pPr marL="0" indent="0" algn="just">
              <a:buNone/>
            </a:pPr>
            <a:r>
              <a:rPr lang="ru-RU" sz="3800" dirty="0">
                <a:solidFill>
                  <a:srgbClr val="002060"/>
                </a:solidFill>
              </a:rPr>
              <a:t>Родился в Курске 9 февраля 1826 года. Детские годы прошли на Украине. </a:t>
            </a:r>
          </a:p>
          <a:p>
            <a:pPr marL="0" indent="0" algn="just">
              <a:buNone/>
            </a:pPr>
            <a:r>
              <a:rPr lang="ru-RU" sz="3800" dirty="0">
                <a:solidFill>
                  <a:srgbClr val="002060"/>
                </a:solidFill>
              </a:rPr>
              <a:t>В 1839 году поступил в Николаевское инженерное училище в Петербурге. </a:t>
            </a:r>
          </a:p>
          <a:p>
            <a:pPr marL="0" indent="0" algn="just">
              <a:buNone/>
            </a:pPr>
            <a:r>
              <a:rPr lang="ru-RU" sz="3800" dirty="0">
                <a:solidFill>
                  <a:srgbClr val="002060"/>
                </a:solidFill>
              </a:rPr>
              <a:t>Выделяется среди учеников художественными способностями, дружит с Достоевским, который позже введет его в круг петрашевцев. </a:t>
            </a:r>
          </a:p>
          <a:p>
            <a:pPr marL="0" indent="0" algn="just">
              <a:buNone/>
            </a:pPr>
            <a:r>
              <a:rPr lang="ru-RU" sz="3800" dirty="0">
                <a:solidFill>
                  <a:srgbClr val="002060"/>
                </a:solidFill>
              </a:rPr>
              <a:t>Курянин – автор первого портрета Достоевского. </a:t>
            </a:r>
          </a:p>
          <a:p>
            <a:pPr marL="0" indent="0" algn="just">
              <a:buNone/>
            </a:pPr>
            <a:r>
              <a:rPr lang="ru-RU" sz="3800" dirty="0">
                <a:solidFill>
                  <a:srgbClr val="002060"/>
                </a:solidFill>
              </a:rPr>
              <a:t>Оставшись в училище преподавателем, Константин Александрович совершенствует профессиональное мастерство в Академии художеств у знаменитого </a:t>
            </a:r>
            <a:r>
              <a:rPr lang="ru-RU" sz="3800" dirty="0" err="1">
                <a:solidFill>
                  <a:srgbClr val="002060"/>
                </a:solidFill>
              </a:rPr>
              <a:t>Бруни</a:t>
            </a:r>
            <a:r>
              <a:rPr lang="ru-RU" sz="3800" dirty="0">
                <a:solidFill>
                  <a:srgbClr val="002060"/>
                </a:solidFill>
              </a:rPr>
              <a:t>. </a:t>
            </a:r>
          </a:p>
          <a:p>
            <a:pPr marL="0" indent="0" algn="just">
              <a:buNone/>
            </a:pPr>
            <a:r>
              <a:rPr lang="ru-RU" sz="3800" dirty="0">
                <a:solidFill>
                  <a:srgbClr val="002060"/>
                </a:solidFill>
              </a:rPr>
              <a:t>Знакомится с писателями Аксаковым, Тургеневым, Шевченко. </a:t>
            </a:r>
          </a:p>
          <a:p>
            <a:pPr marL="0" indent="0" algn="just">
              <a:buNone/>
            </a:pPr>
            <a:r>
              <a:rPr lang="ru-RU" sz="3800" dirty="0">
                <a:solidFill>
                  <a:srgbClr val="002060"/>
                </a:solidFill>
              </a:rPr>
              <a:t>С 1849 года </a:t>
            </a:r>
            <a:r>
              <a:rPr lang="ru-RU" sz="3800" dirty="0" err="1">
                <a:solidFill>
                  <a:srgbClr val="002060"/>
                </a:solidFill>
              </a:rPr>
              <a:t>Трутовский</a:t>
            </a:r>
            <a:r>
              <a:rPr lang="ru-RU" sz="3800" dirty="0">
                <a:solidFill>
                  <a:srgbClr val="002060"/>
                </a:solidFill>
              </a:rPr>
              <a:t> живет то в Харьковской губернии, то в селе Яковлевка </a:t>
            </a:r>
            <a:r>
              <a:rPr lang="ru-RU" sz="3800" dirty="0" err="1">
                <a:solidFill>
                  <a:srgbClr val="002060"/>
                </a:solidFill>
              </a:rPr>
              <a:t>Обоянского</a:t>
            </a:r>
            <a:r>
              <a:rPr lang="ru-RU" sz="3800" dirty="0">
                <a:solidFill>
                  <a:srgbClr val="002060"/>
                </a:solidFill>
              </a:rPr>
              <a:t> уезда. </a:t>
            </a:r>
          </a:p>
          <a:p>
            <a:pPr marL="0" indent="0" algn="just">
              <a:buNone/>
            </a:pPr>
            <a:r>
              <a:rPr lang="ru-RU" sz="3800" dirty="0">
                <a:solidFill>
                  <a:srgbClr val="002060"/>
                </a:solidFill>
              </a:rPr>
              <a:t>Его жанровые полотна, выполненные маслом, сразу были замечены, представлялись в Академии художеств, были даже заказы от императрицы. </a:t>
            </a:r>
          </a:p>
          <a:p>
            <a:pPr marL="0" indent="0" algn="just">
              <a:buNone/>
            </a:pPr>
            <a:r>
              <a:rPr lang="ru-RU" sz="3800" dirty="0">
                <a:solidFill>
                  <a:srgbClr val="002060"/>
                </a:solidFill>
              </a:rPr>
              <a:t>За картину «Хоровод в Курской губернии» (1860), ныне хранящуюся в Третьяковской галерее, </a:t>
            </a:r>
            <a:r>
              <a:rPr lang="ru-RU" sz="3800" dirty="0" err="1">
                <a:solidFill>
                  <a:srgbClr val="002060"/>
                </a:solidFill>
              </a:rPr>
              <a:t>Трутовский</a:t>
            </a:r>
            <a:r>
              <a:rPr lang="ru-RU" sz="3800" dirty="0">
                <a:solidFill>
                  <a:srgbClr val="002060"/>
                </a:solidFill>
              </a:rPr>
              <a:t> удостоен звания академика.</a:t>
            </a:r>
          </a:p>
          <a:p>
            <a:endParaRPr lang="ru-RU" dirty="0"/>
          </a:p>
        </p:txBody>
      </p:sp>
      <p:pic>
        <p:nvPicPr>
          <p:cNvPr id="4" name="Рисунок 3" descr="ТРУТОВСКИЙ Константин Александрович">
            <a:extLst>
              <a:ext uri="{FF2B5EF4-FFF2-40B4-BE49-F238E27FC236}">
                <a16:creationId xmlns:a16="http://schemas.microsoft.com/office/drawing/2014/main" id="{CD018D3F-1F5F-4BB9-9BDC-0A62D806ED3C}"/>
              </a:ext>
            </a:extLst>
          </p:cNvPr>
          <p:cNvPicPr/>
          <p:nvPr/>
        </p:nvPicPr>
        <p:blipFill>
          <a:blip r:embed="rId2">
            <a:lum bright="8000"/>
          </a:blip>
          <a:srcRect/>
          <a:stretch>
            <a:fillRect/>
          </a:stretch>
        </p:blipFill>
        <p:spPr bwMode="auto">
          <a:xfrm>
            <a:off x="464096" y="980728"/>
            <a:ext cx="3444239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rgbClr val="FFC00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  <p:extLst>
      <p:ext uri="{BB962C8B-B14F-4D97-AF65-F5344CB8AC3E}">
        <p14:creationId xmlns:p14="http://schemas.microsoft.com/office/powerpoint/2010/main" val="11390307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Documents and Settings\Admin\Рабочий стол\ФОТО КУРСК\1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29699" name="Picture 3" descr="C:\Documents and Settings\Admin\Рабочий стол\КУРСКИЕ ХУДОЖНИКИ\трутовский К А\В половодье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1105" y="33184"/>
            <a:ext cx="4999697" cy="3714776"/>
          </a:xfrm>
          <a:prstGeom prst="rect">
            <a:avLst/>
          </a:prstGeom>
          <a:ln>
            <a:noFill/>
          </a:ln>
          <a:effectLst>
            <a:outerShdw blurRad="292100" dist="139700" dir="2700000" sx="111000" sy="111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TextBox 5"/>
          <p:cNvSpPr txBox="1"/>
          <p:nvPr/>
        </p:nvSpPr>
        <p:spPr>
          <a:xfrm>
            <a:off x="5286380" y="2143116"/>
            <a:ext cx="321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В половодье</a:t>
            </a:r>
          </a:p>
        </p:txBody>
      </p:sp>
      <p:pic>
        <p:nvPicPr>
          <p:cNvPr id="29701" name="Picture 5" descr="C:\Documents and Settings\Admin\Рабочий стол\КУРСКИЕ ХУДОЖНИКИ\трутовский К А\Колядки в Малороссии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92060" y="3357562"/>
            <a:ext cx="4937626" cy="3357586"/>
          </a:xfrm>
          <a:prstGeom prst="rect">
            <a:avLst/>
          </a:prstGeom>
          <a:ln>
            <a:noFill/>
          </a:ln>
          <a:effectLst>
            <a:outerShdw blurRad="292100" dist="139700" dir="2700000" sx="111000" sy="111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9" name="TextBox 8"/>
          <p:cNvSpPr txBox="1"/>
          <p:nvPr/>
        </p:nvSpPr>
        <p:spPr>
          <a:xfrm>
            <a:off x="714348" y="5643578"/>
            <a:ext cx="3571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Колядки в Малороссии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Documents and Settings\Admin\Рабочий стол\ФОТО КУРСК\1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30722" name="Picture 2" descr="C:\Documents and Settings\Admin\Рабочий стол\КУРСКИЕ ХУДОЖНИКИ\трутовский К А\Надевают венок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5552" y="214290"/>
            <a:ext cx="4244210" cy="5734990"/>
          </a:xfrm>
          <a:prstGeom prst="rect">
            <a:avLst/>
          </a:prstGeom>
          <a:ln>
            <a:noFill/>
          </a:ln>
          <a:effectLst>
            <a:outerShdw blurRad="292100" dist="139700" dir="2700000" sx="111000" sy="111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TextBox 5"/>
          <p:cNvSpPr txBox="1"/>
          <p:nvPr/>
        </p:nvSpPr>
        <p:spPr>
          <a:xfrm>
            <a:off x="500034" y="5572140"/>
            <a:ext cx="3571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b="1" dirty="0"/>
          </a:p>
          <a:p>
            <a:pPr algn="ctr"/>
            <a:r>
              <a:rPr lang="ru-RU" sz="2400" b="1" dirty="0"/>
              <a:t>Надевают венок</a:t>
            </a:r>
          </a:p>
        </p:txBody>
      </p:sp>
      <p:pic>
        <p:nvPicPr>
          <p:cNvPr id="30723" name="Picture 3" descr="C:\Documents and Settings\Admin\Рабочий стол\КУРСКИЕ ХУДОЖНИКИ\трутовский К А\У плетня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20124" y="322381"/>
            <a:ext cx="4298426" cy="5480493"/>
          </a:xfrm>
          <a:prstGeom prst="rect">
            <a:avLst/>
          </a:prstGeom>
          <a:ln>
            <a:noFill/>
          </a:ln>
          <a:effectLst>
            <a:outerShdw blurRad="292100" dist="139700" dir="2700000" sx="111000" sy="111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8" name="TextBox 7"/>
          <p:cNvSpPr txBox="1"/>
          <p:nvPr/>
        </p:nvSpPr>
        <p:spPr>
          <a:xfrm>
            <a:off x="4929190" y="5500702"/>
            <a:ext cx="3571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b="1" dirty="0"/>
          </a:p>
          <a:p>
            <a:pPr algn="ctr"/>
            <a:r>
              <a:rPr lang="ru-RU" sz="2400" b="1" dirty="0"/>
              <a:t>У плетня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Admin\Рабочий стол\ФОТО КУРСК\10.jpg">
            <a:extLst>
              <a:ext uri="{FF2B5EF4-FFF2-40B4-BE49-F238E27FC236}">
                <a16:creationId xmlns:a16="http://schemas.microsoft.com/office/drawing/2014/main" id="{528D5F9D-5BCD-4E1D-8A81-7E67EFEC281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07504" y="33698"/>
            <a:ext cx="9291877" cy="6968908"/>
          </a:xfrm>
          <a:prstGeom prst="rect">
            <a:avLst/>
          </a:prstGeom>
          <a:noFill/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DE200A-E79C-428A-917F-F263FB5F8D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ru-RU" sz="2700" b="1" dirty="0"/>
              <a:t>Переселенцы из Курской губернии</a:t>
            </a:r>
            <a:br>
              <a:rPr lang="ru-RU" b="1" dirty="0"/>
            </a:br>
            <a:endParaRPr lang="ru-RU" dirty="0"/>
          </a:p>
        </p:txBody>
      </p:sp>
      <p:pic>
        <p:nvPicPr>
          <p:cNvPr id="5" name="Picture 2" descr="C:\Documents and Settings\Admin\Рабочий стол\КУРСКИЕ ХУДОЖНИКИ\трутовский К А\Переселенцы из Курской губернии.jpg">
            <a:extLst>
              <a:ext uri="{FF2B5EF4-FFF2-40B4-BE49-F238E27FC236}">
                <a16:creationId xmlns:a16="http://schemas.microsoft.com/office/drawing/2014/main" id="{4447CC48-2FE1-46F6-8023-867A99F1C3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8907" y="705765"/>
            <a:ext cx="9089069" cy="5877597"/>
          </a:xfrm>
          <a:prstGeom prst="rect">
            <a:avLst/>
          </a:prstGeom>
          <a:ln>
            <a:noFill/>
          </a:ln>
          <a:effectLst>
            <a:outerShdw blurRad="292100" dist="139700" dir="2700000" sx="110000" sy="11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  <p:extLst>
      <p:ext uri="{BB962C8B-B14F-4D97-AF65-F5344CB8AC3E}">
        <p14:creationId xmlns:p14="http://schemas.microsoft.com/office/powerpoint/2010/main" val="34060341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Documents and Settings\Admin\Рабочий стол\ФОТО КУРСК\10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31747" name="Picture 3" descr="C:\Documents and Settings\Admin\Рабочий стол\КУРСКИЕ ХУДОЖНИКИ\трутовский К А\Приезд учительницы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504" y="25288"/>
            <a:ext cx="8577130" cy="6192688"/>
          </a:xfrm>
          <a:prstGeom prst="rect">
            <a:avLst/>
          </a:prstGeom>
          <a:ln>
            <a:noFill/>
          </a:ln>
          <a:effectLst>
            <a:outerShdw blurRad="292100" dist="139700" dir="2700000" sx="110000" sy="11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7" name="TextBox 6"/>
          <p:cNvSpPr txBox="1"/>
          <p:nvPr/>
        </p:nvSpPr>
        <p:spPr>
          <a:xfrm>
            <a:off x="755576" y="5786454"/>
            <a:ext cx="81741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b="1" dirty="0"/>
          </a:p>
          <a:p>
            <a:pPr algn="ctr"/>
            <a:r>
              <a:rPr lang="ru-RU" sz="2400" b="1" dirty="0"/>
              <a:t>Приезд учительницы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Documents and Settings\Admin\Рабочий стол\ФОТО КУРСК\1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2770" name="Picture 2" descr="C:\Documents and Settings\Admin\Рабочий стол\КУРСКИЕ ХУДОЖНИКИ\трутовский К А\Сельская учительница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0925" y="116632"/>
            <a:ext cx="8374933" cy="6120680"/>
          </a:xfrm>
          <a:prstGeom prst="rect">
            <a:avLst/>
          </a:prstGeom>
          <a:ln>
            <a:noFill/>
          </a:ln>
          <a:effectLst>
            <a:outerShdw blurRad="292100" dist="139700" dir="2700000" sx="110000" sy="11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TextBox 4"/>
          <p:cNvSpPr txBox="1"/>
          <p:nvPr/>
        </p:nvSpPr>
        <p:spPr>
          <a:xfrm>
            <a:off x="160892" y="2251658"/>
            <a:ext cx="882221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b="1" dirty="0"/>
          </a:p>
          <a:p>
            <a:pPr algn="ctr"/>
            <a:endParaRPr lang="ru-RU" sz="2400" b="1" dirty="0"/>
          </a:p>
          <a:p>
            <a:pPr algn="ctr"/>
            <a:endParaRPr lang="ru-RU" sz="2400" b="1" dirty="0"/>
          </a:p>
          <a:p>
            <a:pPr algn="ctr"/>
            <a:endParaRPr lang="ru-RU" sz="2400" b="1" dirty="0"/>
          </a:p>
          <a:p>
            <a:pPr algn="ctr"/>
            <a:endParaRPr lang="ru-RU" sz="2400" b="1" dirty="0"/>
          </a:p>
          <a:p>
            <a:pPr algn="ctr"/>
            <a:endParaRPr lang="ru-RU" sz="2400" b="1" dirty="0"/>
          </a:p>
          <a:p>
            <a:pPr algn="ctr"/>
            <a:endParaRPr lang="ru-RU" sz="2400" b="1" dirty="0"/>
          </a:p>
          <a:p>
            <a:pPr algn="ctr"/>
            <a:endParaRPr lang="ru-RU" sz="2400" b="1" dirty="0"/>
          </a:p>
          <a:p>
            <a:pPr algn="ctr"/>
            <a:endParaRPr lang="ru-RU" sz="2400" b="1" dirty="0"/>
          </a:p>
          <a:p>
            <a:pPr algn="ctr"/>
            <a:endParaRPr lang="ru-RU" sz="2400" b="1" dirty="0"/>
          </a:p>
          <a:p>
            <a:pPr algn="ctr"/>
            <a:endParaRPr lang="ru-RU" sz="2400" b="1" dirty="0"/>
          </a:p>
          <a:p>
            <a:pPr algn="ctr"/>
            <a:r>
              <a:rPr lang="ru-RU" sz="2400" b="1" dirty="0"/>
              <a:t>Сельская учительница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Documents and Settings\Admin\Рабочий стол\ФОТО КУРСК\1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  <p:pic>
        <p:nvPicPr>
          <p:cNvPr id="33795" name="Picture 3" descr="C:\Documents and Settings\Admin\Рабочий стол\КУРСКИЕ ХУДОЖНИКИ\трутовский К А\Хоровод в Курской губернии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504" y="127960"/>
            <a:ext cx="8928992" cy="6101478"/>
          </a:xfrm>
          <a:prstGeom prst="rect">
            <a:avLst/>
          </a:prstGeom>
          <a:ln>
            <a:noFill/>
          </a:ln>
          <a:effectLst>
            <a:outerShdw blurRad="292100" dist="139700" dir="2700000" sx="111000" sy="111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TextBox 5"/>
          <p:cNvSpPr txBox="1"/>
          <p:nvPr/>
        </p:nvSpPr>
        <p:spPr>
          <a:xfrm>
            <a:off x="642910" y="5857892"/>
            <a:ext cx="774551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b="1" dirty="0"/>
          </a:p>
          <a:p>
            <a:pPr algn="ctr"/>
            <a:r>
              <a:rPr lang="ru-RU" sz="2400" b="1" dirty="0"/>
              <a:t>Хоровод в Курской губернии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Admin\Рабочий стол\ФОТО КУРСК\15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1793" cy="6858000"/>
          </a:xfrm>
          <a:prstGeom prst="rect">
            <a:avLst/>
          </a:prstGeom>
          <a:noFill/>
        </p:spPr>
      </p:pic>
      <p:sp>
        <p:nvSpPr>
          <p:cNvPr id="6" name="Заголовок 6"/>
          <p:cNvSpPr txBox="1">
            <a:spLocks/>
          </p:cNvSpPr>
          <p:nvPr/>
        </p:nvSpPr>
        <p:spPr>
          <a:xfrm rot="10800000" flipV="1">
            <a:off x="2071670" y="1949554"/>
            <a:ext cx="4857784" cy="181588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bliqueBottomLef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ГРУЗИНСКИЙ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ea typeface="+mj-ea"/>
                <a:cs typeface="+mj-cs"/>
              </a:rPr>
              <a:t>Петр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Николаевич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(1837- 1892)</a:t>
            </a:r>
          </a:p>
        </p:txBody>
      </p:sp>
      <p:sp>
        <p:nvSpPr>
          <p:cNvPr id="7" name="Стрелка вправо с вырезом 6">
            <a:hlinkClick r:id="rId3" action="ppaction://hlinkfile"/>
          </p:cNvPr>
          <p:cNvSpPr/>
          <p:nvPr/>
        </p:nvSpPr>
        <p:spPr>
          <a:xfrm>
            <a:off x="4857752" y="5786454"/>
            <a:ext cx="4071966" cy="714356"/>
          </a:xfrm>
          <a:prstGeom prst="notchedRightArrow">
            <a:avLst/>
          </a:prstGeom>
          <a:solidFill>
            <a:srgbClr val="FFEAA7"/>
          </a:solidFill>
          <a:ln>
            <a:solidFill>
              <a:srgbClr val="844F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A47D00"/>
                </a:solidFill>
                <a:latin typeface="Segoe Script" pitchFamily="34" charset="0"/>
              </a:rPr>
              <a:t>СТРАНИЦЫ БИОГРАФИИ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>
            <a:extLst>
              <a:ext uri="{FF2B5EF4-FFF2-40B4-BE49-F238E27FC236}">
                <a16:creationId xmlns:a16="http://schemas.microsoft.com/office/drawing/2014/main" id="{FB9C3454-0689-4DE4-8325-8C4E95E5E3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1521" y="1412777"/>
            <a:ext cx="2802618" cy="3456384"/>
          </a:xfrm>
          <a:prstGeom prst="rect">
            <a:avLst/>
          </a:prstGeom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DC7AA80C-61ED-4105-893E-8BE9CEBA997A}"/>
              </a:ext>
            </a:extLst>
          </p:cNvPr>
          <p:cNvSpPr/>
          <p:nvPr/>
        </p:nvSpPr>
        <p:spPr>
          <a:xfrm>
            <a:off x="2987824" y="188640"/>
            <a:ext cx="5976664" cy="85869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b="1" dirty="0"/>
              <a:t>Петр Николаевич Грузинский </a:t>
            </a:r>
            <a:r>
              <a:rPr lang="ru-RU" sz="1400" dirty="0"/>
              <a:t>– курский художник-баталист, настоящий мастер жанровой живописи </a:t>
            </a:r>
            <a:r>
              <a:rPr lang="en-US" sz="1400" dirty="0"/>
              <a:t>XIX</a:t>
            </a:r>
            <a:r>
              <a:rPr lang="ru-RU" sz="1400" dirty="0"/>
              <a:t> века, родился в Курске </a:t>
            </a:r>
          </a:p>
          <a:p>
            <a:pPr algn="just"/>
            <a:r>
              <a:rPr lang="ru-RU" sz="1400" i="1" dirty="0"/>
              <a:t>19 декабря 1837, Курск — 20 мая  1892, - живописец-баталист и жанрист, академик Императорской Академии художеств.  </a:t>
            </a:r>
            <a:endParaRPr lang="ru-RU" sz="1400" dirty="0"/>
          </a:p>
          <a:p>
            <a:pPr algn="just"/>
            <a:r>
              <a:rPr lang="ru-RU" sz="1400" i="1" dirty="0"/>
              <a:t> </a:t>
            </a:r>
            <a:endParaRPr lang="ru-RU" sz="1400" dirty="0"/>
          </a:p>
          <a:p>
            <a:pPr algn="just"/>
            <a:r>
              <a:rPr lang="ru-RU" sz="1400" dirty="0"/>
              <a:t>С детских лет обнаружил влечение к живописи, сначала занимался рисованием в родительском доме. </a:t>
            </a:r>
          </a:p>
          <a:p>
            <a:pPr algn="just"/>
            <a:r>
              <a:rPr lang="ru-RU" sz="1400" dirty="0"/>
              <a:t>В 1851 году поступил в среднее воспитательное училище Петербургской Академии художеств, а затем окончил полный курс Академии в 1863 году, проучившись в ней 12 лет. </a:t>
            </a:r>
          </a:p>
          <a:p>
            <a:pPr algn="just"/>
            <a:r>
              <a:rPr lang="ru-RU" sz="1400" dirty="0"/>
              <a:t>В 1860 году получил малую золотую медаль за картину «Цыганский табор», а в 1862 году был удостоен большой золотой медали за картину «Взятие Гуниба», после чего был отправлен за границу в качестве пенсионера академии. </a:t>
            </a:r>
          </a:p>
          <a:p>
            <a:pPr algn="just"/>
            <a:r>
              <a:rPr lang="ru-RU" sz="1400" dirty="0"/>
              <a:t>В Париже написал картину «Пикет зуавов на манёврах во Франции», которая была приобретена академией, и «Рынок в </a:t>
            </a:r>
            <a:r>
              <a:rPr lang="ru-RU" sz="1400" dirty="0" err="1"/>
              <a:t>Фонтенебло</a:t>
            </a:r>
            <a:r>
              <a:rPr lang="ru-RU" sz="1400" dirty="0"/>
              <a:t>», обратившую на себя внимание публики на академической выставке 1872 года. </a:t>
            </a:r>
          </a:p>
          <a:p>
            <a:pPr algn="just"/>
            <a:r>
              <a:rPr lang="ru-RU" sz="1400" dirty="0"/>
              <a:t>В 1864 году приезжал из Парижа в Россию для путешествия на Кавказ с целью рисования этюдов с натуры, изучения местных типов и сбора материалов для задуманной картины «Оставление горцами аулов при приближении русских войск». </a:t>
            </a:r>
          </a:p>
          <a:p>
            <a:pPr algn="just"/>
            <a:r>
              <a:rPr lang="ru-RU" sz="1400" dirty="0"/>
              <a:t>За эту картину в 1872 году по окончательном возвращении своём в Санкт-Петербург Грузинский получил звание академика. </a:t>
            </a:r>
          </a:p>
          <a:p>
            <a:pPr algn="just"/>
            <a:r>
              <a:rPr lang="ru-RU" sz="1400" dirty="0"/>
              <a:t>Много работал по заказам царствующей семьи и императорского двора, неоднократно совершал поездки в Поволжье и на юг России, участвовал в выставках ИАХ и Общества поощрения художников (художеств). </a:t>
            </a:r>
          </a:p>
          <a:p>
            <a:pPr algn="just"/>
            <a:r>
              <a:rPr lang="ru-RU" sz="1400" dirty="0"/>
              <a:t>В 1876 экспонировал свои картины на Всемирной выставке в Филадельфии.</a:t>
            </a:r>
          </a:p>
          <a:p>
            <a:pPr algn="just"/>
            <a:endParaRPr lang="ru-RU" sz="1400" dirty="0"/>
          </a:p>
          <a:p>
            <a:pPr algn="just"/>
            <a:endParaRPr lang="ru-RU" sz="1400" dirty="0"/>
          </a:p>
          <a:p>
            <a:pPr algn="just"/>
            <a:endParaRPr lang="ru-RU" sz="1400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  <a:p>
            <a:pPr algn="just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449943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Admin\Рабочий стол\ФОТО КУРСК\15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1793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7412" name="Picture 4" descr="Русская тройка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3528" y="188640"/>
            <a:ext cx="8679503" cy="50268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7" name="TextBox 6"/>
          <p:cNvSpPr txBox="1"/>
          <p:nvPr/>
        </p:nvSpPr>
        <p:spPr>
          <a:xfrm>
            <a:off x="714348" y="5357826"/>
            <a:ext cx="79296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Самая знаменитая картина художника – </a:t>
            </a:r>
          </a:p>
          <a:p>
            <a:pPr algn="ctr"/>
            <a:r>
              <a:rPr lang="ru-RU" sz="2400" b="1" dirty="0"/>
              <a:t>"Русская тройка"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Admin\Рабочий стол\ФОТО КУРСК\15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1793" cy="6858000"/>
          </a:xfrm>
          <a:prstGeom prst="rect">
            <a:avLst/>
          </a:prstGeom>
          <a:noFill/>
        </p:spPr>
      </p:pic>
      <p:pic>
        <p:nvPicPr>
          <p:cNvPr id="12290" name="Picture 2" descr="C:\Documents and Settings\Admin\Рабочий стол\КУРСКИЕ ХУДОЖНИКИ\картина грузинский П Н\в дозоре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6205" y="103867"/>
            <a:ext cx="3940953" cy="5472999"/>
          </a:xfrm>
          <a:prstGeom prst="rect">
            <a:avLst/>
          </a:prstGeom>
          <a:ln>
            <a:noFill/>
          </a:ln>
          <a:effectLst>
            <a:outerShdw blurRad="292100" dist="139700" dir="2700000" sx="111000" sy="111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TextBox 4"/>
          <p:cNvSpPr txBox="1"/>
          <p:nvPr/>
        </p:nvSpPr>
        <p:spPr>
          <a:xfrm>
            <a:off x="1000100" y="5715016"/>
            <a:ext cx="27146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В дозоре</a:t>
            </a:r>
          </a:p>
        </p:txBody>
      </p:sp>
      <p:pic>
        <p:nvPicPr>
          <p:cNvPr id="12291" name="Picture 3" descr="C:\Documents and Settings\Admin\Рабочий стол\КУРСКИЕ ХУДОЖНИКИ\картина грузинский П Н\в отпуск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69609" y="908720"/>
            <a:ext cx="4548186" cy="3165537"/>
          </a:xfrm>
          <a:prstGeom prst="rect">
            <a:avLst/>
          </a:prstGeom>
          <a:ln>
            <a:noFill/>
          </a:ln>
          <a:effectLst>
            <a:outerShdw blurRad="292100" dist="139700" dir="2700000" sx="110000" sy="11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7" name="TextBox 6"/>
          <p:cNvSpPr txBox="1"/>
          <p:nvPr/>
        </p:nvSpPr>
        <p:spPr>
          <a:xfrm>
            <a:off x="4714876" y="4786322"/>
            <a:ext cx="38576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В отпуск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Admin\Рабочий стол\ФОТО КУРСК\15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1793" cy="6858000"/>
          </a:xfrm>
          <a:prstGeom prst="rect">
            <a:avLst/>
          </a:prstGeom>
          <a:noFill/>
        </p:spPr>
      </p:pic>
      <p:pic>
        <p:nvPicPr>
          <p:cNvPr id="16385" name="Picture 1" descr="C:\Documents and Settings\Admin\Рабочий стол\КУРСКИЕ ХУДОЖНИКИ\картина грузинский П Н\домой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5976" y="110355"/>
            <a:ext cx="4629149" cy="3131617"/>
          </a:xfrm>
          <a:prstGeom prst="rect">
            <a:avLst/>
          </a:prstGeom>
          <a:ln>
            <a:noFill/>
          </a:ln>
          <a:effectLst>
            <a:outerShdw blurRad="292100" dist="139700" dir="2700000" sx="111000" sy="111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16386" name="Picture 2" descr="C:\Documents and Settings\Admin\Рабочий стол\КУРСКИЕ ХУДОЖНИКИ\картина грузинский П Н\масленица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60" y="3347376"/>
            <a:ext cx="5500726" cy="3400269"/>
          </a:xfrm>
          <a:prstGeom prst="rect">
            <a:avLst/>
          </a:prstGeom>
          <a:ln>
            <a:noFill/>
          </a:ln>
          <a:effectLst>
            <a:outerShdw blurRad="292100" dist="139700" dir="2700000" sx="111000" sy="111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TextBox 5"/>
          <p:cNvSpPr txBox="1"/>
          <p:nvPr/>
        </p:nvSpPr>
        <p:spPr>
          <a:xfrm>
            <a:off x="2357422" y="2357430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Домой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786446" y="6000768"/>
            <a:ext cx="2571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Масленица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\Рабочий стол\ФОТО КУРСК\1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788933" cy="6858000"/>
          </a:xfrm>
          <a:prstGeom prst="rect">
            <a:avLst/>
          </a:prstGeom>
          <a:noFill/>
        </p:spPr>
      </p:pic>
      <p:pic>
        <p:nvPicPr>
          <p:cNvPr id="5" name="Рисунок 4" descr="http://old-kursk.ru/book/zemlaki/shvarc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980728"/>
            <a:ext cx="4071966" cy="5499189"/>
          </a:xfrm>
          <a:prstGeom prst="rect">
            <a:avLst/>
          </a:prstGeom>
          <a:ln>
            <a:noFill/>
          </a:ln>
          <a:effectLst>
            <a:glow rad="228600">
              <a:srgbClr val="FFC000">
                <a:alpha val="40000"/>
              </a:srgb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Заголовок 6"/>
          <p:cNvSpPr txBox="1">
            <a:spLocks/>
          </p:cNvSpPr>
          <p:nvPr/>
        </p:nvSpPr>
        <p:spPr>
          <a:xfrm rot="10800000" flipV="1">
            <a:off x="4572000" y="3643314"/>
            <a:ext cx="4071966" cy="181588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bliqueBottomLef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ШВАРЦ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ea typeface="+mj-ea"/>
                <a:cs typeface="+mj-cs"/>
              </a:rPr>
              <a:t>Вячеслав Григорьевич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(1838 - 1869)</a:t>
            </a:r>
          </a:p>
        </p:txBody>
      </p:sp>
      <p:sp>
        <p:nvSpPr>
          <p:cNvPr id="7" name="Стрелка вправо с вырезом 6">
            <a:hlinkClick r:id="rId4" action="ppaction://hlinkfile"/>
          </p:cNvPr>
          <p:cNvSpPr/>
          <p:nvPr/>
        </p:nvSpPr>
        <p:spPr>
          <a:xfrm>
            <a:off x="4857752" y="5786454"/>
            <a:ext cx="4071966" cy="714356"/>
          </a:xfrm>
          <a:prstGeom prst="notchedRightArrow">
            <a:avLst/>
          </a:prstGeom>
          <a:solidFill>
            <a:srgbClr val="FFEAA7"/>
          </a:solidFill>
          <a:ln>
            <a:solidFill>
              <a:srgbClr val="844F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A47D00"/>
                </a:solidFill>
                <a:latin typeface="Segoe Script" pitchFamily="34" charset="0"/>
              </a:rPr>
              <a:t>СТРАНИЦЫ БИОГРАФИИ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98505A1-3A86-4ADE-80C6-A7D8972372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07904" y="260648"/>
            <a:ext cx="5256584" cy="6840760"/>
          </a:xfrm>
        </p:spPr>
        <p:txBody>
          <a:bodyPr>
            <a:normAutofit fontScale="40000" lnSpcReduction="20000"/>
          </a:bodyPr>
          <a:lstStyle/>
          <a:p>
            <a:pPr marL="0" indent="0" algn="ctr">
              <a:buNone/>
            </a:pPr>
            <a:r>
              <a:rPr lang="ru-RU" sz="4800" b="1" dirty="0">
                <a:solidFill>
                  <a:srgbClr val="FF0000"/>
                </a:solidFill>
              </a:rPr>
              <a:t>Вячеслав ШВАРЦ</a:t>
            </a:r>
            <a:r>
              <a:rPr lang="ru-RU" sz="4800" dirty="0">
                <a:solidFill>
                  <a:srgbClr val="FF0000"/>
                </a:solidFill>
              </a:rPr>
              <a:t> </a:t>
            </a:r>
          </a:p>
          <a:p>
            <a:pPr marL="0" indent="0" algn="just">
              <a:buNone/>
            </a:pPr>
            <a:r>
              <a:rPr lang="ru-RU" sz="3500" dirty="0">
                <a:solidFill>
                  <a:srgbClr val="7030A0"/>
                </a:solidFill>
              </a:rPr>
              <a:t>Родился в 1838 году в имении Белый Колодезь </a:t>
            </a:r>
            <a:r>
              <a:rPr lang="ru-RU" sz="3500" dirty="0" err="1">
                <a:solidFill>
                  <a:srgbClr val="7030A0"/>
                </a:solidFill>
              </a:rPr>
              <a:t>Щигровского</a:t>
            </a:r>
            <a:r>
              <a:rPr lang="ru-RU" sz="3500" dirty="0">
                <a:solidFill>
                  <a:srgbClr val="7030A0"/>
                </a:solidFill>
              </a:rPr>
              <a:t> уезда (ныне – село Белый Колодец </a:t>
            </a:r>
            <a:r>
              <a:rPr lang="ru-RU" sz="3500" dirty="0" err="1">
                <a:solidFill>
                  <a:srgbClr val="7030A0"/>
                </a:solidFill>
              </a:rPr>
              <a:t>Колпнянского</a:t>
            </a:r>
            <a:r>
              <a:rPr lang="ru-RU" sz="3500" dirty="0">
                <a:solidFill>
                  <a:srgbClr val="7030A0"/>
                </a:solidFill>
              </a:rPr>
              <a:t> района Орловской области). </a:t>
            </a:r>
          </a:p>
          <a:p>
            <a:pPr marL="0" indent="0" algn="just">
              <a:buNone/>
            </a:pPr>
            <a:r>
              <a:rPr lang="ru-RU" sz="3500" dirty="0">
                <a:solidFill>
                  <a:srgbClr val="7030A0"/>
                </a:solidFill>
              </a:rPr>
              <a:t>Интерес к рисованию обнаружил в три года. В 1852-м поступил в Александровский лицей, который окончил с золотой медалью. </a:t>
            </a:r>
          </a:p>
          <a:p>
            <a:pPr marL="0" indent="0" algn="just">
              <a:buNone/>
            </a:pPr>
            <a:r>
              <a:rPr lang="ru-RU" sz="3500" dirty="0">
                <a:solidFill>
                  <a:srgbClr val="7030A0"/>
                </a:solidFill>
              </a:rPr>
              <a:t>В 1859 году становится вольным слушателем Петербургского университета, посещает уроки живописи в Академии художеств по классу батальной живописи. </a:t>
            </a:r>
          </a:p>
          <a:p>
            <a:pPr marL="0" indent="0" algn="just">
              <a:buNone/>
            </a:pPr>
            <a:r>
              <a:rPr lang="ru-RU" sz="3500" dirty="0">
                <a:solidFill>
                  <a:srgbClr val="7030A0"/>
                </a:solidFill>
              </a:rPr>
              <a:t>За рисунки «Свидание князя Святослава с императором </a:t>
            </a:r>
            <a:r>
              <a:rPr lang="ru-RU" sz="3500" dirty="0" err="1">
                <a:solidFill>
                  <a:srgbClr val="7030A0"/>
                </a:solidFill>
              </a:rPr>
              <a:t>Цимисхием</a:t>
            </a:r>
            <a:r>
              <a:rPr lang="ru-RU" sz="3500" dirty="0">
                <a:solidFill>
                  <a:srgbClr val="7030A0"/>
                </a:solidFill>
              </a:rPr>
              <a:t>» и «Иван Грозный под Казанью» получил по серебряной медали. Шварца интересует история времен царей Ивана Грозного и Алексея Михайловича. </a:t>
            </a:r>
          </a:p>
          <a:p>
            <a:pPr marL="0" indent="0" algn="just">
              <a:buNone/>
            </a:pPr>
            <a:r>
              <a:rPr lang="ru-RU" sz="3500" dirty="0">
                <a:solidFill>
                  <a:srgbClr val="7030A0"/>
                </a:solidFill>
              </a:rPr>
              <a:t>Создал массу исторических полотен. Самые известные – «Иоанн Грозный у тела убитого им сына» и «Вешний поезд царицы на богомолье при царе Алексее Михайловиче» – хранятся соответственно в Русском музее и Третьяковке. </a:t>
            </a:r>
          </a:p>
          <a:p>
            <a:pPr marL="0" indent="0" algn="just">
              <a:buNone/>
            </a:pPr>
            <a:r>
              <a:rPr lang="ru-RU" sz="3500" dirty="0">
                <a:solidFill>
                  <a:srgbClr val="7030A0"/>
                </a:solidFill>
              </a:rPr>
              <a:t>Выйдя в отставку, Шварц жил в </a:t>
            </a:r>
            <a:r>
              <a:rPr lang="ru-RU" sz="3500" dirty="0" err="1">
                <a:solidFill>
                  <a:srgbClr val="7030A0"/>
                </a:solidFill>
              </a:rPr>
              <a:t>Щигровском</a:t>
            </a:r>
            <a:r>
              <a:rPr lang="ru-RU" sz="3500" dirty="0">
                <a:solidFill>
                  <a:srgbClr val="7030A0"/>
                </a:solidFill>
              </a:rPr>
              <a:t> уезде и Курске, где писал с натуры этюды, наброски пейзажей и портреты крестьян, запечатлев этнографическую обстановку середины XIX века соловьиного края. </a:t>
            </a:r>
          </a:p>
          <a:p>
            <a:pPr marL="0" indent="0" algn="just">
              <a:buNone/>
            </a:pPr>
            <a:r>
              <a:rPr lang="ru-RU" sz="3500" dirty="0">
                <a:solidFill>
                  <a:srgbClr val="7030A0"/>
                </a:solidFill>
              </a:rPr>
              <a:t>В марте 1869-го в курской гостинице его навестили художник </a:t>
            </a:r>
            <a:r>
              <a:rPr lang="ru-RU" sz="3500" dirty="0" err="1">
                <a:solidFill>
                  <a:srgbClr val="7030A0"/>
                </a:solidFill>
              </a:rPr>
              <a:t>Трутовский</a:t>
            </a:r>
            <a:r>
              <a:rPr lang="ru-RU" sz="3500" dirty="0">
                <a:solidFill>
                  <a:srgbClr val="7030A0"/>
                </a:solidFill>
              </a:rPr>
              <a:t> и губернатор </a:t>
            </a:r>
            <a:r>
              <a:rPr lang="ru-RU" sz="3500" dirty="0" err="1">
                <a:solidFill>
                  <a:srgbClr val="7030A0"/>
                </a:solidFill>
              </a:rPr>
              <a:t>Жедринский</a:t>
            </a:r>
            <a:r>
              <a:rPr lang="ru-RU" sz="3500" dirty="0">
                <a:solidFill>
                  <a:srgbClr val="7030A0"/>
                </a:solidFill>
              </a:rPr>
              <a:t> с женой. Все отметили его нездоровый цвет лица. А через несколько часов Вячеслав Григорьевич неожиданно скончался. </a:t>
            </a:r>
          </a:p>
          <a:p>
            <a:pPr marL="0" indent="0" algn="just">
              <a:buNone/>
            </a:pPr>
            <a:r>
              <a:rPr lang="ru-RU" sz="3500" dirty="0">
                <a:solidFill>
                  <a:srgbClr val="7030A0"/>
                </a:solidFill>
              </a:rPr>
              <a:t>По воспоминаниям современников, «весь город провожал его тело до заставы. Затем по всему пути на расстоянии 70 верст со всех сторон стекался народ... В Щиграх, по желанию дворянства, тело его стояло три дня в соборе и только потом прибыло в Белый Колодезь». </a:t>
            </a:r>
          </a:p>
          <a:p>
            <a:pPr marL="0" indent="0" algn="just">
              <a:buNone/>
            </a:pPr>
            <a:r>
              <a:rPr lang="ru-RU" sz="3500" dirty="0">
                <a:solidFill>
                  <a:srgbClr val="7030A0"/>
                </a:solidFill>
              </a:rPr>
              <a:t>В Курской картинной галерее хранится около 30 работ Шварца.</a:t>
            </a:r>
          </a:p>
          <a:p>
            <a:endParaRPr lang="ru-RU" dirty="0"/>
          </a:p>
        </p:txBody>
      </p:sp>
      <p:pic>
        <p:nvPicPr>
          <p:cNvPr id="4" name="Рисунок 3" descr="http://old-kursk.ru/book/zemlaki/shvarc.jpg">
            <a:extLst>
              <a:ext uri="{FF2B5EF4-FFF2-40B4-BE49-F238E27FC236}">
                <a16:creationId xmlns:a16="http://schemas.microsoft.com/office/drawing/2014/main" id="{AEF06549-CA35-4EEF-AB39-C4B7D0F1A759}"/>
              </a:ext>
            </a:extLst>
          </p:cNvPr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528" y="908720"/>
            <a:ext cx="3168352" cy="4464496"/>
          </a:xfrm>
          <a:prstGeom prst="rect">
            <a:avLst/>
          </a:prstGeom>
          <a:ln>
            <a:noFill/>
          </a:ln>
          <a:effectLst>
            <a:glow rad="228600">
              <a:srgbClr val="FFC000">
                <a:alpha val="40000"/>
              </a:srgb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379701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\Рабочий стол\ФОТО КУРСК\1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788933" cy="6858000"/>
          </a:xfrm>
          <a:prstGeom prst="rect">
            <a:avLst/>
          </a:prstGeom>
          <a:noFill/>
        </p:spPr>
      </p:pic>
      <p:pic>
        <p:nvPicPr>
          <p:cNvPr id="7170" name="Picture 2" descr="C:\Documents and Settings\Admin\Рабочий стол\КУРСКИЕ ХУДОЖНИКИ\шварц в г\Вербное воскресенье в Москве во времена царя Алексея Михайловича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7271" y="878321"/>
            <a:ext cx="9607297" cy="4609359"/>
          </a:xfrm>
          <a:prstGeom prst="rect">
            <a:avLst/>
          </a:prstGeom>
          <a:ln>
            <a:noFill/>
          </a:ln>
          <a:effectLst>
            <a:outerShdw blurRad="292100" dist="139700" dir="2700000" sx="111000" sy="111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TextBox 4"/>
          <p:cNvSpPr txBox="1"/>
          <p:nvPr/>
        </p:nvSpPr>
        <p:spPr>
          <a:xfrm>
            <a:off x="571472" y="5786454"/>
            <a:ext cx="77153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Вербное воскресенье в Москве во времена царя Алексея Михайловича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\Рабочий стол\ФОТО КУРСК\1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788933" cy="6858000"/>
          </a:xfrm>
          <a:prstGeom prst="rect">
            <a:avLst/>
          </a:prstGeom>
          <a:noFill/>
        </p:spPr>
      </p:pic>
      <p:pic>
        <p:nvPicPr>
          <p:cNvPr id="8194" name="Picture 2" descr="C:\Documents and Settings\Admin\Рабочий стол\КУРСКИЕ ХУДОЖНИКИ\шварц в г\Вешний поезд царицы на богомолье при царе Алексее Михайловиче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07591" y="91123"/>
            <a:ext cx="5841915" cy="3652734"/>
          </a:xfrm>
          <a:prstGeom prst="rect">
            <a:avLst/>
          </a:prstGeom>
          <a:ln>
            <a:noFill/>
          </a:ln>
          <a:effectLst>
            <a:outerShdw blurRad="292100" dist="139700" dir="2700000" sx="111000" sy="111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TextBox 4"/>
          <p:cNvSpPr txBox="1"/>
          <p:nvPr/>
        </p:nvSpPr>
        <p:spPr>
          <a:xfrm>
            <a:off x="285720" y="285728"/>
            <a:ext cx="307183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Вешний поезд царицы на богомолье при царе Алексее Михайловиче</a:t>
            </a:r>
          </a:p>
        </p:txBody>
      </p:sp>
      <p:pic>
        <p:nvPicPr>
          <p:cNvPr id="8195" name="Picture 3" descr="C:\Documents and Settings\Admin\Рабочий стол\КУРСКИЕ ХУДОЖНИКИ\шварц в г\Въезд Шуйского и де Ла Гарди в Москву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610" y="3543327"/>
            <a:ext cx="3853620" cy="3028945"/>
          </a:xfrm>
          <a:prstGeom prst="rect">
            <a:avLst/>
          </a:prstGeom>
          <a:ln>
            <a:noFill/>
          </a:ln>
          <a:effectLst>
            <a:outerShdw blurRad="292100" dist="139700" dir="2700000" sx="111000" sy="111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7" name="TextBox 6"/>
          <p:cNvSpPr txBox="1"/>
          <p:nvPr/>
        </p:nvSpPr>
        <p:spPr>
          <a:xfrm>
            <a:off x="4286248" y="5500702"/>
            <a:ext cx="38576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Въезд Шуйского и </a:t>
            </a:r>
          </a:p>
          <a:p>
            <a:r>
              <a:rPr lang="ru-RU" sz="2400" b="1" dirty="0"/>
              <a:t>де </a:t>
            </a:r>
            <a:r>
              <a:rPr lang="ru-RU" sz="2400" b="1" dirty="0" err="1"/>
              <a:t>Ла</a:t>
            </a:r>
            <a:r>
              <a:rPr lang="ru-RU" sz="2400" b="1" dirty="0"/>
              <a:t> Гарди в Москву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\Рабочий стол\ФОТО КУРСК\1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788933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218" name="Picture 2" descr="C:\Documents and Settings\Admin\Рабочий стол\КУРСКИЕ ХУДОЖНИКИ\шварц в г\Патриарх Никон в Новом Иерусалиме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76369" y="167347"/>
            <a:ext cx="4036191" cy="5557835"/>
          </a:xfrm>
          <a:prstGeom prst="rect">
            <a:avLst/>
          </a:prstGeom>
          <a:ln>
            <a:noFill/>
          </a:ln>
          <a:effectLst>
            <a:outerShdw blurRad="292100" dist="139700" dir="2700000" sx="111000" sy="111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TextBox 5"/>
          <p:cNvSpPr txBox="1"/>
          <p:nvPr/>
        </p:nvSpPr>
        <p:spPr>
          <a:xfrm>
            <a:off x="5292080" y="5715016"/>
            <a:ext cx="43204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Патриарх Никон в Новом Иерусалиме</a:t>
            </a:r>
          </a:p>
        </p:txBody>
      </p:sp>
      <p:pic>
        <p:nvPicPr>
          <p:cNvPr id="9219" name="Picture 3" descr="C:\Documents and Settings\Admin\Рабочий стол\КУРСКИЕ ХУДОЖНИКИ\шварц в г\Посол князя Курбского Василий Шибанов перед Иваном Грозным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1168" y="476672"/>
            <a:ext cx="5167565" cy="3513944"/>
          </a:xfrm>
          <a:prstGeom prst="rect">
            <a:avLst/>
          </a:prstGeom>
          <a:ln>
            <a:noFill/>
          </a:ln>
          <a:effectLst>
            <a:outerShdw blurRad="292100" dist="139700" dir="2700000" sx="111000" sy="111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8" name="TextBox 7"/>
          <p:cNvSpPr txBox="1"/>
          <p:nvPr/>
        </p:nvSpPr>
        <p:spPr>
          <a:xfrm>
            <a:off x="642910" y="3786190"/>
            <a:ext cx="385765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b="1" dirty="0"/>
          </a:p>
          <a:p>
            <a:pPr algn="ctr"/>
            <a:r>
              <a:rPr lang="ru-RU" sz="2400" b="1" dirty="0"/>
              <a:t>Посол князя Курбского Василий Шибанов перед Иваном Грозным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\Рабочий стол\ФОТО КУРСК\13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788933" cy="6858000"/>
          </a:xfrm>
          <a:prstGeom prst="rect">
            <a:avLst/>
          </a:prstGeom>
          <a:noFill/>
        </p:spPr>
      </p:pic>
      <p:pic>
        <p:nvPicPr>
          <p:cNvPr id="10242" name="Picture 2" descr="C:\Documents and Settings\Admin\Рабочий стол\КУРСКИЕ ХУДОЖНИКИ\шварц в г\Сцена из домашней жизни русских царей (Игра в шахматы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70498" y="549886"/>
            <a:ext cx="5503880" cy="4381088"/>
          </a:xfrm>
          <a:prstGeom prst="rect">
            <a:avLst/>
          </a:prstGeom>
          <a:ln>
            <a:noFill/>
          </a:ln>
          <a:effectLst>
            <a:outerShdw blurRad="292100" dist="139700" dir="2700000" sx="111000" sy="111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TextBox 4"/>
          <p:cNvSpPr txBox="1"/>
          <p:nvPr/>
        </p:nvSpPr>
        <p:spPr>
          <a:xfrm>
            <a:off x="4714875" y="4786322"/>
            <a:ext cx="490160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b="1" dirty="0"/>
          </a:p>
          <a:p>
            <a:pPr algn="ctr"/>
            <a:r>
              <a:rPr lang="ru-RU" sz="2400" b="1" dirty="0"/>
              <a:t>Сцена из домашней жизни русских царей (Игра в шахматы)</a:t>
            </a:r>
          </a:p>
        </p:txBody>
      </p:sp>
      <p:pic>
        <p:nvPicPr>
          <p:cNvPr id="10243" name="Picture 3" descr="C:\Documents and Settings\Admin\Рабочий стол\КУРСКИЕ ХУДОЖНИКИ\шварц в г\Угощение боярина (князь Серебрянный в гостях у боярина Морозова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14282" y="214290"/>
            <a:ext cx="3813938" cy="4643470"/>
          </a:xfrm>
          <a:prstGeom prst="rect">
            <a:avLst/>
          </a:prstGeom>
          <a:ln>
            <a:noFill/>
          </a:ln>
          <a:effectLst>
            <a:outerShdw blurRad="292100" dist="139700" dir="2700000" sx="111000" sy="111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7" name="TextBox 6"/>
          <p:cNvSpPr txBox="1"/>
          <p:nvPr/>
        </p:nvSpPr>
        <p:spPr>
          <a:xfrm>
            <a:off x="214282" y="4857760"/>
            <a:ext cx="378621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Угощение боярина (князь </a:t>
            </a:r>
            <a:r>
              <a:rPr lang="ru-RU" sz="2400" b="1" dirty="0" err="1"/>
              <a:t>Серебрянный</a:t>
            </a:r>
            <a:endParaRPr lang="ru-RU" sz="2400" b="1" dirty="0"/>
          </a:p>
          <a:p>
            <a:pPr algn="ctr"/>
            <a:r>
              <a:rPr lang="ru-RU" sz="2400" b="1" dirty="0"/>
              <a:t> в гостях у боярина Морозова)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Documents and Settings\Admin\Рабочий стол\ФОТО КУРСК\11.jpg">
            <a:hlinkClick r:id="rId2" action="ppaction://hlinkfile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5354" cy="6858000"/>
          </a:xfrm>
          <a:prstGeom prst="rect">
            <a:avLst/>
          </a:prstGeom>
          <a:noFill/>
        </p:spPr>
      </p:pic>
      <p:pic>
        <p:nvPicPr>
          <p:cNvPr id="9" name="Рисунок 8" descr="chepcov (36K)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5952" y="2276872"/>
            <a:ext cx="4572032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rgbClr val="FFC00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10" name="Заголовок 6"/>
          <p:cNvSpPr txBox="1">
            <a:spLocks/>
          </p:cNvSpPr>
          <p:nvPr/>
        </p:nvSpPr>
        <p:spPr>
          <a:xfrm rot="10800000" flipV="1">
            <a:off x="4857752" y="3429000"/>
            <a:ext cx="4071966" cy="181588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bliqueBottomLef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ЧЕПЦОВ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ea typeface="+mj-ea"/>
                <a:cs typeface="+mj-cs"/>
              </a:rPr>
              <a:t>Ефим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ea typeface="+mj-ea"/>
                <a:cs typeface="+mj-cs"/>
              </a:rPr>
              <a:t>Михайлович</a:t>
            </a:r>
            <a:br>
              <a:rPr kumimoji="0" lang="ru-RU" sz="2800" b="1" i="0" u="none" strike="noStrike" kern="1200" cap="none" spc="0" normalizeH="0" baseline="0" noProof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2800" b="1" i="0" u="none" strike="noStrike" kern="1200" cap="none" spc="0" normalizeH="0" baseline="0" noProof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(1875 - 1950)</a:t>
            </a:r>
          </a:p>
        </p:txBody>
      </p:sp>
      <p:sp>
        <p:nvSpPr>
          <p:cNvPr id="11" name="Стрелка вправо с вырезом 10">
            <a:hlinkClick r:id="rId2" action="ppaction://hlinkfile"/>
          </p:cNvPr>
          <p:cNvSpPr/>
          <p:nvPr/>
        </p:nvSpPr>
        <p:spPr>
          <a:xfrm>
            <a:off x="4857752" y="5786454"/>
            <a:ext cx="4071966" cy="714356"/>
          </a:xfrm>
          <a:prstGeom prst="notchedRightArrow">
            <a:avLst/>
          </a:prstGeom>
          <a:solidFill>
            <a:srgbClr val="FFEAA7"/>
          </a:solidFill>
          <a:ln>
            <a:solidFill>
              <a:srgbClr val="844F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A47D00"/>
                </a:solidFill>
                <a:latin typeface="Segoe Script" pitchFamily="34" charset="0"/>
              </a:rPr>
              <a:t>СТРАНИЦЫ БИОГРАФИИ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DDA0C47-5DDF-4ACF-A859-9863B1E5A2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79912" y="332656"/>
            <a:ext cx="5184576" cy="6525344"/>
          </a:xfrm>
        </p:spPr>
        <p:txBody>
          <a:bodyPr>
            <a:normAutofit fontScale="40000" lnSpcReduction="20000"/>
          </a:bodyPr>
          <a:lstStyle/>
          <a:p>
            <a:pPr marL="0" indent="0" algn="ctr">
              <a:buNone/>
            </a:pPr>
            <a:r>
              <a:rPr lang="ru-RU" sz="6000" b="1" dirty="0">
                <a:solidFill>
                  <a:srgbClr val="FF0000"/>
                </a:solidFill>
              </a:rPr>
              <a:t>Ефим ЧЕПЦОВ</a:t>
            </a:r>
            <a:r>
              <a:rPr lang="ru-RU" sz="6000" dirty="0"/>
              <a:t> </a:t>
            </a:r>
            <a:endParaRPr lang="ru-RU" dirty="0"/>
          </a:p>
          <a:p>
            <a:pPr marL="0" indent="0" algn="just">
              <a:buNone/>
            </a:pPr>
            <a:r>
              <a:rPr lang="ru-RU" sz="3500" dirty="0">
                <a:solidFill>
                  <a:srgbClr val="003300"/>
                </a:solidFill>
              </a:rPr>
              <a:t>Родился в 1874 году в селе Медвенка </a:t>
            </a:r>
            <a:r>
              <a:rPr lang="ru-RU" sz="3500" dirty="0" err="1">
                <a:solidFill>
                  <a:srgbClr val="003300"/>
                </a:solidFill>
              </a:rPr>
              <a:t>Обоянского</a:t>
            </a:r>
            <a:r>
              <a:rPr lang="ru-RU" sz="3500" dirty="0">
                <a:solidFill>
                  <a:srgbClr val="003300"/>
                </a:solidFill>
              </a:rPr>
              <a:t> уезда. Сын деревенского маляра и иконописца долго наблюдал за работой отца, а затем сам взял в руки кисть. </a:t>
            </a:r>
          </a:p>
          <a:p>
            <a:pPr marL="0" indent="0" algn="just">
              <a:buNone/>
            </a:pPr>
            <a:r>
              <a:rPr lang="ru-RU" sz="3500" dirty="0">
                <a:solidFill>
                  <a:srgbClr val="003300"/>
                </a:solidFill>
              </a:rPr>
              <a:t>Умение писать иконы помогло определить юношу в школу при Киево-Печерской лавре. </a:t>
            </a:r>
          </a:p>
          <a:p>
            <a:pPr marL="0" indent="0" algn="just">
              <a:buNone/>
            </a:pPr>
            <a:r>
              <a:rPr lang="ru-RU" sz="3500" dirty="0">
                <a:solidFill>
                  <a:srgbClr val="003300"/>
                </a:solidFill>
              </a:rPr>
              <a:t>В 20 лет едет в Петербург, где делает рисунки для иллюстрированных журналов. </a:t>
            </a:r>
          </a:p>
          <a:p>
            <a:pPr marL="0" indent="0" algn="just">
              <a:buNone/>
            </a:pPr>
            <a:r>
              <a:rPr lang="ru-RU" sz="3500" dirty="0">
                <a:solidFill>
                  <a:srgbClr val="003300"/>
                </a:solidFill>
              </a:rPr>
              <a:t>Поступает в </a:t>
            </a:r>
            <a:r>
              <a:rPr lang="ru-RU" sz="3500" dirty="0" err="1">
                <a:solidFill>
                  <a:srgbClr val="003300"/>
                </a:solidFill>
              </a:rPr>
              <a:t>Тенишевское</a:t>
            </a:r>
            <a:r>
              <a:rPr lang="ru-RU" sz="3500" dirty="0">
                <a:solidFill>
                  <a:srgbClr val="003300"/>
                </a:solidFill>
              </a:rPr>
              <a:t> художественное училище, с группой учеников расписывает церковь во Флоренции. Вернувшись в Питер, поступил в Академию художеств. </a:t>
            </a:r>
          </a:p>
          <a:p>
            <a:pPr marL="0" indent="0" algn="just">
              <a:buNone/>
            </a:pPr>
            <a:r>
              <a:rPr lang="ru-RU" sz="3500" dirty="0">
                <a:solidFill>
                  <a:srgbClr val="003300"/>
                </a:solidFill>
              </a:rPr>
              <a:t>В 1906 году его картины «Охотник» и «У доктора» привлекли внимание Репина. </a:t>
            </a:r>
          </a:p>
          <a:p>
            <a:pPr marL="0" indent="0" algn="just">
              <a:buNone/>
            </a:pPr>
            <a:r>
              <a:rPr lang="ru-RU" sz="3500" dirty="0">
                <a:solidFill>
                  <a:srgbClr val="003300"/>
                </a:solidFill>
              </a:rPr>
              <a:t>На стажировке в Италии Ефим Михайлович знакомится с Горьким. </a:t>
            </a:r>
          </a:p>
          <a:p>
            <a:pPr marL="0" indent="0" algn="just">
              <a:buNone/>
            </a:pPr>
            <a:r>
              <a:rPr lang="ru-RU" sz="3500" dirty="0">
                <a:solidFill>
                  <a:srgbClr val="003300"/>
                </a:solidFill>
              </a:rPr>
              <a:t>По приезде в Россию Чепцов подолгу живет в Медвенке, пишет этюды с односельчан, ведет культурно-просветительную работу среди земляков. Главные полотна этого периода – «Заседание сельской ячейки» и «Школьные работники». Оба хранятся в Третьяковской галерее. </a:t>
            </a:r>
          </a:p>
          <a:p>
            <a:pPr marL="0" indent="0" algn="just">
              <a:buNone/>
            </a:pPr>
            <a:r>
              <a:rPr lang="ru-RU" sz="3500" dirty="0">
                <a:solidFill>
                  <a:srgbClr val="003300"/>
                </a:solidFill>
              </a:rPr>
              <a:t>«Школьные работники» (или «Переподготовка учителей») – это коллективный портрет знакомых педагогов Медвенки – заведующей </a:t>
            </a:r>
            <a:r>
              <a:rPr lang="ru-RU" sz="3500" dirty="0" err="1">
                <a:solidFill>
                  <a:srgbClr val="003300"/>
                </a:solidFill>
              </a:rPr>
              <a:t>Верхнереутчанской</a:t>
            </a:r>
            <a:r>
              <a:rPr lang="ru-RU" sz="3500" dirty="0">
                <a:solidFill>
                  <a:srgbClr val="003300"/>
                </a:solidFill>
              </a:rPr>
              <a:t> земской школы Агнии Леоновой, Ивана Павленко и других. Увлекали </a:t>
            </a:r>
            <a:r>
              <a:rPr lang="ru-RU" sz="3500" dirty="0" err="1">
                <a:solidFill>
                  <a:srgbClr val="003300"/>
                </a:solidFill>
              </a:rPr>
              <a:t>Чепцова</a:t>
            </a:r>
            <a:r>
              <a:rPr lang="ru-RU" sz="3500" dirty="0">
                <a:solidFill>
                  <a:srgbClr val="003300"/>
                </a:solidFill>
              </a:rPr>
              <a:t> и виды Курска. </a:t>
            </a:r>
          </a:p>
          <a:p>
            <a:pPr marL="0" indent="0" algn="just">
              <a:buNone/>
            </a:pPr>
            <a:r>
              <a:rPr lang="ru-RU" sz="3500" dirty="0">
                <a:solidFill>
                  <a:srgbClr val="003300"/>
                </a:solidFill>
              </a:rPr>
              <a:t>В годы Великой Отечественной им созданы картины «Последние известия с фронта», «В дни войны», посвящённые труженикам тыла. </a:t>
            </a:r>
          </a:p>
          <a:p>
            <a:pPr marL="0" indent="0" algn="just">
              <a:buNone/>
            </a:pPr>
            <a:r>
              <a:rPr lang="ru-RU" sz="3500" dirty="0">
                <a:solidFill>
                  <a:srgbClr val="003300"/>
                </a:solidFill>
              </a:rPr>
              <a:t>После войны заведовал кафедрой живописи Ленинградской академии художеств, преподавал на </a:t>
            </a:r>
            <a:r>
              <a:rPr lang="ru-RU" sz="3500" dirty="0" err="1">
                <a:solidFill>
                  <a:srgbClr val="003300"/>
                </a:solidFill>
              </a:rPr>
              <a:t>худграфе</a:t>
            </a:r>
            <a:r>
              <a:rPr lang="ru-RU" sz="3500" dirty="0">
                <a:solidFill>
                  <a:srgbClr val="003300"/>
                </a:solidFill>
              </a:rPr>
              <a:t> Московского пединститута имени Потемкина. </a:t>
            </a:r>
          </a:p>
          <a:p>
            <a:pPr marL="0" indent="0" algn="just">
              <a:buNone/>
            </a:pPr>
            <a:r>
              <a:rPr lang="ru-RU" sz="3500" dirty="0">
                <a:solidFill>
                  <a:srgbClr val="003300"/>
                </a:solidFill>
              </a:rPr>
              <a:t>Заслуженный деятель искусств РСФСР. Умер в Москве в 1950 году.</a:t>
            </a:r>
          </a:p>
          <a:p>
            <a:endParaRPr lang="ru-RU" dirty="0"/>
          </a:p>
        </p:txBody>
      </p:sp>
      <p:pic>
        <p:nvPicPr>
          <p:cNvPr id="4" name="Рисунок 3" descr="chepcov (36K)">
            <a:extLst>
              <a:ext uri="{FF2B5EF4-FFF2-40B4-BE49-F238E27FC236}">
                <a16:creationId xmlns:a16="http://schemas.microsoft.com/office/drawing/2014/main" id="{577F57AC-6CE9-4682-9304-4AB61B3DF168}"/>
              </a:ext>
            </a:extLst>
          </p:cNvPr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677" y="1628800"/>
            <a:ext cx="3508893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rgbClr val="FFC00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  <p:extLst>
      <p:ext uri="{BB962C8B-B14F-4D97-AF65-F5344CB8AC3E}">
        <p14:creationId xmlns:p14="http://schemas.microsoft.com/office/powerpoint/2010/main" val="28251171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Documents and Settings\Admin\Рабочий стол\ФОТО КУРСК\11.jpg">
            <a:hlinkClick r:id="rId2" action="ppaction://hlinkfile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5354" cy="6858000"/>
          </a:xfrm>
          <a:prstGeom prst="rect">
            <a:avLst/>
          </a:prstGeom>
          <a:noFill/>
        </p:spPr>
      </p:pic>
      <p:pic>
        <p:nvPicPr>
          <p:cNvPr id="2051" name="Picture 3" descr="C:\Documents and Settings\Admin\Рабочий стол\КУРСКИЕ ХУДОЖНИКИ\чепцов Е М\Заседание сельячейки. 1924. Х.М. 59x77. ГТГ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79353" y="227480"/>
            <a:ext cx="4555115" cy="3416337"/>
          </a:xfrm>
          <a:prstGeom prst="rect">
            <a:avLst/>
          </a:prstGeom>
          <a:ln>
            <a:noFill/>
          </a:ln>
          <a:effectLst>
            <a:outerShdw blurRad="292100" dist="139700" dir="2700000" sx="110000" sy="11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12" name="TextBox 11"/>
          <p:cNvSpPr txBox="1"/>
          <p:nvPr/>
        </p:nvSpPr>
        <p:spPr>
          <a:xfrm>
            <a:off x="642910" y="2143116"/>
            <a:ext cx="342902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Заседание </a:t>
            </a:r>
            <a:r>
              <a:rPr lang="ru-RU" sz="2400" b="1" dirty="0" err="1"/>
              <a:t>сельячейки</a:t>
            </a:r>
            <a:r>
              <a:rPr lang="ru-RU" sz="2400" b="1" dirty="0"/>
              <a:t>. 1924</a:t>
            </a:r>
            <a:r>
              <a:rPr lang="ru-RU" dirty="0"/>
              <a:t>.</a:t>
            </a:r>
          </a:p>
          <a:p>
            <a:pPr algn="r"/>
            <a:endParaRPr lang="ru-RU" dirty="0"/>
          </a:p>
          <a:p>
            <a:pPr algn="r"/>
            <a:r>
              <a:rPr lang="ru-RU" dirty="0"/>
              <a:t> </a:t>
            </a:r>
          </a:p>
        </p:txBody>
      </p:sp>
      <p:pic>
        <p:nvPicPr>
          <p:cNvPr id="2052" name="Picture 4" descr="C:\Documents and Settings\Admin\Рабочий стол\КУРСКИЕ ХУДОЖНИКИ\чепцов Е М\Переподготовка учителей. 1926. Х.М.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3071810"/>
            <a:ext cx="4367218" cy="3416337"/>
          </a:xfrm>
          <a:prstGeom prst="rect">
            <a:avLst/>
          </a:prstGeom>
          <a:ln>
            <a:noFill/>
          </a:ln>
          <a:effectLst>
            <a:outerShdw blurRad="292100" dist="139700" dir="2700000" sx="110000" sy="11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13" name="TextBox 12"/>
          <p:cNvSpPr txBox="1"/>
          <p:nvPr/>
        </p:nvSpPr>
        <p:spPr>
          <a:xfrm>
            <a:off x="5000628" y="5429264"/>
            <a:ext cx="38576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Переподготовка учителей. 1926. 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Documents and Settings\Admin\Рабочий стол\ФОТО КУРСК\11.jpg">
            <a:hlinkClick r:id="rId2" action="ppaction://hlinkfile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731" y="0"/>
            <a:ext cx="9145354" cy="6858000"/>
          </a:xfrm>
          <a:prstGeom prst="rect">
            <a:avLst/>
          </a:prstGeom>
          <a:noFill/>
        </p:spPr>
      </p:pic>
      <p:pic>
        <p:nvPicPr>
          <p:cNvPr id="3074" name="Picture 2" descr="C:\Documents and Settings\Admin\Рабочий стол\КУРСКИЕ ХУДОЖНИКИ\чепцов Е М\плакат 1915 г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5501" y="476672"/>
            <a:ext cx="3080868" cy="4786346"/>
          </a:xfrm>
          <a:prstGeom prst="rect">
            <a:avLst/>
          </a:prstGeom>
          <a:ln>
            <a:noFill/>
          </a:ln>
          <a:effectLst>
            <a:outerShdw blurRad="292100" dist="139700" dir="2700000" sx="110000" sy="11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3075" name="Picture 3" descr="C:\Documents and Settings\Admin\Рабочий стол\КУРСКИЕ ХУДОЖНИКИ\чепцов Е М\Проведение Дня кооперации в деревне. 1926. Х.М.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388396" y="1143152"/>
            <a:ext cx="5665159" cy="3920525"/>
          </a:xfrm>
          <a:prstGeom prst="rect">
            <a:avLst/>
          </a:prstGeom>
          <a:ln>
            <a:noFill/>
          </a:ln>
          <a:effectLst>
            <a:outerShdw blurRad="292100" dist="139700" dir="2700000" sx="110000" sy="11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12" name="TextBox 11"/>
          <p:cNvSpPr txBox="1"/>
          <p:nvPr/>
        </p:nvSpPr>
        <p:spPr>
          <a:xfrm>
            <a:off x="3714744" y="5572140"/>
            <a:ext cx="52864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Проведение Дня кооперации в деревне. 1926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Documents and Settings\Admin\Рабочий стол\ФОТО КУРСК\11.jpg">
            <a:hlinkClick r:id="rId2" action="ppaction://hlinkfile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5354" cy="6858000"/>
          </a:xfrm>
          <a:prstGeom prst="rect">
            <a:avLst/>
          </a:prstGeom>
          <a:noFill/>
        </p:spPr>
      </p:pic>
      <p:pic>
        <p:nvPicPr>
          <p:cNvPr id="4099" name="Picture 3" descr="C:\Documents and Settings\Admin\Рабочий стол\КУРСКИЕ ХУДОЖНИКИ\чепцов Е М\Слушают. 1915. Х.М. 169x21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2490" y="168690"/>
            <a:ext cx="7839103" cy="6140630"/>
          </a:xfrm>
          <a:prstGeom prst="rect">
            <a:avLst/>
          </a:prstGeom>
          <a:ln>
            <a:noFill/>
          </a:ln>
          <a:effectLst>
            <a:outerShdw blurRad="292100" dist="139700" dir="2700000" sx="110000" sy="11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12" name="TextBox 11"/>
          <p:cNvSpPr txBox="1"/>
          <p:nvPr/>
        </p:nvSpPr>
        <p:spPr>
          <a:xfrm>
            <a:off x="2915816" y="5929330"/>
            <a:ext cx="37444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400" b="1" dirty="0"/>
          </a:p>
          <a:p>
            <a:r>
              <a:rPr lang="ru-RU" sz="2400" b="1" dirty="0"/>
              <a:t>Слушают. 1915.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Documents and Settings\Admin\Рабочий стол\ФОТО КУРСК\11.jpg">
            <a:hlinkClick r:id="rId2" action="ppaction://hlinkfile"/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45354" cy="6858000"/>
          </a:xfrm>
          <a:prstGeom prst="rect">
            <a:avLst/>
          </a:prstGeom>
          <a:noFill/>
        </p:spPr>
      </p:pic>
      <p:pic>
        <p:nvPicPr>
          <p:cNvPr id="5122" name="Picture 2" descr="C:\Documents and Settings\Admin\Рабочий стол\КУРСКИЕ ХУДОЖНИКИ\чепцов Е М\Соседки (Остров Капри). 1913. Х.М. Иркутский областной художественный музей им. В.П.Сукачева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8045" y="467005"/>
            <a:ext cx="3948324" cy="3553492"/>
          </a:xfrm>
          <a:prstGeom prst="rect">
            <a:avLst/>
          </a:prstGeom>
          <a:ln>
            <a:noFill/>
          </a:ln>
          <a:effectLst>
            <a:outerShdw blurRad="292100" dist="139700" dir="2700000" sx="110000" sy="11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8" name="TextBox 7"/>
          <p:cNvSpPr txBox="1"/>
          <p:nvPr/>
        </p:nvSpPr>
        <p:spPr>
          <a:xfrm>
            <a:off x="4429124" y="642918"/>
            <a:ext cx="38576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Соседки </a:t>
            </a:r>
          </a:p>
          <a:p>
            <a:r>
              <a:rPr lang="ru-RU" sz="2400" b="1" dirty="0"/>
              <a:t>(Остров Капри). 1913.</a:t>
            </a:r>
          </a:p>
        </p:txBody>
      </p:sp>
      <p:pic>
        <p:nvPicPr>
          <p:cNvPr id="5123" name="Picture 3" descr="C:\Documents and Settings\Admin\Рабочий стол\КУРСКИЕ ХУДОЖНИКИ\чепцов Е М\Среди родных. 1945. Х.М. Курская государственная картинная галерея им. А.А.Дейнеки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57544" y="3284984"/>
            <a:ext cx="4746636" cy="3417578"/>
          </a:xfrm>
          <a:prstGeom prst="rect">
            <a:avLst/>
          </a:prstGeom>
          <a:ln>
            <a:noFill/>
          </a:ln>
          <a:effectLst>
            <a:outerShdw blurRad="292100" dist="139700" dir="2700000" sx="110000" sy="11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12" name="TextBox 11"/>
          <p:cNvSpPr txBox="1"/>
          <p:nvPr/>
        </p:nvSpPr>
        <p:spPr>
          <a:xfrm>
            <a:off x="214282" y="5929330"/>
            <a:ext cx="38576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Среди родных. 1945.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C:\Documents and Settings\Admin\Рабочий стол\ФОТО КУРСК\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0190" cy="691411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" name="Рисунок 8" descr="lihin2 (45K)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214290"/>
            <a:ext cx="4574215" cy="6092455"/>
          </a:xfrm>
          <a:prstGeom prst="rect">
            <a:avLst/>
          </a:prstGeom>
          <a:ln>
            <a:noFill/>
          </a:ln>
          <a:effectLst>
            <a:glow rad="228600">
              <a:srgbClr val="FFC000">
                <a:alpha val="40000"/>
              </a:srgb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0" name="Заголовок 6"/>
          <p:cNvSpPr txBox="1">
            <a:spLocks/>
          </p:cNvSpPr>
          <p:nvPr/>
        </p:nvSpPr>
        <p:spPr>
          <a:xfrm rot="10800000" flipV="1">
            <a:off x="4929190" y="3857628"/>
            <a:ext cx="4071966" cy="181588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bliqueBottomLef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ЛИХИН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ea typeface="+mj-ea"/>
                <a:cs typeface="+mj-cs"/>
              </a:rPr>
              <a:t>Петр Константинович</a:t>
            </a:r>
            <a:br>
              <a:rPr kumimoji="0" lang="ru-RU" sz="2800" b="1" i="0" u="none" strike="noStrike" kern="1200" cap="none" spc="0" normalizeH="0" baseline="0" noProof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2800" b="1" i="0" u="none" strike="noStrike" kern="1200" cap="none" spc="0" normalizeH="0" baseline="0" noProof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(1879 - 1967)</a:t>
            </a:r>
          </a:p>
        </p:txBody>
      </p:sp>
      <p:sp>
        <p:nvSpPr>
          <p:cNvPr id="11" name="Стрелка вправо с вырезом 10">
            <a:hlinkClick r:id="rId4" action="ppaction://hlinkfile"/>
          </p:cNvPr>
          <p:cNvSpPr/>
          <p:nvPr/>
        </p:nvSpPr>
        <p:spPr>
          <a:xfrm>
            <a:off x="5072034" y="6143644"/>
            <a:ext cx="4071966" cy="714356"/>
          </a:xfrm>
          <a:prstGeom prst="notchedRightArrow">
            <a:avLst/>
          </a:prstGeom>
          <a:solidFill>
            <a:srgbClr val="FFEAA7"/>
          </a:solidFill>
          <a:ln>
            <a:solidFill>
              <a:srgbClr val="844F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A47D00"/>
                </a:solidFill>
                <a:latin typeface="Segoe Script" pitchFamily="34" charset="0"/>
              </a:rPr>
              <a:t>СТРАНИЦЫ БИОГРАФИИ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461F47E0-50B8-4AD2-B388-40DFE71FA0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67944" y="260648"/>
            <a:ext cx="4824536" cy="6840760"/>
          </a:xfrm>
        </p:spPr>
        <p:txBody>
          <a:bodyPr>
            <a:normAutofit fontScale="40000" lnSpcReduction="20000"/>
          </a:bodyPr>
          <a:lstStyle/>
          <a:p>
            <a:pPr marL="0" indent="0" algn="ctr">
              <a:buNone/>
            </a:pPr>
            <a:r>
              <a:rPr lang="ru-RU" sz="3500" b="1" dirty="0"/>
              <a:t>Пётр Константинович </a:t>
            </a:r>
            <a:r>
              <a:rPr lang="ru-RU" sz="3500" b="1" dirty="0" err="1"/>
              <a:t>Лихин</a:t>
            </a:r>
            <a:endParaRPr lang="ru-RU" sz="3500" dirty="0"/>
          </a:p>
          <a:p>
            <a:pPr marL="0" indent="0">
              <a:buNone/>
            </a:pPr>
            <a:r>
              <a:rPr lang="ru-RU" sz="3500" i="1" dirty="0"/>
              <a:t>(18 (30) июля 1879 года, Суджа, Курская губерния, Российская империя — 27 февраля 1967 года, Суджа, Курская область, РСФСР, СССР) — русский и советский художник-живописец.  </a:t>
            </a:r>
            <a:endParaRPr lang="ru-RU" sz="3500" dirty="0"/>
          </a:p>
          <a:p>
            <a:pPr marL="0" indent="0">
              <a:buNone/>
            </a:pPr>
            <a:r>
              <a:rPr lang="ru-RU" sz="3500" dirty="0"/>
              <a:t> </a:t>
            </a:r>
          </a:p>
          <a:p>
            <a:pPr marL="0" indent="0">
              <a:buNone/>
            </a:pPr>
            <a:r>
              <a:rPr lang="ru-RU" sz="3500" dirty="0"/>
              <a:t>Учился в Одесской рисовальной школе у художников К. К. </a:t>
            </a:r>
            <a:r>
              <a:rPr lang="ru-RU" sz="3500" dirty="0" err="1"/>
              <a:t>Костанди</a:t>
            </a:r>
            <a:r>
              <a:rPr lang="ru-RU" sz="3500" dirty="0"/>
              <a:t> и Г. А. </a:t>
            </a:r>
            <a:r>
              <a:rPr lang="ru-RU" sz="3500" dirty="0" err="1"/>
              <a:t>Лодыженского</a:t>
            </a:r>
            <a:r>
              <a:rPr lang="ru-RU" sz="3500" dirty="0"/>
              <a:t>. </a:t>
            </a:r>
          </a:p>
          <a:p>
            <a:pPr marL="0" indent="0">
              <a:buNone/>
            </a:pPr>
            <a:endParaRPr lang="ru-RU" sz="3500" dirty="0"/>
          </a:p>
          <a:p>
            <a:pPr marL="0" indent="0">
              <a:buNone/>
            </a:pPr>
            <a:r>
              <a:rPr lang="ru-RU" sz="3500" dirty="0"/>
              <a:t>Выпускник Высшего художественного училища при Императорской Академии художеств (1910), где преподавателями у него были П. П. Чистяков и </a:t>
            </a:r>
            <a:r>
              <a:rPr lang="ru-RU" sz="3500" dirty="0" err="1"/>
              <a:t>И</a:t>
            </a:r>
            <a:r>
              <a:rPr lang="ru-RU" sz="3500" dirty="0"/>
              <a:t>. Е. Репин. </a:t>
            </a:r>
          </a:p>
          <a:p>
            <a:pPr marL="0" indent="0">
              <a:buNone/>
            </a:pPr>
            <a:r>
              <a:rPr lang="ru-RU" sz="3500" dirty="0"/>
              <a:t>В 1910 году П. К. </a:t>
            </a:r>
            <a:r>
              <a:rPr lang="ru-RU" sz="3500" dirty="0" err="1"/>
              <a:t>Лихин</a:t>
            </a:r>
            <a:r>
              <a:rPr lang="ru-RU" sz="3500" dirty="0"/>
              <a:t> за картину «Мать» получил звание художника с правом преподавания рисования в учебных заведениях страны. </a:t>
            </a:r>
          </a:p>
          <a:p>
            <a:pPr marL="0" indent="0">
              <a:buNone/>
            </a:pPr>
            <a:r>
              <a:rPr lang="ru-RU" sz="3500" dirty="0"/>
              <a:t>С 1934 по 1951 годы жил и работал в Курске. В 1935 году был первым руководителем Курской областной картинной галереи. </a:t>
            </a:r>
          </a:p>
          <a:p>
            <a:pPr marL="0" indent="0">
              <a:buNone/>
            </a:pPr>
            <a:r>
              <a:rPr lang="ru-RU" sz="3500" dirty="0"/>
              <a:t>С 1951 по 1967 годы художник проживал в городе Судже. </a:t>
            </a:r>
          </a:p>
          <a:p>
            <a:pPr marL="0" indent="0">
              <a:buNone/>
            </a:pPr>
            <a:r>
              <a:rPr lang="ru-RU" sz="3500" dirty="0"/>
              <a:t>Некоторые работы П. К. </a:t>
            </a:r>
            <a:r>
              <a:rPr lang="ru-RU" sz="3500" dirty="0" err="1"/>
              <a:t>Лихина</a:t>
            </a:r>
            <a:r>
              <a:rPr lang="ru-RU" sz="3500" dirty="0"/>
              <a:t>: «Обоз» (1904), портрет П. А. </a:t>
            </a:r>
            <a:r>
              <a:rPr lang="ru-RU" sz="3500" dirty="0" err="1"/>
              <a:t>Заломова</a:t>
            </a:r>
            <a:r>
              <a:rPr lang="ru-RU" sz="3500" dirty="0"/>
              <a:t> (1938), «Воспоминание о Курской дуге», «Побег князя Игоря из половецкого плена», «Не поделили» и многие другие. </a:t>
            </a:r>
          </a:p>
          <a:p>
            <a:pPr marL="0" indent="0">
              <a:buNone/>
            </a:pPr>
            <a:endParaRPr lang="ru-RU" sz="3500" dirty="0"/>
          </a:p>
          <a:p>
            <a:pPr marL="0" indent="0">
              <a:buNone/>
            </a:pPr>
            <a:r>
              <a:rPr lang="ru-RU" sz="3500" dirty="0"/>
              <a:t>Основная часть работ хранится в Курской областной картинной галерее им. А. А. Дейнеки, в музеях Мичуринска, Воронежа, Сум, Николаева и других.  </a:t>
            </a:r>
          </a:p>
          <a:p>
            <a:pPr marL="0" indent="0">
              <a:buNone/>
            </a:pPr>
            <a:r>
              <a:rPr lang="ru-RU" sz="3500" dirty="0"/>
              <a:t>В Судже есть мемориальный музей художника, где находится часть его картин.  </a:t>
            </a:r>
          </a:p>
          <a:p>
            <a:pPr marL="0" indent="0">
              <a:buNone/>
            </a:pPr>
            <a:endParaRPr lang="ru-RU" sz="3500" dirty="0"/>
          </a:p>
          <a:p>
            <a:pPr marL="0" indent="0">
              <a:buNone/>
            </a:pPr>
            <a:r>
              <a:rPr lang="ru-RU" sz="3500" dirty="0"/>
              <a:t>В честь П. К. </a:t>
            </a:r>
            <a:r>
              <a:rPr lang="ru-RU" sz="3500" dirty="0" err="1"/>
              <a:t>Лихина</a:t>
            </a:r>
            <a:r>
              <a:rPr lang="ru-RU" sz="3500" dirty="0"/>
              <a:t> названа одна из улиц города Курска.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 descr="lihin2 (45K)">
            <a:extLst>
              <a:ext uri="{FF2B5EF4-FFF2-40B4-BE49-F238E27FC236}">
                <a16:creationId xmlns:a16="http://schemas.microsoft.com/office/drawing/2014/main" id="{C2DFF687-82F6-42B2-958D-1CE0CD507140}"/>
              </a:ext>
            </a:extLst>
          </p:cNvPr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8166" y="836712"/>
            <a:ext cx="3493621" cy="4824536"/>
          </a:xfrm>
          <a:prstGeom prst="rect">
            <a:avLst/>
          </a:prstGeom>
          <a:ln>
            <a:noFill/>
          </a:ln>
          <a:effectLst>
            <a:glow rad="228600">
              <a:srgbClr val="FFC000">
                <a:alpha val="40000"/>
              </a:srgb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7324652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C:\Documents and Settings\Admin\Рабочий стол\ФОТО КУРСК\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0190" cy="6914118"/>
          </a:xfrm>
          <a:prstGeom prst="rect">
            <a:avLst/>
          </a:prstGeom>
          <a:noFill/>
        </p:spPr>
      </p:pic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 descr="C:\Documents and Settings\Admin\Рабочий стол\КУРСКИЕ ХУДОЖНИКИ\Лихин П К\lihin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5407" y="165176"/>
            <a:ext cx="4650949" cy="6527648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000628" y="5500702"/>
            <a:ext cx="3571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Портрет </a:t>
            </a:r>
          </a:p>
          <a:p>
            <a:pPr algn="ctr"/>
            <a:r>
              <a:rPr lang="ru-RU" sz="2400" b="1" dirty="0"/>
              <a:t>Ивана </a:t>
            </a:r>
            <a:r>
              <a:rPr lang="ru-RU" sz="2400" b="1" dirty="0" err="1"/>
              <a:t>Поддубного</a:t>
            </a:r>
            <a:endParaRPr lang="ru-RU" sz="2400" b="1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C:\Documents and Settings\Admin\Рабочий стол\ФОТО КУРСК\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0190" cy="6914118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785794"/>
            <a:ext cx="8643966" cy="1143000"/>
          </a:xfrm>
        </p:spPr>
        <p:txBody>
          <a:bodyPr>
            <a:normAutofit fontScale="90000"/>
          </a:bodyPr>
          <a:lstStyle/>
          <a:p>
            <a:r>
              <a:rPr lang="ru-RU" sz="3600" b="1" dirty="0"/>
              <a:t>Росписи </a:t>
            </a:r>
            <a:r>
              <a:rPr lang="ru-RU" sz="3600" b="1" dirty="0" err="1"/>
              <a:t>Спасо-Преображенского</a:t>
            </a:r>
            <a:r>
              <a:rPr lang="ru-RU" sz="3600" b="1" dirty="0"/>
              <a:t> храма в слободе </a:t>
            </a:r>
            <a:r>
              <a:rPr lang="ru-RU" sz="3600" b="1" dirty="0" err="1"/>
              <a:t>Замостье</a:t>
            </a:r>
            <a:r>
              <a:rPr lang="ru-RU" sz="3600" b="1" dirty="0"/>
              <a:t> </a:t>
            </a:r>
            <a:r>
              <a:rPr lang="ru-RU" sz="3600" b="1" dirty="0" err="1"/>
              <a:t>Суджанского</a:t>
            </a:r>
            <a:r>
              <a:rPr lang="ru-RU" sz="3600" b="1" dirty="0"/>
              <a:t> района Курской области</a:t>
            </a:r>
            <a:br>
              <a:rPr lang="ru-RU" b="1" dirty="0"/>
            </a:br>
            <a:endParaRPr lang="ru-RU" dirty="0"/>
          </a:p>
        </p:txBody>
      </p:sp>
      <p:pic>
        <p:nvPicPr>
          <p:cNvPr id="18434" name="Picture 2" descr="C:\Documents and Settings\Admin\Рабочий стол\КУРСКИЕ ХУДОЖНИКИ\Лихин П К\1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81891" y="2204864"/>
            <a:ext cx="4504776" cy="4310790"/>
          </a:xfrm>
          <a:prstGeom prst="rect">
            <a:avLst/>
          </a:prstGeom>
          <a:ln>
            <a:noFill/>
          </a:ln>
          <a:effectLst>
            <a:outerShdw blurRad="292100" dist="139700" dir="2700000" sx="112000" sy="112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18435" name="Picture 3" descr="C:\Documents and Settings\Admin\Рабочий стол\КУРСКИЕ ХУДОЖНИКИ\Лихин П К\1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68558" y="2000240"/>
            <a:ext cx="3571212" cy="4857760"/>
          </a:xfrm>
          <a:prstGeom prst="rect">
            <a:avLst/>
          </a:prstGeom>
          <a:ln>
            <a:noFill/>
          </a:ln>
          <a:effectLst>
            <a:outerShdw blurRad="292100" dist="139700" dir="2700000" sx="112000" sy="112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C:\Documents and Settings\Admin\Рабочий стол\ФОТО КУРСК\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0190" cy="6914118"/>
          </a:xfrm>
          <a:prstGeom prst="rect">
            <a:avLst/>
          </a:prstGeom>
          <a:noFill/>
        </p:spPr>
      </p:pic>
      <p:pic>
        <p:nvPicPr>
          <p:cNvPr id="19458" name="Picture 2" descr="C:\Documents and Settings\Admin\Рабочий стол\КУРСКИЕ ХУДОЖНИКИ\Лихин П К\10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53541" y="114590"/>
            <a:ext cx="2643206" cy="4678242"/>
          </a:xfrm>
          <a:prstGeom prst="rect">
            <a:avLst/>
          </a:prstGeom>
          <a:ln>
            <a:noFill/>
          </a:ln>
          <a:effectLst>
            <a:outerShdw blurRad="292100" dist="139700" dir="2700000" sx="112000" sy="112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19459" name="Picture 3" descr="C:\Documents and Settings\Admin\Рабочий стол\КУРСКИЕ ХУДОЖНИКИ\Лихин П К\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07840" y="116632"/>
            <a:ext cx="3071834" cy="4099502"/>
          </a:xfrm>
          <a:prstGeom prst="rect">
            <a:avLst/>
          </a:prstGeom>
          <a:ln>
            <a:noFill/>
          </a:ln>
          <a:effectLst>
            <a:outerShdw blurRad="292100" dist="139700" dir="2700000" sx="111000" sy="111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19460" name="Picture 4" descr="C:\Documents and Settings\Admin\Рабочий стол\КУРСКИЕ ХУДОЖНИКИ\Лихин П К\3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416654" y="3573016"/>
            <a:ext cx="4310692" cy="3096344"/>
          </a:xfrm>
          <a:prstGeom prst="rect">
            <a:avLst/>
          </a:prstGeom>
          <a:ln>
            <a:noFill/>
          </a:ln>
          <a:effectLst>
            <a:outerShdw blurRad="292100" dist="139700" dir="2700000" sx="112000" sy="112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C:\Documents and Settings\Admin\Рабочий стол\ФОТО КУРСК\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0190" cy="6914118"/>
          </a:xfrm>
          <a:prstGeom prst="rect">
            <a:avLst/>
          </a:prstGeom>
          <a:noFill/>
        </p:spPr>
      </p:pic>
      <p:pic>
        <p:nvPicPr>
          <p:cNvPr id="21506" name="Picture 2" descr="C:\Documents and Settings\Admin\Рабочий стол\КУРСКИЕ ХУДОЖНИКИ\Лихин П К\6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15385" y="692696"/>
            <a:ext cx="3931638" cy="5040561"/>
          </a:xfrm>
          <a:prstGeom prst="rect">
            <a:avLst/>
          </a:prstGeom>
          <a:ln>
            <a:noFill/>
          </a:ln>
          <a:effectLst>
            <a:outerShdw blurRad="292100" dist="139700" dir="2700000" sx="112000" sy="112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21507" name="Picture 3" descr="C:\Documents and Settings\Admin\Рабочий стол\КУРСКИЕ ХУДОЖНИКИ\Лихин П К\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47023" y="13293"/>
            <a:ext cx="4814995" cy="3612657"/>
          </a:xfrm>
          <a:prstGeom prst="rect">
            <a:avLst/>
          </a:prstGeom>
          <a:ln>
            <a:noFill/>
          </a:ln>
          <a:effectLst>
            <a:outerShdw blurRad="292100" dist="139700" dir="2700000" sx="112000" sy="112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21508" name="Picture 4" descr="C:\Documents and Settings\Admin\Рабочий стол\КУРСКИЕ ХУДОЖНИКИ\Лихин П К\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58262" y="3755509"/>
            <a:ext cx="4085703" cy="3065475"/>
          </a:xfrm>
          <a:prstGeom prst="rect">
            <a:avLst/>
          </a:prstGeom>
          <a:ln>
            <a:noFill/>
          </a:ln>
          <a:effectLst>
            <a:outerShdw blurRad="292100" dist="139700" dir="2700000" sx="112000" sy="112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C:\Documents and Settings\Admin\Рабочий стол\ФОТО КУРСК\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0190" cy="6914118"/>
          </a:xfrm>
          <a:prstGeom prst="rect">
            <a:avLst/>
          </a:prstGeom>
          <a:noFill/>
        </p:spPr>
      </p:pic>
      <p:pic>
        <p:nvPicPr>
          <p:cNvPr id="20482" name="Picture 2" descr="C:\Documents and Settings\Admin\Рабочий стол\КУРСКИЕ ХУДОЖНИКИ\Лихин П К\2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36961" y="131008"/>
            <a:ext cx="2786082" cy="3714776"/>
          </a:xfrm>
          <a:prstGeom prst="rect">
            <a:avLst/>
          </a:prstGeom>
          <a:ln>
            <a:noFill/>
          </a:ln>
          <a:effectLst>
            <a:outerShdw blurRad="292100" dist="139700" dir="2700000" sx="112000" sy="112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20483" name="Picture 3" descr="C:\Documents and Settings\Admin\Рабочий стол\КУРСКИЕ ХУДОЖНИКИ\Лихин П К\9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47200" y="3358691"/>
            <a:ext cx="2571768" cy="3432141"/>
          </a:xfrm>
          <a:prstGeom prst="rect">
            <a:avLst/>
          </a:prstGeom>
          <a:ln>
            <a:noFill/>
          </a:ln>
          <a:effectLst>
            <a:outerShdw blurRad="292100" dist="139700" dir="2700000" sx="112000" sy="112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20484" name="Picture 4" descr="C:\Documents and Settings\Admin\Рабочий стол\КУРСКИЕ ХУДОЖНИКИ\Лихин П К\8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39239" y="87465"/>
            <a:ext cx="2517607" cy="3874056"/>
          </a:xfrm>
          <a:prstGeom prst="rect">
            <a:avLst/>
          </a:prstGeom>
          <a:ln>
            <a:noFill/>
          </a:ln>
          <a:effectLst>
            <a:outerShdw blurRad="292100" dist="139700" dir="2700000" sx="112000" sy="112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20485" name="Picture 5" descr="C:\Documents and Settings\Admin\Рабочий стол\КУРСКИЕ ХУДОЖНИКИ\Лихин П К\7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578148" y="3457059"/>
            <a:ext cx="2500330" cy="3333773"/>
          </a:xfrm>
          <a:prstGeom prst="rect">
            <a:avLst/>
          </a:prstGeom>
          <a:ln>
            <a:noFill/>
          </a:ln>
          <a:effectLst>
            <a:outerShdw blurRad="292100" dist="139700" dir="2700000" sx="112000" sy="112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Admin\Рабочий стол\ФОТО КУРСК\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374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" name="Рисунок 5" descr="kamenev_foto (18K)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504" y="285728"/>
            <a:ext cx="3964430" cy="6023592"/>
          </a:xfrm>
          <a:prstGeom prst="rect">
            <a:avLst/>
          </a:prstGeom>
          <a:ln>
            <a:noFill/>
          </a:ln>
          <a:effectLst>
            <a:glow rad="228600">
              <a:srgbClr val="FFC000">
                <a:alpha val="40000"/>
              </a:srgb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 rot="10800000" flipV="1">
            <a:off x="4643438" y="4500570"/>
            <a:ext cx="4071966" cy="138499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bliqueBottomLeft"/>
            <a:lightRig rig="threePt" dir="t"/>
          </a:scene3d>
          <a:sp3d>
            <a:bevelT w="152400" h="50800" prst="softRound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КАМЕНЕВ</a:t>
            </a:r>
          </a:p>
          <a:p>
            <a:pPr algn="ctr"/>
            <a:r>
              <a:rPr lang="ru-RU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Лев Львович</a:t>
            </a:r>
            <a:br>
              <a:rPr lang="ru-RU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ru-RU" sz="2800" b="1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(1833 - 1886)</a:t>
            </a:r>
          </a:p>
        </p:txBody>
      </p:sp>
      <p:sp>
        <p:nvSpPr>
          <p:cNvPr id="8" name="Стрелка вправо с вырезом 7">
            <a:hlinkClick r:id="rId4" action="ppaction://hlinkfile"/>
          </p:cNvPr>
          <p:cNvSpPr/>
          <p:nvPr/>
        </p:nvSpPr>
        <p:spPr>
          <a:xfrm>
            <a:off x="4786314" y="6143644"/>
            <a:ext cx="4071966" cy="714356"/>
          </a:xfrm>
          <a:prstGeom prst="notchedRightArrow">
            <a:avLst/>
          </a:prstGeom>
          <a:solidFill>
            <a:srgbClr val="FFEAA7"/>
          </a:solidFill>
          <a:ln>
            <a:solidFill>
              <a:srgbClr val="844F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A47D00"/>
                </a:solidFill>
                <a:latin typeface="Segoe Script" pitchFamily="34" charset="0"/>
              </a:rPr>
              <a:t>СТРАНИЦЫ БИОГРАФИИ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506C3751-3B5F-4116-B3BB-D1DD25C688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51920" y="188640"/>
            <a:ext cx="5112568" cy="684076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/>
              <a:t> </a:t>
            </a:r>
            <a:r>
              <a:rPr lang="ru-RU" sz="2000" b="1" dirty="0">
                <a:solidFill>
                  <a:srgbClr val="C00000"/>
                </a:solidFill>
              </a:rPr>
              <a:t>Лев КАМЕНЕВ</a:t>
            </a:r>
            <a:r>
              <a:rPr lang="ru-RU" sz="3600" dirty="0">
                <a:solidFill>
                  <a:srgbClr val="C00000"/>
                </a:solidFill>
              </a:rPr>
              <a:t> </a:t>
            </a:r>
          </a:p>
          <a:p>
            <a:pPr marL="0" indent="0" algn="just">
              <a:buNone/>
            </a:pPr>
            <a:r>
              <a:rPr lang="ru-RU" sz="1700" dirty="0">
                <a:solidFill>
                  <a:schemeClr val="accent6">
                    <a:lumMod val="50000"/>
                  </a:schemeClr>
                </a:solidFill>
              </a:rPr>
              <a:t>Родился в 1833 году в Рыльске в семье небогатого торговца. Затем с семьей переехал в Астрахань. </a:t>
            </a:r>
          </a:p>
          <a:p>
            <a:pPr marL="0" indent="0" algn="just">
              <a:buNone/>
            </a:pPr>
            <a:r>
              <a:rPr lang="ru-RU" sz="1700" dirty="0">
                <a:solidFill>
                  <a:schemeClr val="accent6">
                    <a:lumMod val="50000"/>
                  </a:schemeClr>
                </a:solidFill>
              </a:rPr>
              <a:t>В 1854-м поступил в Московское училище живописи и ваяния, воспитанниками которого были Перов, Шишкин, Саврасов. </a:t>
            </a:r>
          </a:p>
          <a:p>
            <a:pPr marL="0" indent="0" algn="just">
              <a:buNone/>
            </a:pPr>
            <a:r>
              <a:rPr lang="ru-RU" sz="1700" dirty="0">
                <a:solidFill>
                  <a:schemeClr val="accent6">
                    <a:lumMod val="50000"/>
                  </a:schemeClr>
                </a:solidFill>
              </a:rPr>
              <a:t>С последним Каменева связала многолетняя творческая дружба. </a:t>
            </a:r>
          </a:p>
          <a:p>
            <a:pPr marL="0" indent="0" algn="just">
              <a:buNone/>
            </a:pPr>
            <a:r>
              <a:rPr lang="ru-RU" sz="1700" dirty="0">
                <a:solidFill>
                  <a:schemeClr val="accent6">
                    <a:lumMod val="50000"/>
                  </a:schemeClr>
                </a:solidFill>
              </a:rPr>
              <a:t>Расцвет творчества пейзажиста наступил в 1860–70-х годах. </a:t>
            </a:r>
          </a:p>
          <a:p>
            <a:pPr marL="0" indent="0" algn="just">
              <a:buNone/>
            </a:pPr>
            <a:r>
              <a:rPr lang="ru-RU" sz="1700" dirty="0">
                <a:solidFill>
                  <a:schemeClr val="accent6">
                    <a:lumMod val="50000"/>
                  </a:schemeClr>
                </a:solidFill>
              </a:rPr>
              <a:t>Картина «Зимняя дорога» заняла почетное место в Третьяковской галерее, а за работы «Зимний вид из окрестностей Москвы» и «Вид из окрестностей села Поречья» Лев Львович был удостоен почетного звания академика. </a:t>
            </a:r>
          </a:p>
          <a:p>
            <a:pPr marL="0" indent="0" algn="just">
              <a:buNone/>
            </a:pPr>
            <a:r>
              <a:rPr lang="ru-RU" sz="1700" dirty="0">
                <a:solidFill>
                  <a:schemeClr val="accent6">
                    <a:lumMod val="50000"/>
                  </a:schemeClr>
                </a:solidFill>
              </a:rPr>
              <a:t>Последние годы провёл в Подмосковье, в Саввинской слободе. </a:t>
            </a:r>
          </a:p>
          <a:p>
            <a:pPr marL="0" indent="0" algn="just">
              <a:buNone/>
            </a:pPr>
            <a:r>
              <a:rPr lang="ru-RU" sz="1700" dirty="0">
                <a:solidFill>
                  <a:schemeClr val="accent6">
                    <a:lumMod val="50000"/>
                  </a:schemeClr>
                </a:solidFill>
              </a:rPr>
              <a:t>Умер в 1886 году. Многие картины Каменева хранятся в Третьяковке, Государственном русском музее, в Курской областной картинной галерее.</a:t>
            </a:r>
            <a:endParaRPr lang="ru-RU" sz="1700" dirty="0"/>
          </a:p>
        </p:txBody>
      </p:sp>
      <p:pic>
        <p:nvPicPr>
          <p:cNvPr id="4" name="Рисунок 3" descr="kamenev_foto (18K)">
            <a:extLst>
              <a:ext uri="{FF2B5EF4-FFF2-40B4-BE49-F238E27FC236}">
                <a16:creationId xmlns:a16="http://schemas.microsoft.com/office/drawing/2014/main" id="{F7C20127-40D3-4F71-8629-BEED77471AA8}"/>
              </a:ext>
            </a:extLst>
          </p:cNvPr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5854" y="980728"/>
            <a:ext cx="3456384" cy="4896544"/>
          </a:xfrm>
          <a:prstGeom prst="rect">
            <a:avLst/>
          </a:prstGeom>
          <a:ln>
            <a:noFill/>
          </a:ln>
          <a:effectLst>
            <a:glow rad="228600">
              <a:srgbClr val="FFC000">
                <a:alpha val="40000"/>
              </a:srgbClr>
            </a:glow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  <p:extLst>
      <p:ext uri="{BB962C8B-B14F-4D97-AF65-F5344CB8AC3E}">
        <p14:creationId xmlns:p14="http://schemas.microsoft.com/office/powerpoint/2010/main" val="320245701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Admin\Рабочий стол\ФОТО КУРСК\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0" name="Picture 2" descr="C:\Documents and Settings\Admin\Рабочий стол\КУРСКИЕ ХУДОЖНИКИ\каменев Л.Л\весна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73371" y="151763"/>
            <a:ext cx="6047973" cy="3362673"/>
          </a:xfrm>
          <a:prstGeom prst="rect">
            <a:avLst/>
          </a:prstGeom>
          <a:ln>
            <a:noFill/>
          </a:ln>
          <a:effectLst>
            <a:outerShdw blurRad="292100" dist="139700" dir="2700000" sx="111000" sy="111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12292" name="Picture 4" descr="C:\Documents and Settings\Admin\Рабочий стол\КУРСКИЕ ХУДОЖНИКИ\каменев Л.Л\Вид из окрестностей села Поречье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22604" y="3714752"/>
            <a:ext cx="5207082" cy="3026616"/>
          </a:xfrm>
          <a:prstGeom prst="rect">
            <a:avLst/>
          </a:prstGeom>
          <a:ln>
            <a:noFill/>
          </a:ln>
          <a:effectLst>
            <a:outerShdw blurRad="292100" dist="139700" dir="2700000" sx="111000" sy="111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8" name="TextBox 7"/>
          <p:cNvSpPr txBox="1"/>
          <p:nvPr/>
        </p:nvSpPr>
        <p:spPr>
          <a:xfrm>
            <a:off x="285720" y="5500702"/>
            <a:ext cx="35719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Вид из окрестностей </a:t>
            </a:r>
          </a:p>
          <a:p>
            <a:pPr algn="ctr"/>
            <a:r>
              <a:rPr lang="ru-RU" sz="2400" b="1" dirty="0"/>
              <a:t>села Поречье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929322" y="2500306"/>
            <a:ext cx="26432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Весна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Admin\Рабочий стол\ФОТО КУРСК\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4" name="Picture 2" descr="C:\Documents and Settings\Admin\Рабочий стол\КУРСКИЕ ХУДОЖНИКИ\каменев Л.Л\Вид на реку Казанку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714015" y="2917448"/>
            <a:ext cx="4353973" cy="3812434"/>
          </a:xfrm>
          <a:prstGeom prst="rect">
            <a:avLst/>
          </a:prstGeom>
          <a:ln>
            <a:noFill/>
          </a:ln>
          <a:effectLst>
            <a:outerShdw blurRad="292100" dist="139700" dir="2700000" sx="111000" sy="111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TextBox 5"/>
          <p:cNvSpPr txBox="1"/>
          <p:nvPr/>
        </p:nvSpPr>
        <p:spPr>
          <a:xfrm>
            <a:off x="642910" y="5643578"/>
            <a:ext cx="35719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Вид на реку Казанку</a:t>
            </a:r>
          </a:p>
        </p:txBody>
      </p:sp>
      <p:pic>
        <p:nvPicPr>
          <p:cNvPr id="13315" name="Picture 3" descr="C:\Documents and Settings\Admin\Рабочий стол\КУРСКИЕ ХУДОЖНИКИ\каменев Л.Л\Зимний пейзаж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012" y="145571"/>
            <a:ext cx="5834070" cy="3156232"/>
          </a:xfrm>
          <a:prstGeom prst="rect">
            <a:avLst/>
          </a:prstGeom>
          <a:ln>
            <a:noFill/>
          </a:ln>
          <a:effectLst>
            <a:outerShdw blurRad="292100" dist="139700" dir="2700000" sx="110000" sy="11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8" name="TextBox 7"/>
          <p:cNvSpPr txBox="1"/>
          <p:nvPr/>
        </p:nvSpPr>
        <p:spPr>
          <a:xfrm>
            <a:off x="5786446" y="2071678"/>
            <a:ext cx="3571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Зимний пейзаж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Admin\Рабочий стол\ФОТО КУРСК\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4338" name="Picture 2" descr="C:\Documents and Settings\Admin\Рабочий стол\КУРСКИЕ ХУДОЖНИКИ\каменев Л.Л\Водопад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79512" y="214290"/>
            <a:ext cx="3970328" cy="4828911"/>
          </a:xfrm>
          <a:prstGeom prst="rect">
            <a:avLst/>
          </a:prstGeom>
          <a:ln>
            <a:noFill/>
          </a:ln>
          <a:effectLst>
            <a:outerShdw blurRad="292100" dist="139700" dir="2700000" sx="111000" sy="111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TextBox 5"/>
          <p:cNvSpPr txBox="1"/>
          <p:nvPr/>
        </p:nvSpPr>
        <p:spPr>
          <a:xfrm>
            <a:off x="571472" y="5286388"/>
            <a:ext cx="3571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Водопад</a:t>
            </a:r>
          </a:p>
        </p:txBody>
      </p:sp>
      <p:pic>
        <p:nvPicPr>
          <p:cNvPr id="14339" name="Picture 3" descr="C:\Documents and Settings\Admin\Рабочий стол\КУРСКИЕ ХУДОЖНИКИ\каменев Л.Л\Лес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00562" y="285728"/>
            <a:ext cx="4261782" cy="5391154"/>
          </a:xfrm>
          <a:prstGeom prst="rect">
            <a:avLst/>
          </a:prstGeom>
          <a:ln>
            <a:noFill/>
          </a:ln>
          <a:effectLst>
            <a:outerShdw blurRad="292100" dist="139700" dir="2700000" sx="111000" sy="111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8" name="TextBox 7"/>
          <p:cNvSpPr txBox="1"/>
          <p:nvPr/>
        </p:nvSpPr>
        <p:spPr>
          <a:xfrm>
            <a:off x="4929190" y="5786454"/>
            <a:ext cx="3571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Лес</a:t>
            </a: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Admin\Рабочий стол\ФОТО КУРСК\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362" name="Picture 2" descr="C:\Documents and Settings\Admin\Рабочий стол\КУРСКИЕ ХУДОЖНИКИ\каменев Л.Л\Пейзаж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66657" y="361287"/>
            <a:ext cx="3810026" cy="4286280"/>
          </a:xfrm>
          <a:prstGeom prst="rect">
            <a:avLst/>
          </a:prstGeom>
          <a:ln>
            <a:noFill/>
          </a:ln>
          <a:effectLst>
            <a:outerShdw blurRad="292100" dist="139700" dir="2700000" sx="111000" sy="111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TextBox 5"/>
          <p:cNvSpPr txBox="1"/>
          <p:nvPr/>
        </p:nvSpPr>
        <p:spPr>
          <a:xfrm>
            <a:off x="4214810" y="1928802"/>
            <a:ext cx="20717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Пейзаж</a:t>
            </a:r>
          </a:p>
        </p:txBody>
      </p:sp>
      <p:pic>
        <p:nvPicPr>
          <p:cNvPr id="15363" name="Picture 3" descr="C:\Documents and Settings\Admin\Рабочий стол\КУРСКИЕ ХУДОЖНИКИ\каменев Л.Л\Ручей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91681" y="3284984"/>
            <a:ext cx="4871585" cy="3390623"/>
          </a:xfrm>
          <a:prstGeom prst="rect">
            <a:avLst/>
          </a:prstGeom>
          <a:ln>
            <a:noFill/>
          </a:ln>
          <a:effectLst>
            <a:outerShdw blurRad="292100" dist="139700" dir="2700000" sx="111000" sy="111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8" name="TextBox 7"/>
          <p:cNvSpPr txBox="1"/>
          <p:nvPr/>
        </p:nvSpPr>
        <p:spPr>
          <a:xfrm>
            <a:off x="2071670" y="6000768"/>
            <a:ext cx="22145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Ручей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\Рабочий стол\ФОТО КУРСК\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Содержимое 4" descr="ИСТОМИН Константин Николаевич"/>
          <p:cNvPicPr>
            <a:picLocks noGrp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00034" y="428604"/>
            <a:ext cx="4071966" cy="5429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rgbClr val="FFC00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 rot="10800000" flipV="1">
            <a:off x="4786314" y="3143248"/>
            <a:ext cx="4114800" cy="181588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bliqueBottomLeft"/>
            <a:lightRig rig="threePt" dir="t"/>
          </a:scene3d>
          <a:sp3d>
            <a:bevelT w="152400" h="50800" prst="softRound"/>
          </a:sp3d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ru-RU" sz="28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ИСТОМИН Константин Николаевич</a:t>
            </a:r>
            <a:br>
              <a:rPr lang="ru-RU" sz="28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r>
              <a:rPr lang="ru-RU" sz="28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(1887 - 1942)</a:t>
            </a:r>
          </a:p>
        </p:txBody>
      </p:sp>
      <p:sp>
        <p:nvSpPr>
          <p:cNvPr id="7" name="Стрелка вправо с вырезом 6">
            <a:hlinkClick r:id="rId4" action="ppaction://hlinkfile"/>
          </p:cNvPr>
          <p:cNvSpPr/>
          <p:nvPr/>
        </p:nvSpPr>
        <p:spPr>
          <a:xfrm>
            <a:off x="4786314" y="6143644"/>
            <a:ext cx="4071966" cy="714356"/>
          </a:xfrm>
          <a:prstGeom prst="notchedRightArrow">
            <a:avLst/>
          </a:prstGeom>
          <a:solidFill>
            <a:srgbClr val="FFEAA7"/>
          </a:solidFill>
          <a:ln>
            <a:solidFill>
              <a:srgbClr val="844F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A47D00"/>
                </a:solidFill>
                <a:latin typeface="Segoe Script" pitchFamily="34" charset="0"/>
              </a:rPr>
              <a:t>СТРАНИЦЫ БИОГРАФИИ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E9EBFAD6-878C-4FE5-8953-295FF72AE7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79912" y="116632"/>
            <a:ext cx="5184576" cy="6624736"/>
          </a:xfrm>
        </p:spPr>
        <p:txBody>
          <a:bodyPr>
            <a:normAutofit fontScale="40000" lnSpcReduction="20000"/>
          </a:bodyPr>
          <a:lstStyle/>
          <a:p>
            <a:pPr marL="0" indent="0" algn="ctr">
              <a:buNone/>
            </a:pPr>
            <a:r>
              <a:rPr lang="ru-RU" sz="4000" b="1" dirty="0">
                <a:solidFill>
                  <a:srgbClr val="FF0000"/>
                </a:solidFill>
              </a:rPr>
              <a:t>Константин ИСТОМИН</a:t>
            </a:r>
            <a:r>
              <a:rPr lang="ru-RU" sz="4000" dirty="0">
                <a:solidFill>
                  <a:srgbClr val="FF0000"/>
                </a:solidFill>
              </a:rPr>
              <a:t> </a:t>
            </a:r>
          </a:p>
          <a:p>
            <a:pPr marL="0" indent="0" algn="just">
              <a:buNone/>
            </a:pPr>
            <a:r>
              <a:rPr lang="ru-RU" sz="3500" dirty="0">
                <a:solidFill>
                  <a:schemeClr val="accent4">
                    <a:lumMod val="50000"/>
                  </a:schemeClr>
                </a:solidFill>
              </a:rPr>
              <a:t>Родился в 1877 году в Курске в семье армейского офицера. Закончил школу рисования. </a:t>
            </a:r>
          </a:p>
          <a:p>
            <a:pPr marL="0" indent="0" algn="just">
              <a:buNone/>
            </a:pPr>
            <a:r>
              <a:rPr lang="ru-RU" sz="3500" dirty="0">
                <a:solidFill>
                  <a:schemeClr val="accent4">
                    <a:lumMod val="50000"/>
                  </a:schemeClr>
                </a:solidFill>
              </a:rPr>
              <a:t>За участие в революционных событиях 1905 года посажен в тюрьму. </a:t>
            </a:r>
          </a:p>
          <a:p>
            <a:pPr marL="0" indent="0" algn="just">
              <a:buNone/>
            </a:pPr>
            <a:r>
              <a:rPr lang="ru-RU" sz="3500" dirty="0">
                <a:solidFill>
                  <a:schemeClr val="accent4">
                    <a:lumMod val="50000"/>
                  </a:schemeClr>
                </a:solidFill>
              </a:rPr>
              <a:t>Летом 1906-го уехал в Германию, чтобы целиком отдаться живописи. </a:t>
            </a:r>
          </a:p>
          <a:p>
            <a:pPr marL="0" indent="0" algn="just">
              <a:buNone/>
            </a:pPr>
            <a:r>
              <a:rPr lang="ru-RU" sz="3500" dirty="0">
                <a:solidFill>
                  <a:schemeClr val="accent4">
                    <a:lumMod val="50000"/>
                  </a:schemeClr>
                </a:solidFill>
              </a:rPr>
              <a:t>В 1909 году поступил в Московский университет. В 1913-м призван в армию, командовал артиллерийской батареей, перенес контузию. </a:t>
            </a:r>
          </a:p>
          <a:p>
            <a:pPr marL="0" indent="0" algn="just">
              <a:buNone/>
            </a:pPr>
            <a:r>
              <a:rPr lang="ru-RU" sz="3500" dirty="0">
                <a:solidFill>
                  <a:schemeClr val="accent4">
                    <a:lumMod val="50000"/>
                  </a:schemeClr>
                </a:solidFill>
              </a:rPr>
              <a:t>После революции 1917 года, приняв сторону новой власти, устроился на работу в секцию изобразительных искусств Моссовета, оформлял агитпоезда и первые советские праздники. </a:t>
            </a:r>
          </a:p>
          <a:p>
            <a:pPr marL="0" indent="0" algn="just">
              <a:buNone/>
            </a:pPr>
            <a:r>
              <a:rPr lang="ru-RU" sz="3500" dirty="0">
                <a:solidFill>
                  <a:schemeClr val="accent4">
                    <a:lumMod val="50000"/>
                  </a:schemeClr>
                </a:solidFill>
              </a:rPr>
              <a:t>Весной 1919-го вступил в Красную Армию, но после ранения и тифа был демобилизован. </a:t>
            </a:r>
          </a:p>
          <a:p>
            <a:pPr marL="0" indent="0" algn="just">
              <a:buNone/>
            </a:pPr>
            <a:r>
              <a:rPr lang="ru-RU" sz="3500" dirty="0">
                <a:solidFill>
                  <a:schemeClr val="accent4">
                    <a:lumMod val="50000"/>
                  </a:schemeClr>
                </a:solidFill>
              </a:rPr>
              <a:t>В 1921 году Константин Николаевич направлен в Наркомат просвещения для организации художественного рабфака. </a:t>
            </a:r>
          </a:p>
          <a:p>
            <a:pPr marL="0" indent="0" algn="just">
              <a:buNone/>
            </a:pPr>
            <a:r>
              <a:rPr lang="ru-RU" sz="3500" dirty="0">
                <a:solidFill>
                  <a:schemeClr val="accent4">
                    <a:lumMod val="50000"/>
                  </a:schemeClr>
                </a:solidFill>
              </a:rPr>
              <a:t>Профессор Высших художественных мастерских, через 8 лет реорганизованных в несколько самостоятельных вузов, в том числе в Московский художественный институт имени Сурикова, где Истомин стал профессором. </a:t>
            </a:r>
          </a:p>
          <a:p>
            <a:pPr marL="0" indent="0" algn="just">
              <a:buNone/>
            </a:pPr>
            <a:r>
              <a:rPr lang="ru-RU" sz="3500" dirty="0">
                <a:solidFill>
                  <a:schemeClr val="accent4">
                    <a:lumMod val="50000"/>
                  </a:schemeClr>
                </a:solidFill>
              </a:rPr>
              <a:t>В 1920–30-е годы написал ряд пейзажей, натюрмортов, портретов: «Пряхи», «Чаепитие», «Жатва», «Мать и дочь», «За чисткой овощей», а также морские пейзажи. </a:t>
            </a:r>
          </a:p>
          <a:p>
            <a:pPr marL="0" indent="0" algn="just">
              <a:buNone/>
            </a:pPr>
            <a:r>
              <a:rPr lang="ru-RU" sz="3500" dirty="0">
                <a:solidFill>
                  <a:schemeClr val="accent4">
                    <a:lumMod val="50000"/>
                  </a:schemeClr>
                </a:solidFill>
              </a:rPr>
              <a:t>В 1927 году графическая серия «Красная Армия в Донбассе» к 10-летию Октября отмечена премией. </a:t>
            </a:r>
          </a:p>
          <a:p>
            <a:pPr marL="0" indent="0" algn="just">
              <a:buNone/>
            </a:pPr>
            <a:r>
              <a:rPr lang="ru-RU" sz="3500" dirty="0">
                <a:solidFill>
                  <a:schemeClr val="accent4">
                    <a:lumMod val="50000"/>
                  </a:schemeClr>
                </a:solidFill>
              </a:rPr>
              <a:t>В 1933-м Истомин закончил полотно «Вузовки», ставшее достоянием Третьяковки. </a:t>
            </a:r>
          </a:p>
          <a:p>
            <a:pPr marL="0" indent="0" algn="just">
              <a:buNone/>
            </a:pPr>
            <a:r>
              <a:rPr lang="ru-RU" sz="3500" dirty="0">
                <a:solidFill>
                  <a:schemeClr val="accent4">
                    <a:lumMod val="50000"/>
                  </a:schemeClr>
                </a:solidFill>
              </a:rPr>
              <a:t>Осенью 1941 года институт имени Сурикова был эвакуирован в Самарканд, где в августе 1942-го художник умер. В Курской картинной галерее хранится картина Истомина «Пригород (Крым)».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Содержимое 4" descr="ИСТОМИН Константин Николаевич">
            <a:extLst>
              <a:ext uri="{FF2B5EF4-FFF2-40B4-BE49-F238E27FC236}">
                <a16:creationId xmlns:a16="http://schemas.microsoft.com/office/drawing/2014/main" id="{E5F5A509-860D-41E7-A380-90D4B73E17CA}"/>
              </a:ext>
            </a:extLst>
          </p:cNvPr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520" y="764704"/>
            <a:ext cx="3279878" cy="45845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rgbClr val="FFC00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</p:spTree>
    <p:extLst>
      <p:ext uri="{BB962C8B-B14F-4D97-AF65-F5344CB8AC3E}">
        <p14:creationId xmlns:p14="http://schemas.microsoft.com/office/powerpoint/2010/main" val="1570345351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\Рабочий стол\ФОТО КУРСК\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4" name="Picture 2" descr="C:\Documents and Settings\Admin\Рабочий стол\КУРСКИЕ ХУДОЖНИКИ\Истомин К. Н\в мастерской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77266" y="1052736"/>
            <a:ext cx="3147625" cy="4337278"/>
          </a:xfrm>
          <a:prstGeom prst="rect">
            <a:avLst/>
          </a:prstGeom>
          <a:ln>
            <a:noFill/>
          </a:ln>
          <a:effectLst>
            <a:outerShdw blurRad="292100" dist="139700" dir="2700000" sx="113000" sy="113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TextBox 5"/>
          <p:cNvSpPr txBox="1"/>
          <p:nvPr/>
        </p:nvSpPr>
        <p:spPr>
          <a:xfrm>
            <a:off x="352805" y="5572140"/>
            <a:ext cx="27965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В мастерской</a:t>
            </a:r>
          </a:p>
        </p:txBody>
      </p:sp>
      <p:pic>
        <p:nvPicPr>
          <p:cNvPr id="8195" name="Picture 3" descr="C:\Documents and Settings\Admin\Рабочий стол\КУРСКИЕ ХУДОЖНИКИ\Истомин К. Н\вузовки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52944" y="692696"/>
            <a:ext cx="5625624" cy="5040560"/>
          </a:xfrm>
          <a:prstGeom prst="rect">
            <a:avLst/>
          </a:prstGeom>
          <a:ln>
            <a:noFill/>
          </a:ln>
          <a:effectLst>
            <a:outerShdw blurRad="292100" dist="139700" dir="2700000" sx="113000" sy="113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8" name="TextBox 7"/>
          <p:cNvSpPr txBox="1"/>
          <p:nvPr/>
        </p:nvSpPr>
        <p:spPr>
          <a:xfrm>
            <a:off x="5072066" y="5857892"/>
            <a:ext cx="32861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Вузовки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\Рабочий стол\ФОТО КУРСК\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 descr="C:\Documents and Settings\Admin\Рабочий стол\КУРСКИЕ ХУДОЖНИКИ\Истомин К. Н\девушка в голубом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5536" y="988143"/>
            <a:ext cx="2880320" cy="4666118"/>
          </a:xfrm>
          <a:prstGeom prst="rect">
            <a:avLst/>
          </a:prstGeom>
          <a:ln>
            <a:noFill/>
          </a:ln>
          <a:effectLst>
            <a:outerShdw blurRad="292100" dist="139700" dir="2700000" sx="113000" sy="113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9219" name="Picture 3" descr="C:\Documents and Settings\Admin\Рабочий стол\КУРСКИЕ ХУДОЖНИКИ\Истомин К. Н\зима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14764" y="92198"/>
            <a:ext cx="4689684" cy="6260731"/>
          </a:xfrm>
          <a:prstGeom prst="rect">
            <a:avLst/>
          </a:prstGeom>
          <a:ln>
            <a:noFill/>
          </a:ln>
          <a:effectLst>
            <a:outerShdw blurRad="292100" dist="139700" dir="2700000" sx="114000" sy="114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7" name="TextBox 6"/>
          <p:cNvSpPr txBox="1"/>
          <p:nvPr/>
        </p:nvSpPr>
        <p:spPr>
          <a:xfrm>
            <a:off x="107504" y="5786454"/>
            <a:ext cx="33500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Девушка в </a:t>
            </a:r>
            <a:r>
              <a:rPr lang="ru-RU" sz="2400" b="1" dirty="0" err="1"/>
              <a:t>голубом</a:t>
            </a:r>
            <a:endParaRPr lang="ru-RU" sz="2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148064" y="5929330"/>
            <a:ext cx="31683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b="1" dirty="0"/>
          </a:p>
          <a:p>
            <a:pPr algn="ctr"/>
            <a:r>
              <a:rPr lang="ru-RU" sz="2400" b="1" dirty="0"/>
              <a:t>Зима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Admin\Рабочий стол\ФОТО КУРСК\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42" name="Picture 2" descr="C:\Documents and Settings\Admin\Рабочий стол\КУРСКИЕ ХУДОЖНИКИ\Истомин К. Н\лидочка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505" y="285727"/>
            <a:ext cx="4480600" cy="5167625"/>
          </a:xfrm>
          <a:prstGeom prst="rect">
            <a:avLst/>
          </a:prstGeom>
          <a:noFill/>
        </p:spPr>
      </p:pic>
      <p:pic>
        <p:nvPicPr>
          <p:cNvPr id="10243" name="Picture 3" descr="C:\Documents and Settings\Admin\Рабочий стол\КУРСКИЕ ХУДОЖНИКИ\Истомин К. Н\московский пейзаж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72065" y="285728"/>
            <a:ext cx="3866911" cy="5072098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1000100" y="5357826"/>
            <a:ext cx="2928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Лидочка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143504" y="5500702"/>
            <a:ext cx="37954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Московский пейзаж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Admin\Рабочий стол\ФОТО КУРСК\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810922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2531" name="Picture 3" descr="C:\Documents and Settings\Admin\Рабочий стол\КУРСКИЕ ХУДОЖНИКИ\соломатин Л И\Автопортрет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85720" y="285728"/>
            <a:ext cx="4109568" cy="5357850"/>
          </a:xfrm>
          <a:prstGeom prst="rect">
            <a:avLst/>
          </a:prstGeom>
          <a:noFill/>
          <a:effectLst>
            <a:glow rad="228600">
              <a:srgbClr val="FFC00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11" name="TextBox 10"/>
          <p:cNvSpPr txBox="1"/>
          <p:nvPr/>
        </p:nvSpPr>
        <p:spPr>
          <a:xfrm>
            <a:off x="428596" y="6000768"/>
            <a:ext cx="3571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Автопортрет</a:t>
            </a:r>
          </a:p>
        </p:txBody>
      </p:sp>
      <p:sp>
        <p:nvSpPr>
          <p:cNvPr id="12" name="Заголовок 6"/>
          <p:cNvSpPr txBox="1">
            <a:spLocks/>
          </p:cNvSpPr>
          <p:nvPr/>
        </p:nvSpPr>
        <p:spPr>
          <a:xfrm rot="10800000" flipV="1">
            <a:off x="4643438" y="4500570"/>
            <a:ext cx="4071966" cy="138499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bliqueBottomLeft"/>
            <a:lightRig rig="threePt" dir="t"/>
          </a:scene3d>
          <a:sp3d>
            <a:bevelT w="152400" h="50800" prst="softRound"/>
          </a:sp3d>
        </p:spPr>
        <p:txBody>
          <a:bodyPr vert="horz" wrap="square" lIns="91440" tIns="45720" rIns="91440" bIns="45720" rtlCol="0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СОЛОМАТКИН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ea typeface="+mj-ea"/>
                <a:cs typeface="+mj-cs"/>
              </a:rPr>
              <a:t>Леонид Иванович</a:t>
            </a:r>
            <a:br>
              <a:rPr kumimoji="0" lang="ru-RU" sz="2800" b="1" i="0" u="none" strike="noStrike" kern="1200" cap="none" spc="0" normalizeH="0" baseline="0" noProof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2800" b="1" i="0" u="none" strike="noStrike" kern="1200" cap="none" spc="0" normalizeH="0" baseline="0" noProof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  <a:latin typeface="+mj-lt"/>
                <a:ea typeface="+mj-ea"/>
                <a:cs typeface="+mj-cs"/>
              </a:rPr>
              <a:t>(1837 - 1883)</a:t>
            </a:r>
          </a:p>
        </p:txBody>
      </p:sp>
      <p:sp>
        <p:nvSpPr>
          <p:cNvPr id="13" name="Стрелка вправо с вырезом 12">
            <a:hlinkClick r:id="rId4" action="ppaction://hlinkfile"/>
          </p:cNvPr>
          <p:cNvSpPr/>
          <p:nvPr/>
        </p:nvSpPr>
        <p:spPr>
          <a:xfrm>
            <a:off x="4786314" y="6143644"/>
            <a:ext cx="4071966" cy="714356"/>
          </a:xfrm>
          <a:prstGeom prst="notchedRightArrow">
            <a:avLst/>
          </a:prstGeom>
          <a:solidFill>
            <a:srgbClr val="FFEAA7"/>
          </a:solidFill>
          <a:ln>
            <a:solidFill>
              <a:srgbClr val="844F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A47D00"/>
                </a:solidFill>
                <a:latin typeface="Segoe Script" pitchFamily="34" charset="0"/>
              </a:rPr>
              <a:t>СТРАНИЦЫ БИОГРАФИИ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ru-RU" dirty="0"/>
            </a:b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3779912" y="80628"/>
            <a:ext cx="5184576" cy="6696744"/>
          </a:xfrm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ru-RU" b="1" dirty="0">
                <a:solidFill>
                  <a:srgbClr val="C00000"/>
                </a:solidFill>
              </a:rPr>
              <a:t>Леонид СОЛОМАТКИН</a:t>
            </a:r>
            <a:r>
              <a:rPr lang="ru-RU" dirty="0">
                <a:solidFill>
                  <a:srgbClr val="C00000"/>
                </a:solidFill>
              </a:rPr>
              <a:t> </a:t>
            </a:r>
          </a:p>
          <a:p>
            <a:pPr marL="0" indent="0" algn="just">
              <a:buNone/>
            </a:pPr>
            <a:endParaRPr lang="ru-RU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just">
              <a:buNone/>
            </a:pP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Родился в 1837 году в Судже. Рано потерял родителей, рисовать учился самостоятельно, делая наброски с натуры. </a:t>
            </a:r>
          </a:p>
          <a:p>
            <a:pPr marL="0" indent="0" algn="just">
              <a:buNone/>
            </a:pP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Случай свел его с профессиональным художником Меликовым, который посоветовал поступить в Московское училище живописи и ваяния. </a:t>
            </a:r>
          </a:p>
          <a:p>
            <a:pPr marL="0" indent="0" algn="just">
              <a:buNone/>
            </a:pP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Живя в бедности, не гнушался никакой работы и закончил училище. </a:t>
            </a:r>
          </a:p>
          <a:p>
            <a:pPr marL="0" indent="0" algn="just">
              <a:buNone/>
            </a:pP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Чтобы избежать рекрутского набора, поступил вольным слушателем в Академию художеств в Санкт-Петербурге. </a:t>
            </a:r>
          </a:p>
          <a:p>
            <a:pPr marL="0" indent="0" algn="just">
              <a:buNone/>
            </a:pPr>
            <a:endParaRPr lang="ru-RU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 algn="just">
              <a:buNone/>
            </a:pP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Имя Леонида Ивановича сделали известным картины «Именины дьячка», «У трактира», «В погребке» (приобретена для галереи Третьяковым). </a:t>
            </a:r>
          </a:p>
          <a:p>
            <a:pPr marL="0" indent="0" algn="just">
              <a:buNone/>
            </a:pPr>
            <a:r>
              <a:rPr lang="ru-RU" dirty="0" err="1">
                <a:solidFill>
                  <a:schemeClr val="accent6">
                    <a:lumMod val="50000"/>
                  </a:schemeClr>
                </a:solidFill>
              </a:rPr>
              <a:t>Соломаткин</a:t>
            </a: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 высмеивал власть, с симпатией показывал маленьких людей, создал острые сатирические образы. </a:t>
            </a:r>
          </a:p>
          <a:p>
            <a:pPr marL="0" indent="0" algn="just">
              <a:buNone/>
            </a:pP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Многие его картины посвящены жизни городского «дна». </a:t>
            </a:r>
          </a:p>
          <a:p>
            <a:pPr marL="0" indent="0" algn="just">
              <a:buNone/>
            </a:pP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В 1883 году скончался в питерской больнице для бездомных.</a:t>
            </a:r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80728"/>
            <a:ext cx="3475697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8259033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Admin\Рабочий стол\ФОТО КУРСК\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8109229"/>
          </a:xfrm>
          <a:prstGeom prst="rect">
            <a:avLst/>
          </a:prstGeom>
          <a:noFill/>
        </p:spPr>
      </p:pic>
      <p:pic>
        <p:nvPicPr>
          <p:cNvPr id="23554" name="Picture 2" descr="C:\Documents and Settings\Admin\Рабочий стол\КУРСКИЕ ХУДОЖНИКИ\соломатин Л И\Бродячий музыкант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74711" y="782519"/>
            <a:ext cx="2902875" cy="3969682"/>
          </a:xfrm>
          <a:prstGeom prst="rect">
            <a:avLst/>
          </a:prstGeom>
          <a:ln>
            <a:noFill/>
          </a:ln>
          <a:effectLst>
            <a:outerShdw blurRad="292100" dist="139700" dir="2700000" sx="112000" sy="112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TextBox 5"/>
          <p:cNvSpPr txBox="1"/>
          <p:nvPr/>
        </p:nvSpPr>
        <p:spPr>
          <a:xfrm>
            <a:off x="179512" y="5643578"/>
            <a:ext cx="25922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Бродячий музыкант</a:t>
            </a:r>
          </a:p>
        </p:txBody>
      </p:sp>
      <p:pic>
        <p:nvPicPr>
          <p:cNvPr id="23555" name="Picture 3" descr="C:\Documents and Settings\Admin\Рабочий стол\КУРСКИЕ ХУДОЖНИКИ\соломатин Л И\Губернаторша, входящая в церковь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34860" y="147367"/>
            <a:ext cx="4309494" cy="5957876"/>
          </a:xfrm>
          <a:prstGeom prst="rect">
            <a:avLst/>
          </a:prstGeom>
          <a:ln>
            <a:noFill/>
          </a:ln>
          <a:effectLst>
            <a:outerShdw blurRad="292100" dist="139700" dir="2700000" sx="111000" sy="111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9" name="TextBox 8"/>
          <p:cNvSpPr txBox="1"/>
          <p:nvPr/>
        </p:nvSpPr>
        <p:spPr>
          <a:xfrm>
            <a:off x="2987824" y="5786454"/>
            <a:ext cx="59766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b="1" dirty="0"/>
          </a:p>
          <a:p>
            <a:pPr algn="ctr"/>
            <a:r>
              <a:rPr lang="ru-RU" sz="2400" b="1" dirty="0"/>
              <a:t>Губернаторша входящая в церковь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Admin\Рабочий стол\ФОТО КУРСК\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8109229"/>
          </a:xfrm>
          <a:prstGeom prst="rect">
            <a:avLst/>
          </a:prstGeom>
          <a:noFill/>
        </p:spPr>
      </p:pic>
      <p:pic>
        <p:nvPicPr>
          <p:cNvPr id="24578" name="Picture 2" descr="C:\Documents and Settings\Admin\Рабочий стол\КУРСКИЕ ХУДОЖНИКИ\соломатин Л И\Вечеринка у приказчика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395536" y="135831"/>
            <a:ext cx="5616624" cy="4465216"/>
          </a:xfrm>
          <a:prstGeom prst="rect">
            <a:avLst/>
          </a:prstGeom>
          <a:ln>
            <a:noFill/>
          </a:ln>
          <a:effectLst>
            <a:outerShdw blurRad="292100" dist="139700" dir="2700000" sx="112000" sy="112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TextBox 5"/>
          <p:cNvSpPr txBox="1"/>
          <p:nvPr/>
        </p:nvSpPr>
        <p:spPr>
          <a:xfrm>
            <a:off x="5569110" y="1428736"/>
            <a:ext cx="36834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Вечеринка </a:t>
            </a:r>
            <a:br>
              <a:rPr lang="ru-RU" sz="2400" b="1" dirty="0"/>
            </a:br>
            <a:r>
              <a:rPr lang="ru-RU" sz="2400" b="1" dirty="0"/>
              <a:t>у приказчика</a:t>
            </a:r>
          </a:p>
        </p:txBody>
      </p:sp>
      <p:pic>
        <p:nvPicPr>
          <p:cNvPr id="24579" name="Picture 3" descr="C:\Documents and Settings\Admin\Рабочий стол\КУРСКИЕ ХУДОЖНИКИ\соломатин Л И\Зима. Метель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77721" y="4725144"/>
            <a:ext cx="3323369" cy="2356269"/>
          </a:xfrm>
          <a:prstGeom prst="rect">
            <a:avLst/>
          </a:prstGeom>
          <a:ln>
            <a:noFill/>
          </a:ln>
          <a:effectLst>
            <a:outerShdw blurRad="292100" dist="139700" dir="2700000" sx="112000" sy="112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9" name="TextBox 8"/>
          <p:cNvSpPr txBox="1"/>
          <p:nvPr/>
        </p:nvSpPr>
        <p:spPr>
          <a:xfrm>
            <a:off x="1475656" y="5072074"/>
            <a:ext cx="35935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b="1" dirty="0"/>
          </a:p>
          <a:p>
            <a:pPr algn="ctr"/>
            <a:endParaRPr lang="ru-RU" sz="2400" b="1" dirty="0"/>
          </a:p>
          <a:p>
            <a:pPr algn="ctr"/>
            <a:r>
              <a:rPr lang="ru-RU" sz="2400" b="1" dirty="0"/>
              <a:t>Зима. Метель.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2530" name="Picture 2" descr="C:\Documents and Settings\Admin\Рабочий стол\ФОТО КУРСК\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8109229"/>
          </a:xfrm>
          <a:prstGeom prst="rect">
            <a:avLst/>
          </a:prstGeom>
          <a:noFill/>
        </p:spPr>
      </p:pic>
      <p:pic>
        <p:nvPicPr>
          <p:cNvPr id="25602" name="Picture 2" descr="C:\Documents and Settings\Admin\Рабочий стол\КУРСКИЕ ХУДОЖНИКИ\соломатин Л И\Крестный ход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86182" y="44624"/>
            <a:ext cx="5072474" cy="3434065"/>
          </a:xfrm>
          <a:prstGeom prst="rect">
            <a:avLst/>
          </a:prstGeom>
          <a:ln>
            <a:noFill/>
          </a:ln>
          <a:effectLst>
            <a:outerShdw blurRad="292100" dist="139700" dir="2700000" sx="112000" sy="112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TextBox 5"/>
          <p:cNvSpPr txBox="1"/>
          <p:nvPr/>
        </p:nvSpPr>
        <p:spPr>
          <a:xfrm>
            <a:off x="214282" y="2285992"/>
            <a:ext cx="3571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Крестный ход</a:t>
            </a:r>
          </a:p>
        </p:txBody>
      </p:sp>
      <p:pic>
        <p:nvPicPr>
          <p:cNvPr id="25603" name="Picture 3" descr="C:\Documents and Settings\Admin\Рабочий стол\КУРСКИЕ ХУДОЖНИКИ\соломатин Л И\На клиросе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4921" y="3315652"/>
            <a:ext cx="4015973" cy="3714776"/>
          </a:xfrm>
          <a:prstGeom prst="rect">
            <a:avLst/>
          </a:prstGeom>
          <a:ln>
            <a:noFill/>
          </a:ln>
          <a:effectLst>
            <a:outerShdw blurRad="292100" dist="139700" dir="2700000" sx="112000" sy="112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9" name="TextBox 8"/>
          <p:cNvSpPr txBox="1"/>
          <p:nvPr/>
        </p:nvSpPr>
        <p:spPr>
          <a:xfrm>
            <a:off x="4357686" y="6000768"/>
            <a:ext cx="30003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На клиросе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Admin\Рабочий стол\ФОТО КУРСК\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810922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6626" name="Picture 2" descr="C:\Documents and Settings\Admin\Рабочий стол\КУРСКИЕ ХУДОЖНИКИ\соломатин Л И\Открытие памятника Екатерины II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112836" y="329132"/>
            <a:ext cx="4587754" cy="5408962"/>
          </a:xfrm>
          <a:prstGeom prst="rect">
            <a:avLst/>
          </a:prstGeom>
          <a:ln>
            <a:noFill/>
          </a:ln>
          <a:effectLst>
            <a:outerShdw blurRad="292100" dist="139700" dir="2700000" sx="112000" sy="112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TextBox 5"/>
          <p:cNvSpPr txBox="1"/>
          <p:nvPr/>
        </p:nvSpPr>
        <p:spPr>
          <a:xfrm>
            <a:off x="428596" y="5429264"/>
            <a:ext cx="35719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sz="2400" b="1" dirty="0"/>
          </a:p>
          <a:p>
            <a:pPr algn="ctr"/>
            <a:r>
              <a:rPr lang="ru-RU" sz="2400" b="1" dirty="0"/>
              <a:t>Открытие памятника Екатерины </a:t>
            </a:r>
            <a:r>
              <a:rPr lang="en-US" sz="2400" b="1" dirty="0"/>
              <a:t>II</a:t>
            </a:r>
            <a:endParaRPr lang="ru-RU" sz="2400" b="1" dirty="0"/>
          </a:p>
        </p:txBody>
      </p:sp>
      <p:pic>
        <p:nvPicPr>
          <p:cNvPr id="26627" name="Picture 3" descr="C:\Documents and Settings\Admin\Рабочий стол\КУРСКИЕ ХУДОЖНИКИ\соломатин Л И\Петрушка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29190" y="357166"/>
            <a:ext cx="3924491" cy="5357850"/>
          </a:xfrm>
          <a:prstGeom prst="rect">
            <a:avLst/>
          </a:prstGeom>
          <a:ln>
            <a:noFill/>
          </a:ln>
          <a:effectLst>
            <a:outerShdw blurRad="292100" dist="139700" dir="2700000" sx="112000" sy="112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9" name="TextBox 8"/>
          <p:cNvSpPr txBox="1"/>
          <p:nvPr/>
        </p:nvSpPr>
        <p:spPr>
          <a:xfrm>
            <a:off x="5072066" y="6000768"/>
            <a:ext cx="3571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Петрушка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Admin\Рабочий стол\ФОТО КУРСК\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810922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7650" name="Picture 2" descr="C:\Documents and Settings\Admin\Рабочий стол\КУРСКИЕ ХУДОЖНИКИ\соломатин Л И\Пожар в деревне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28596" y="285728"/>
            <a:ext cx="3786214" cy="5022529"/>
          </a:xfrm>
          <a:prstGeom prst="rect">
            <a:avLst/>
          </a:prstGeom>
          <a:ln>
            <a:noFill/>
          </a:ln>
          <a:effectLst>
            <a:outerShdw blurRad="292100" dist="139700" dir="2700000" sx="112000" sy="112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TextBox 5"/>
          <p:cNvSpPr txBox="1"/>
          <p:nvPr/>
        </p:nvSpPr>
        <p:spPr>
          <a:xfrm>
            <a:off x="642910" y="6072206"/>
            <a:ext cx="3571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Пожар в деревне</a:t>
            </a:r>
          </a:p>
        </p:txBody>
      </p:sp>
      <p:pic>
        <p:nvPicPr>
          <p:cNvPr id="27651" name="Picture 3" descr="C:\Documents and Settings\Admin\Рабочий стол\КУРСКИЕ ХУДОЖНИКИ\соломатин Л И\У забора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01020" y="285727"/>
            <a:ext cx="3457194" cy="5786479"/>
          </a:xfrm>
          <a:prstGeom prst="rect">
            <a:avLst/>
          </a:prstGeom>
          <a:ln>
            <a:noFill/>
          </a:ln>
          <a:effectLst>
            <a:outerShdw blurRad="292100" dist="139700" dir="2700000" sx="112000" sy="112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9" name="TextBox 8"/>
          <p:cNvSpPr txBox="1"/>
          <p:nvPr/>
        </p:nvSpPr>
        <p:spPr>
          <a:xfrm>
            <a:off x="4857752" y="6215082"/>
            <a:ext cx="3571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У забора</a:t>
            </a: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\Рабочий стол\ФОТО КУРСК\9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6" name="Рисунок 5" descr="deyneka (139K)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505" y="714356"/>
            <a:ext cx="4032448" cy="52349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glow rad="228600">
              <a:srgbClr val="FFC00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w="139700" h="139700" prst="divot"/>
          </a:sp3d>
        </p:spPr>
      </p:pic>
      <p:sp>
        <p:nvSpPr>
          <p:cNvPr id="7" name="Прямоугольник 6"/>
          <p:cNvSpPr/>
          <p:nvPr/>
        </p:nvSpPr>
        <p:spPr>
          <a:xfrm>
            <a:off x="5292080" y="3857628"/>
            <a:ext cx="3481032" cy="181588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scene3d>
            <a:camera prst="obliqueBottomLeft"/>
            <a:lightRig rig="threePt" dir="t"/>
          </a:scene3d>
          <a:sp3d>
            <a:bevelT w="152400" h="50800" prst="softRound"/>
          </a:sp3d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800" b="1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ДЕЙНЕКА </a:t>
            </a:r>
          </a:p>
          <a:p>
            <a:pPr algn="ctr"/>
            <a:r>
              <a:rPr lang="ru-RU" sz="28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Александр </a:t>
            </a:r>
            <a:endParaRPr lang="ru-RU" sz="28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pPr algn="ctr"/>
            <a:r>
              <a:rPr lang="ru-RU" sz="2800" b="1" cap="none" spc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Александрович</a:t>
            </a:r>
            <a:br>
              <a:rPr lang="ru-RU" sz="2800" b="1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ru-RU" sz="2800" b="1" cap="none" spc="0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(1899 - 1969)</a:t>
            </a:r>
          </a:p>
        </p:txBody>
      </p:sp>
      <p:sp>
        <p:nvSpPr>
          <p:cNvPr id="8" name="Стрелка вправо с вырезом 7">
            <a:hlinkClick r:id="rId4" action="ppaction://hlinkfile"/>
          </p:cNvPr>
          <p:cNvSpPr/>
          <p:nvPr/>
        </p:nvSpPr>
        <p:spPr>
          <a:xfrm>
            <a:off x="4786314" y="6143644"/>
            <a:ext cx="4071966" cy="714356"/>
          </a:xfrm>
          <a:prstGeom prst="notchedRightArrow">
            <a:avLst/>
          </a:prstGeom>
          <a:solidFill>
            <a:srgbClr val="FFEAA7"/>
          </a:solidFill>
          <a:ln>
            <a:solidFill>
              <a:srgbClr val="844F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rgbClr val="A47D00"/>
                </a:solidFill>
                <a:latin typeface="Segoe Script" pitchFamily="34" charset="0"/>
              </a:rPr>
              <a:t>СТРАНИЦЫ БИОГРАФИИ</a:t>
            </a:r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   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half" idx="1"/>
          </p:nvPr>
        </p:nvSpPr>
        <p:spPr>
          <a:xfrm>
            <a:off x="3851920" y="116632"/>
            <a:ext cx="4968552" cy="6741368"/>
          </a:xfrm>
        </p:spPr>
        <p:txBody>
          <a:bodyPr>
            <a:normAutofit fontScale="40000" lnSpcReduction="20000"/>
          </a:bodyPr>
          <a:lstStyle/>
          <a:p>
            <a:pPr marL="0" indent="0" algn="ctr">
              <a:buNone/>
            </a:pPr>
            <a:r>
              <a:rPr lang="ru-RU" sz="3800" b="1" dirty="0">
                <a:solidFill>
                  <a:srgbClr val="FF0000"/>
                </a:solidFill>
              </a:rPr>
              <a:t>     Александр ДЕЙНЕКА</a:t>
            </a:r>
            <a:r>
              <a:rPr lang="ru-RU" sz="5100" dirty="0"/>
              <a:t> </a:t>
            </a:r>
          </a:p>
          <a:p>
            <a:pPr marL="0" indent="0" algn="just">
              <a:buNone/>
            </a:pPr>
            <a:r>
              <a:rPr lang="ru-RU" sz="4000" dirty="0">
                <a:solidFill>
                  <a:schemeClr val="accent6">
                    <a:lumMod val="50000"/>
                  </a:schemeClr>
                </a:solidFill>
              </a:rPr>
              <a:t>Родился в Курске в 1899 году в семье железнодорожника. «Сколько себя помню, всегда рисовал», – вспоминал он сам. Это не очень нравилось его отцу. </a:t>
            </a:r>
          </a:p>
          <a:p>
            <a:pPr marL="0" indent="0" algn="just">
              <a:buNone/>
            </a:pPr>
            <a:r>
              <a:rPr lang="ru-RU" sz="4000" dirty="0">
                <a:solidFill>
                  <a:schemeClr val="accent6">
                    <a:lumMod val="50000"/>
                  </a:schemeClr>
                </a:solidFill>
              </a:rPr>
              <a:t>В 14 лет Дейнека поступил в железнодорожное училище, посещал студию, знакомился с работами членов Товарищества художников. </a:t>
            </a:r>
          </a:p>
          <a:p>
            <a:pPr marL="0" indent="0" algn="just">
              <a:buNone/>
            </a:pPr>
            <a:r>
              <a:rPr lang="ru-RU" sz="4000" dirty="0">
                <a:solidFill>
                  <a:schemeClr val="accent6">
                    <a:lumMod val="50000"/>
                  </a:schemeClr>
                </a:solidFill>
              </a:rPr>
              <a:t>С 1915 по 1917 годы учится в Харьковском художественном училище, затем возвращается в Курск. </a:t>
            </a:r>
          </a:p>
          <a:p>
            <a:pPr marL="0" indent="0" algn="just">
              <a:buNone/>
            </a:pPr>
            <a:r>
              <a:rPr lang="ru-RU" sz="4000" dirty="0">
                <a:solidFill>
                  <a:schemeClr val="accent6">
                    <a:lumMod val="50000"/>
                  </a:schemeClr>
                </a:solidFill>
              </a:rPr>
              <a:t>Работает фотографом в угрозыске, руководит секцией изобразительных искусств в губернском </a:t>
            </a:r>
            <a:r>
              <a:rPr lang="ru-RU" sz="4000" dirty="0" err="1">
                <a:solidFill>
                  <a:schemeClr val="accent6">
                    <a:lumMod val="50000"/>
                  </a:schemeClr>
                </a:solidFill>
              </a:rPr>
              <a:t>наробразе</a:t>
            </a:r>
            <a:r>
              <a:rPr lang="ru-RU" sz="4000" dirty="0">
                <a:solidFill>
                  <a:schemeClr val="accent6">
                    <a:lumMod val="50000"/>
                  </a:schemeClr>
                </a:solidFill>
              </a:rPr>
              <a:t>, оформляет агитпоезда и «Окна РОСТА». </a:t>
            </a:r>
          </a:p>
          <a:p>
            <a:pPr marL="0" indent="0" algn="just">
              <a:buNone/>
            </a:pPr>
            <a:r>
              <a:rPr lang="ru-RU" sz="4000" dirty="0">
                <a:solidFill>
                  <a:schemeClr val="accent6">
                    <a:lumMod val="50000"/>
                  </a:schemeClr>
                </a:solidFill>
              </a:rPr>
              <a:t>Отслужив в Красной Армии, поступил на полиграфический факультет, где позднее преподавал. Участвует Дейнека и в художественной жизни Курска: работает над оформлением спектаклей театра революционной сатиры, где часто бывал пролетарский поэт Маяковский. </a:t>
            </a:r>
          </a:p>
          <a:p>
            <a:pPr marL="0" indent="0" algn="just">
              <a:buNone/>
            </a:pPr>
            <a:r>
              <a:rPr lang="ru-RU" sz="4000" dirty="0">
                <a:solidFill>
                  <a:schemeClr val="accent6">
                    <a:lumMod val="50000"/>
                  </a:schemeClr>
                </a:solidFill>
              </a:rPr>
              <a:t>Александр Александрович никогда не рвал связь с родным городом. По его мотивам написаны «Курск. После дождя», «Пейзаж», серия «Сухие листья», «Под Курском. Река Тускарь». </a:t>
            </a:r>
          </a:p>
          <a:p>
            <a:pPr marL="0" indent="0" algn="just">
              <a:buNone/>
            </a:pPr>
            <a:r>
              <a:rPr lang="ru-RU" sz="4000" dirty="0">
                <a:solidFill>
                  <a:schemeClr val="accent6">
                    <a:lumMod val="50000"/>
                  </a:schemeClr>
                </a:solidFill>
              </a:rPr>
              <a:t>Лучшие произведения в спортивном жанре созданы мастером в 1930-е годы: «Футболист», «Лыжники», «Игра в мяч», «Бег», «Вратарь». Многие из них хранятся в Русском музее и Третьяковке.</a:t>
            </a: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1052736"/>
            <a:ext cx="3456384" cy="43464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63522725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\Рабочий стол\ФОТО КУРСК\9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1027" name="Picture 3" descr="C:\Documents and Settings\Admin\Рабочий стол\КУРСКИЕ ХУДОЖНИКИ\денейка А А\1920-30 Двор. Картон, масло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357166"/>
            <a:ext cx="3500395" cy="5250593"/>
          </a:xfrm>
          <a:prstGeom prst="rect">
            <a:avLst/>
          </a:prstGeom>
          <a:ln>
            <a:noFill/>
          </a:ln>
          <a:effectLst>
            <a:outerShdw blurRad="292100" dist="139700" dir="2700000" sx="111000" sy="111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8" name="TextBox 7"/>
          <p:cNvSpPr txBox="1"/>
          <p:nvPr/>
        </p:nvSpPr>
        <p:spPr>
          <a:xfrm>
            <a:off x="642910" y="5786454"/>
            <a:ext cx="30003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1920-30 Двор. </a:t>
            </a:r>
          </a:p>
        </p:txBody>
      </p:sp>
      <p:pic>
        <p:nvPicPr>
          <p:cNvPr id="1029" name="Picture 5" descr="C:\Documents and Settings\Admin\Рабочий стол\КУРСКИЕ ХУДОЖНИКИ\денейка А А\1929-30 Порт с кораблями. Бумага, карандаш, гуашь, тушь.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80939" y="500043"/>
            <a:ext cx="3464244" cy="5072098"/>
          </a:xfrm>
          <a:prstGeom prst="rect">
            <a:avLst/>
          </a:prstGeom>
          <a:ln>
            <a:noFill/>
          </a:ln>
          <a:effectLst>
            <a:outerShdw blurRad="292100" dist="139700" dir="2700000" sx="111000" sy="111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11" name="TextBox 10"/>
          <p:cNvSpPr txBox="1"/>
          <p:nvPr/>
        </p:nvSpPr>
        <p:spPr>
          <a:xfrm>
            <a:off x="4286216" y="5715016"/>
            <a:ext cx="48577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1929-30 Порт с кораблями. </a:t>
            </a:r>
          </a:p>
          <a:p>
            <a:pPr algn="ctr"/>
            <a:r>
              <a:rPr lang="ru-RU" sz="2400" dirty="0"/>
              <a:t>.</a:t>
            </a: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\Рабочий стол\ФОТО КУРСК\9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2" name="Picture 2" descr="C:\Documents and Settings\Admin\Рабочий стол\КУРСКИЕ ХУДОЖНИКИ\денейка А А\1934 Гроза заходит. Дождь. Б. , акв. , гуашь. 33. 6x56. 5 Курск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142852"/>
            <a:ext cx="5847714" cy="3318578"/>
          </a:xfrm>
          <a:prstGeom prst="rect">
            <a:avLst/>
          </a:prstGeom>
          <a:ln>
            <a:noFill/>
          </a:ln>
          <a:effectLst>
            <a:outerShdw blurRad="292100" dist="139700" dir="2700000" sx="110000" sy="11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2051" name="Picture 3" descr="C:\Documents and Settings\Admin\Рабочий стол\КУРСКИЕ ХУДОЖНИКИ\денейка А А\1934 Деревня. Б. , акв. , гуашь. 29х51 Ссх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57553" y="3560126"/>
            <a:ext cx="5664141" cy="3297874"/>
          </a:xfrm>
          <a:prstGeom prst="rect">
            <a:avLst/>
          </a:prstGeom>
          <a:ln>
            <a:noFill/>
          </a:ln>
          <a:effectLst>
            <a:outerShdw blurRad="355600" dist="139700" dir="7620000" sx="111000" sy="111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TextBox 5"/>
          <p:cNvSpPr txBox="1"/>
          <p:nvPr/>
        </p:nvSpPr>
        <p:spPr>
          <a:xfrm>
            <a:off x="428596" y="6072206"/>
            <a:ext cx="26432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1934 Деревня</a:t>
            </a:r>
            <a:r>
              <a:rPr lang="ru-RU" sz="2400" dirty="0"/>
              <a:t>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714976" y="2714620"/>
            <a:ext cx="34290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1934 Гроза заходит. Дождь. </a:t>
            </a:r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\Рабочий стол\ФОТО КУРСК\9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3074" name="Picture 2" descr="C:\Documents and Settings\Admin\Рабочий стол\КУРСКИЕ ХУДОЖНИКИ\денейка А А\1935 Натюрморт с дичью. Х. , м. 45х34 Ссх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504" y="57001"/>
            <a:ext cx="3750116" cy="4812987"/>
          </a:xfrm>
          <a:prstGeom prst="rect">
            <a:avLst/>
          </a:prstGeom>
          <a:ln>
            <a:noFill/>
          </a:ln>
          <a:effectLst>
            <a:outerShdw blurRad="292100" dist="139700" dir="2700000" sx="111000" sy="111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5" name="TextBox 4"/>
          <p:cNvSpPr txBox="1"/>
          <p:nvPr/>
        </p:nvSpPr>
        <p:spPr>
          <a:xfrm>
            <a:off x="4000496" y="642918"/>
            <a:ext cx="46434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1935 Натюрморт с дичью. </a:t>
            </a:r>
          </a:p>
        </p:txBody>
      </p:sp>
      <p:pic>
        <p:nvPicPr>
          <p:cNvPr id="3075" name="Picture 3" descr="C:\Documents and Settings\Admin\Рабочий стол\КУРСКИЕ ХУДОЖНИКИ\денейка А А\1935 Площадь в Риме. Б. , акв. , гуашь, тушь, перо.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000496" y="2924944"/>
            <a:ext cx="5044349" cy="3661578"/>
          </a:xfrm>
          <a:prstGeom prst="rect">
            <a:avLst/>
          </a:prstGeom>
          <a:ln>
            <a:noFill/>
          </a:ln>
          <a:effectLst>
            <a:outerShdw blurRad="292100" dist="139700" dir="2700000" sx="110000" sy="11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7" name="TextBox 6"/>
          <p:cNvSpPr txBox="1"/>
          <p:nvPr/>
        </p:nvSpPr>
        <p:spPr>
          <a:xfrm>
            <a:off x="107504" y="5786454"/>
            <a:ext cx="37938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1935 Площадь в Риме. </a:t>
            </a:r>
          </a:p>
        </p:txBody>
      </p:sp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\Рабочий стол\ФОТО КУРСК\9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4099" name="Picture 3" descr="C:\Documents and Settings\Admin\Рабочий стол\КУРСКИЕ ХУДОЖНИКИ\денейка А А\1941 «Левый марш». Х. , м. 140x330 ГЛМ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71736" y="3643314"/>
            <a:ext cx="6323460" cy="2643206"/>
          </a:xfrm>
          <a:prstGeom prst="rect">
            <a:avLst/>
          </a:prstGeom>
          <a:ln>
            <a:noFill/>
          </a:ln>
          <a:effectLst>
            <a:outerShdw blurRad="292100" dist="139700" dir="2700000" sx="110000" sy="11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4098" name="Picture 2" descr="C:\Documents and Settings\Admin\Рабочий стол\КУРСКИЕ ХУДОЖНИКИ\денейка А А\1938 Мозаичное панно ст. м. Маяковкая. 0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285728"/>
            <a:ext cx="2842633" cy="4452940"/>
          </a:xfrm>
          <a:prstGeom prst="rect">
            <a:avLst/>
          </a:prstGeom>
          <a:ln>
            <a:noFill/>
          </a:ln>
          <a:effectLst>
            <a:outerShdw blurRad="292100" dist="139700" dir="2700000" sx="107000" sy="107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TextBox 5"/>
          <p:cNvSpPr txBox="1"/>
          <p:nvPr/>
        </p:nvSpPr>
        <p:spPr>
          <a:xfrm>
            <a:off x="285720" y="6286520"/>
            <a:ext cx="39290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1941 «Левый марш».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071802" y="500042"/>
            <a:ext cx="44291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1938 Мозаичное панно </a:t>
            </a:r>
          </a:p>
          <a:p>
            <a:pPr algn="ctr"/>
            <a:r>
              <a:rPr lang="ru-RU" sz="2400" b="1" dirty="0"/>
              <a:t>ст. м. </a:t>
            </a:r>
            <a:r>
              <a:rPr lang="ru-RU" sz="2400" b="1" dirty="0" err="1"/>
              <a:t>Маяковкая</a:t>
            </a:r>
            <a:r>
              <a:rPr lang="ru-RU" sz="2400" b="1" dirty="0"/>
              <a:t>. </a:t>
            </a:r>
          </a:p>
        </p:txBody>
      </p:sp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\Рабочий стол\ФОТО КУРСК\9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5122" name="Picture 2" descr="C:\Documents and Settings\Admin\Рабочий стол\КУРСКИЕ ХУДОЖНИКИ\денейка А А\1944 Раздолье. Х. , м. 204x300 ГРМ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0040" y="107179"/>
            <a:ext cx="5220804" cy="3571900"/>
          </a:xfrm>
          <a:prstGeom prst="rect">
            <a:avLst/>
          </a:prstGeom>
          <a:ln>
            <a:noFill/>
          </a:ln>
          <a:effectLst>
            <a:outerShdw blurRad="292100" dist="139700" dir="2700000" sx="110000" sy="11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5123" name="Picture 3" descr="C:\Documents and Settings\Admin\Рабочий стол\КУРСКИЕ ХУДОЖНИКИ\денейка А А\1945 Берлин. Аллея побед. Х. , м. 44х61 Львов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37988" y="3509891"/>
            <a:ext cx="4575431" cy="3240930"/>
          </a:xfrm>
          <a:prstGeom prst="rect">
            <a:avLst/>
          </a:prstGeom>
          <a:ln>
            <a:noFill/>
          </a:ln>
          <a:effectLst>
            <a:outerShdw blurRad="292100" dist="139700" dir="2700000" sx="110000" sy="11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TextBox 5"/>
          <p:cNvSpPr txBox="1"/>
          <p:nvPr/>
        </p:nvSpPr>
        <p:spPr>
          <a:xfrm>
            <a:off x="5500694" y="2714620"/>
            <a:ext cx="32147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1944 Раздолье.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428728" y="5786454"/>
            <a:ext cx="271464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1945 Берлин. </a:t>
            </a:r>
          </a:p>
          <a:p>
            <a:r>
              <a:rPr lang="ru-RU" sz="2400" b="1" dirty="0"/>
              <a:t>Аллея побед</a:t>
            </a:r>
          </a:p>
        </p:txBody>
      </p:sp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\Рабочий стол\ФОТО КУРСК\9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6146" name="Picture 2" descr="C:\Documents and Settings\Admin\Рабочий стол\КУРСКИЕ ХУДОЖНИКИ\денейка А А\1954 Снегурочка. Холст, масло. 113x100. 5 Тамбов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357166"/>
            <a:ext cx="3886198" cy="4361614"/>
          </a:xfrm>
          <a:prstGeom prst="rect">
            <a:avLst/>
          </a:prstGeom>
          <a:ln>
            <a:noFill/>
          </a:ln>
          <a:effectLst>
            <a:outerShdw blurRad="292100" dist="139700" dir="2700000" sx="112000" sy="112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pic>
        <p:nvPicPr>
          <p:cNvPr id="6147" name="Picture 3" descr="C:\Documents and Settings\Admin\Рабочий стол\КУРСКИЕ ХУДОЖНИКИ\денейка А А\1968 Все флаги в гости летят к нам.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29058" y="2857496"/>
            <a:ext cx="4852989" cy="3744015"/>
          </a:xfrm>
          <a:prstGeom prst="rect">
            <a:avLst/>
          </a:prstGeom>
          <a:ln>
            <a:noFill/>
          </a:ln>
          <a:effectLst>
            <a:outerShdw blurRad="292100" dist="139700" dir="2700000" sx="110000" sy="11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6" name="TextBox 5"/>
          <p:cNvSpPr txBox="1"/>
          <p:nvPr/>
        </p:nvSpPr>
        <p:spPr>
          <a:xfrm>
            <a:off x="4357686" y="1857364"/>
            <a:ext cx="335758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/>
              <a:t>1954 Снегурочка. 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0" y="5715016"/>
            <a:ext cx="40005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/>
              <a:t>1968 Все флаги в гости </a:t>
            </a:r>
          </a:p>
          <a:p>
            <a:pPr algn="ctr"/>
            <a:r>
              <a:rPr lang="ru-RU" sz="2400" b="1" dirty="0"/>
              <a:t>летят к нам.</a:t>
            </a:r>
          </a:p>
        </p:txBody>
      </p:sp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C40A7F42-8493-47DA-80E6-5B5BDC311C31}"/>
              </a:ext>
            </a:extLst>
          </p:cNvPr>
          <p:cNvSpPr/>
          <p:nvPr/>
        </p:nvSpPr>
        <p:spPr>
          <a:xfrm>
            <a:off x="4932040" y="-3126641"/>
            <a:ext cx="4211960" cy="97872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endParaRPr lang="ru-RU" altLang="ru-RU" sz="1400" dirty="0">
              <a:solidFill>
                <a:srgbClr val="990000"/>
              </a:solidFill>
            </a:endParaRPr>
          </a:p>
          <a:p>
            <a:pPr algn="just"/>
            <a:endParaRPr lang="ru-RU" altLang="ru-RU" sz="1400" dirty="0">
              <a:solidFill>
                <a:srgbClr val="990000"/>
              </a:solidFill>
            </a:endParaRPr>
          </a:p>
          <a:p>
            <a:pPr algn="just"/>
            <a:endParaRPr lang="ru-RU" altLang="ru-RU" sz="1400" dirty="0">
              <a:solidFill>
                <a:srgbClr val="990000"/>
              </a:solidFill>
            </a:endParaRPr>
          </a:p>
          <a:p>
            <a:pPr algn="just"/>
            <a:endParaRPr lang="ru-RU" altLang="ru-RU" sz="1400" dirty="0">
              <a:solidFill>
                <a:srgbClr val="990000"/>
              </a:solidFill>
            </a:endParaRPr>
          </a:p>
          <a:p>
            <a:pPr algn="just"/>
            <a:endParaRPr lang="ru-RU" altLang="ru-RU" sz="1400" dirty="0">
              <a:solidFill>
                <a:srgbClr val="990000"/>
              </a:solidFill>
            </a:endParaRPr>
          </a:p>
          <a:p>
            <a:pPr algn="just"/>
            <a:endParaRPr lang="ru-RU" altLang="ru-RU" sz="1400" dirty="0">
              <a:solidFill>
                <a:srgbClr val="990000"/>
              </a:solidFill>
            </a:endParaRPr>
          </a:p>
          <a:p>
            <a:pPr algn="just"/>
            <a:endParaRPr lang="ru-RU" altLang="ru-RU" sz="1400" dirty="0">
              <a:solidFill>
                <a:srgbClr val="990000"/>
              </a:solidFill>
            </a:endParaRPr>
          </a:p>
          <a:p>
            <a:pPr algn="just"/>
            <a:endParaRPr lang="ru-RU" altLang="ru-RU" sz="1400" dirty="0">
              <a:solidFill>
                <a:srgbClr val="990000"/>
              </a:solidFill>
            </a:endParaRPr>
          </a:p>
          <a:p>
            <a:pPr algn="just"/>
            <a:endParaRPr lang="ru-RU" altLang="ru-RU" sz="1400" dirty="0">
              <a:solidFill>
                <a:srgbClr val="990000"/>
              </a:solidFill>
            </a:endParaRPr>
          </a:p>
          <a:p>
            <a:pPr algn="just"/>
            <a:endParaRPr lang="ru-RU" altLang="ru-RU" sz="1400" dirty="0">
              <a:solidFill>
                <a:srgbClr val="990000"/>
              </a:solidFill>
            </a:endParaRPr>
          </a:p>
          <a:p>
            <a:pPr algn="just"/>
            <a:endParaRPr lang="ru-RU" altLang="ru-RU" sz="1400" dirty="0">
              <a:solidFill>
                <a:srgbClr val="990000"/>
              </a:solidFill>
            </a:endParaRPr>
          </a:p>
          <a:p>
            <a:pPr algn="just"/>
            <a:endParaRPr lang="ru-RU" altLang="ru-RU" sz="1400" dirty="0">
              <a:solidFill>
                <a:srgbClr val="990000"/>
              </a:solidFill>
            </a:endParaRPr>
          </a:p>
          <a:p>
            <a:pPr algn="just"/>
            <a:endParaRPr lang="ru-RU" altLang="ru-RU" sz="1400" dirty="0">
              <a:solidFill>
                <a:srgbClr val="990000"/>
              </a:solidFill>
            </a:endParaRPr>
          </a:p>
          <a:p>
            <a:pPr algn="just"/>
            <a:endParaRPr lang="ru-RU" altLang="ru-RU" sz="1400" dirty="0">
              <a:solidFill>
                <a:srgbClr val="990000"/>
              </a:solidFill>
            </a:endParaRPr>
          </a:p>
          <a:p>
            <a:pPr algn="just"/>
            <a:endParaRPr lang="ru-RU" altLang="ru-RU" sz="1400" dirty="0">
              <a:solidFill>
                <a:srgbClr val="990000"/>
              </a:solidFill>
            </a:endParaRPr>
          </a:p>
          <a:p>
            <a:pPr algn="just"/>
            <a:r>
              <a:rPr lang="ru-RU" altLang="ru-RU" sz="1200" b="1" dirty="0">
                <a:solidFill>
                  <a:srgbClr val="002060"/>
                </a:solidFill>
              </a:rPr>
              <a:t>             Картина «Оборона Петрограда». </a:t>
            </a:r>
          </a:p>
          <a:p>
            <a:pPr algn="just"/>
            <a:r>
              <a:rPr lang="ru-RU" altLang="ru-RU" sz="1200" dirty="0">
                <a:solidFill>
                  <a:srgbClr val="002060"/>
                </a:solidFill>
              </a:rPr>
              <a:t>    Это одно из лучших произведений искусства советской эпохи. </a:t>
            </a:r>
          </a:p>
          <a:p>
            <a:pPr algn="just"/>
            <a:r>
              <a:rPr lang="ru-RU" altLang="ru-RU" sz="1200" dirty="0">
                <a:solidFill>
                  <a:srgbClr val="002060"/>
                </a:solidFill>
              </a:rPr>
              <a:t>    Монументальная сюжетная картина. Она увидела свет, когда страна уже прошла самый кровавый и страшный период гражданской войны. </a:t>
            </a:r>
          </a:p>
          <a:p>
            <a:pPr algn="just"/>
            <a:r>
              <a:rPr lang="ru-RU" altLang="ru-RU" sz="1200" dirty="0">
                <a:solidFill>
                  <a:srgbClr val="002060"/>
                </a:solidFill>
              </a:rPr>
              <a:t>Картина подчеркивает твердость и непоколебимость солдат - защитников штаба революции - Петрограда. </a:t>
            </a:r>
          </a:p>
          <a:p>
            <a:pPr algn="just"/>
            <a:r>
              <a:rPr lang="ru-RU" altLang="ru-RU" sz="1200" dirty="0">
                <a:solidFill>
                  <a:srgbClr val="002060"/>
                </a:solidFill>
              </a:rPr>
              <a:t>      На переднем плане зритель наблюдает, как уходят на фронт вооруженные рабочие - бойцы Красной Армии. Мало кто одет по сезону, в шинель или бушлат. На многих лишь рубахи, пиджаки и кепки. </a:t>
            </a:r>
          </a:p>
          <a:p>
            <a:pPr algn="just"/>
            <a:r>
              <a:rPr lang="ru-RU" altLang="ru-RU" sz="1200" dirty="0">
                <a:solidFill>
                  <a:srgbClr val="002060"/>
                </a:solidFill>
              </a:rPr>
              <a:t>    Но все они шли, твердо и смело, навстречу победе. Их лица словно вырублены из камня - напряженные, суровые. Это лица людей, преданных своему долгу и готовых сражаться за самое ценное - свою землю и свободу. </a:t>
            </a:r>
          </a:p>
          <a:p>
            <a:pPr algn="just"/>
            <a:r>
              <a:rPr lang="ru-RU" altLang="ru-RU" sz="1200" dirty="0">
                <a:solidFill>
                  <a:srgbClr val="002060"/>
                </a:solidFill>
              </a:rPr>
              <a:t>    На заднем плане изображен железнодорожный мост, по которому возвращаются с фронта раненые. Их лиц почти не видно, автор подчеркнул лишь силуэты бойцов - перевязанные, сгибающиеся от боли и укрывающиеся от холода. </a:t>
            </a:r>
          </a:p>
          <a:p>
            <a:pPr algn="just"/>
            <a:r>
              <a:rPr lang="ru-RU" altLang="ru-RU" sz="1200" dirty="0">
                <a:solidFill>
                  <a:srgbClr val="002060"/>
                </a:solidFill>
              </a:rPr>
              <a:t>    Мрачный колорит выдержан в бело-серых и бурых тонах, наиболее характерных для военной эпохи того времени. </a:t>
            </a:r>
          </a:p>
          <a:p>
            <a:pPr algn="just"/>
            <a:r>
              <a:rPr lang="ru-RU" altLang="ru-RU" sz="1200" dirty="0">
                <a:solidFill>
                  <a:srgbClr val="002060"/>
                </a:solidFill>
              </a:rPr>
              <a:t>    Главная мысль этой картины - мужество, героизм и железная стойкость защитников революционного Петрограда, которые, глядя на возвращающихся с линии обороны товарищей, раненых и изможденных, понимают, что их ждет и как нелегко им придется в бою. </a:t>
            </a:r>
          </a:p>
          <a:p>
            <a:pPr algn="just"/>
            <a:r>
              <a:rPr lang="ru-RU" altLang="ru-RU" sz="1200">
                <a:solidFill>
                  <a:srgbClr val="002060"/>
                </a:solidFill>
              </a:rPr>
              <a:t>   Однако </a:t>
            </a:r>
            <a:r>
              <a:rPr lang="ru-RU" altLang="ru-RU" sz="1200" dirty="0">
                <a:solidFill>
                  <a:srgbClr val="002060"/>
                </a:solidFill>
              </a:rPr>
              <a:t>все они уверенно идут на фронт, держа строй, твердо чеканя шаг, полные оптимизма и уверенности в победе.  </a:t>
            </a:r>
          </a:p>
        </p:txBody>
      </p:sp>
      <p:pic>
        <p:nvPicPr>
          <p:cNvPr id="6" name="Picture 3" descr="Aleksandr_deyneka-defense_of_petrograd">
            <a:extLst>
              <a:ext uri="{FF2B5EF4-FFF2-40B4-BE49-F238E27FC236}">
                <a16:creationId xmlns:a16="http://schemas.microsoft.com/office/drawing/2014/main" id="{C09704D2-0696-423F-99C6-096017D091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035" y="1124744"/>
            <a:ext cx="4695971" cy="37120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4085889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C:\Documents and Settings\Admin\Рабочий стол\ФОТО КУРСК\8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>
            <a:normAutofit/>
          </a:bodyPr>
          <a:lstStyle/>
          <a:p>
            <a:r>
              <a:rPr lang="ru-RU" sz="1400" dirty="0"/>
              <a:t>Источники</a:t>
            </a:r>
            <a:br>
              <a:rPr lang="ru-RU" sz="1400" dirty="0"/>
            </a:br>
            <a:r>
              <a:rPr lang="en-US" sz="1400" dirty="0">
                <a:hlinkClick r:id="rId3"/>
              </a:rPr>
              <a:t> http://old-kursk.ru/mans.html</a:t>
            </a:r>
            <a:br>
              <a:rPr lang="ru-RU" sz="1400" dirty="0"/>
            </a:br>
            <a:r>
              <a:rPr lang="en-US" sz="1400" dirty="0">
                <a:hlinkClick r:id="rId4"/>
              </a:rPr>
              <a:t> http://www.artsait.ru/index.htm</a:t>
            </a:r>
            <a:endParaRPr lang="ru-RU" sz="1400" dirty="0"/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EFB021D8-32D5-4278-BEC8-58C133689562}"/>
              </a:ext>
            </a:extLst>
          </p:cNvPr>
          <p:cNvSpPr/>
          <p:nvPr/>
        </p:nvSpPr>
        <p:spPr>
          <a:xfrm>
            <a:off x="1619672" y="1481640"/>
            <a:ext cx="6840760" cy="32576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b="1" dirty="0">
              <a:solidFill>
                <a:schemeClr val="bg1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Для картин Курских художников Х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 - начала ХХ вв. были характерны обострённый психологизм, социальная и классовая направленность, высокое мастерство типизации, реализм, граничащий с натурализмом. </a:t>
            </a: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Ведущими стилями в искусстве выделили реализм и соцреализм.</a:t>
            </a:r>
            <a:endParaRPr lang="ru-RU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Основные идеи - прошлое, настоящее и будущее России формируются благодаря популяризации культурного наследия, в том числе и </a:t>
            </a:r>
            <a:r>
              <a:rPr lang="ru-RU" b="1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художественного наследия Курского </a:t>
            </a: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края.</a:t>
            </a:r>
            <a:endParaRPr lang="ru-RU" b="1" dirty="0">
              <a:solidFill>
                <a:schemeClr val="bg1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1B66796-EAEF-4B68-9EDE-2AE4B405B38D}"/>
              </a:ext>
            </a:extLst>
          </p:cNvPr>
          <p:cNvSpPr/>
          <p:nvPr/>
        </p:nvSpPr>
        <p:spPr>
          <a:xfrm>
            <a:off x="428596" y="3717032"/>
            <a:ext cx="82296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altLang="ru-RU" b="1" i="1" dirty="0">
              <a:solidFill>
                <a:schemeClr val="bg1"/>
              </a:solidFill>
            </a:endParaRPr>
          </a:p>
          <a:p>
            <a:endParaRPr lang="ru-RU" altLang="ru-RU" b="1" i="1" dirty="0">
              <a:solidFill>
                <a:schemeClr val="bg1"/>
              </a:solidFill>
            </a:endParaRPr>
          </a:p>
          <a:p>
            <a:endParaRPr lang="ru-RU" altLang="ru-RU" b="1" i="1" dirty="0">
              <a:solidFill>
                <a:schemeClr val="bg1"/>
              </a:solidFill>
            </a:endParaRPr>
          </a:p>
          <a:p>
            <a:endParaRPr lang="ru-RU" altLang="ru-RU" b="1" i="1" dirty="0">
              <a:solidFill>
                <a:schemeClr val="bg1"/>
              </a:solidFill>
            </a:endParaRPr>
          </a:p>
          <a:p>
            <a:r>
              <a:rPr lang="ru-RU" altLang="ru-RU" b="1" i="1" dirty="0">
                <a:solidFill>
                  <a:schemeClr val="bg1"/>
                </a:solidFill>
              </a:rPr>
              <a:t>Рефлексия (подведение итогов занятия)</a:t>
            </a:r>
            <a:endParaRPr lang="ru-RU" altLang="ru-RU" dirty="0">
              <a:solidFill>
                <a:schemeClr val="bg1"/>
              </a:solidFill>
            </a:endParaRPr>
          </a:p>
          <a:p>
            <a:r>
              <a:rPr lang="ru-RU" altLang="ru-RU" b="1" i="1" dirty="0">
                <a:solidFill>
                  <a:schemeClr val="bg1"/>
                </a:solidFill>
              </a:rPr>
              <a:t> </a:t>
            </a:r>
            <a:endParaRPr lang="ru-RU" altLang="ru-RU" dirty="0">
              <a:solidFill>
                <a:schemeClr val="bg1"/>
              </a:solidFill>
            </a:endParaRPr>
          </a:p>
          <a:p>
            <a:r>
              <a:rPr lang="ru-RU" altLang="ru-RU" dirty="0">
                <a:solidFill>
                  <a:schemeClr val="bg1"/>
                </a:solidFill>
              </a:rPr>
              <a:t>1.Своей работой на уроке я___________________________________</a:t>
            </a:r>
          </a:p>
          <a:p>
            <a:r>
              <a:rPr lang="ru-RU" altLang="ru-RU" dirty="0">
                <a:solidFill>
                  <a:schemeClr val="bg1"/>
                </a:solidFill>
              </a:rPr>
              <a:t>2. Урок для меня показался____________________________________</a:t>
            </a:r>
          </a:p>
          <a:p>
            <a:r>
              <a:rPr lang="ru-RU" altLang="ru-RU" dirty="0">
                <a:solidFill>
                  <a:schemeClr val="bg1"/>
                </a:solidFill>
              </a:rPr>
              <a:t>3. Мое настроение____________________________________________</a:t>
            </a:r>
          </a:p>
          <a:p>
            <a:r>
              <a:rPr lang="ru-RU" altLang="ru-RU" b="1" i="1" dirty="0">
                <a:solidFill>
                  <a:schemeClr val="bg1"/>
                </a:solidFill>
              </a:rPr>
              <a:t> </a:t>
            </a:r>
            <a:r>
              <a:rPr lang="ru-RU" altLang="ru-RU" dirty="0">
                <a:solidFill>
                  <a:schemeClr val="bg1"/>
                </a:solidFill>
              </a:rPr>
              <a:t>Спасибо всем за участие, обсуждение продолжим после перерыва.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448</TotalTime>
  <Words>2626</Words>
  <Application>Microsoft Office PowerPoint</Application>
  <PresentationFormat>Экран (4:3)</PresentationFormat>
  <Paragraphs>291</Paragraphs>
  <Slides>61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61</vt:i4>
      </vt:variant>
    </vt:vector>
  </HeadingPairs>
  <TitlesOfParts>
    <vt:vector size="67" baseType="lpstr">
      <vt:lpstr>Arial</vt:lpstr>
      <vt:lpstr>Calibri</vt:lpstr>
      <vt:lpstr>Century Schoolbook</vt:lpstr>
      <vt:lpstr>Segoe Script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Переселенцы из Курской губернии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Росписи Спасо-Преображенского храма в слободе Замостье Суджанского района Курской области </vt:lpstr>
      <vt:lpstr>Презентация PowerPoint</vt:lpstr>
      <vt:lpstr>Презентация PowerPoint</vt:lpstr>
      <vt:lpstr>Презентация PowerPoint</vt:lpstr>
      <vt:lpstr>КАМЕНЕВ Лев Львович (1833 - 1886)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ИСТОМИН Константин Николаевич (1887 - 1942)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Источники  http://old-kursk.ru/mans.html  http://www.artsait.ru/index.htm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cp:lastModifiedBy>Лилиана Орлова</cp:lastModifiedBy>
  <cp:revision>84</cp:revision>
  <dcterms:modified xsi:type="dcterms:W3CDTF">2025-04-03T09:14:32Z</dcterms:modified>
</cp:coreProperties>
</file>