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70" r:id="rId13"/>
    <p:sldId id="271" r:id="rId14"/>
    <p:sldId id="272" r:id="rId15"/>
    <p:sldId id="273" r:id="rId16"/>
    <p:sldId id="274" r:id="rId17"/>
    <p:sldId id="275" r:id="rId18"/>
    <p:sldId id="276" r:id="rId19"/>
    <p:sldId id="278" r:id="rId20"/>
    <p:sldId id="279"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4005A"/>
    <a:srgbClr val="FF0066"/>
    <a:srgbClr val="CC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8" d="100"/>
          <a:sy n="118" d="100"/>
        </p:scale>
        <p:origin x="-1422"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CBC96C28-0BE0-4207-A56C-8F91B7BA16D3}" type="datetimeFigureOut">
              <a:rPr lang="ru-RU" smtClean="0"/>
              <a:pPr/>
              <a:t>11.12.2017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600E894-EDAB-4D10-8792-C9A8F7CD96C3}" type="slidenum">
              <a:rPr lang="ru-RU" smtClean="0"/>
              <a:pPr/>
              <a:t>‹#›</a:t>
            </a:fld>
            <a:endParaRPr lang="ru-RU"/>
          </a:p>
        </p:txBody>
      </p:sp>
      <p:pic>
        <p:nvPicPr>
          <p:cNvPr id="9" name="Рисунок 8" descr="Титул.jpg"/>
          <p:cNvPicPr>
            <a:picLocks noChangeAspect="1"/>
          </p:cNvPicPr>
          <p:nvPr userDrawn="1"/>
        </p:nvPicPr>
        <p:blipFill>
          <a:blip r:embed="rId2" cstate="print"/>
          <a:stretch>
            <a:fillRect/>
          </a:stretch>
        </p:blipFill>
        <p:spPr>
          <a:xfrm>
            <a:off x="0" y="4609"/>
            <a:ext cx="9144000" cy="6848782"/>
          </a:xfrm>
          <a:prstGeom prst="rect">
            <a:avLst/>
          </a:prstGeom>
        </p:spPr>
      </p:pic>
      <p:pic>
        <p:nvPicPr>
          <p:cNvPr id="10" name="Рисунок 9" descr="Титул.jpg"/>
          <p:cNvPicPr>
            <a:picLocks noChangeAspect="1"/>
          </p:cNvPicPr>
          <p:nvPr userDrawn="1"/>
        </p:nvPicPr>
        <p:blipFill>
          <a:blip r:embed="rId3" cstate="print"/>
          <a:stretch>
            <a:fillRect/>
          </a:stretch>
        </p:blipFill>
        <p:spPr>
          <a:xfrm>
            <a:off x="0" y="18361"/>
            <a:ext cx="9144000" cy="682127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BC96C28-0BE0-4207-A56C-8F91B7BA16D3}" type="datetimeFigureOut">
              <a:rPr lang="ru-RU" smtClean="0"/>
              <a:pPr/>
              <a:t>11.12.2017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600E894-EDAB-4D10-8792-C9A8F7CD96C3}"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CBC96C28-0BE0-4207-A56C-8F91B7BA16D3}" type="datetimeFigureOut">
              <a:rPr lang="ru-RU" smtClean="0"/>
              <a:pPr/>
              <a:t>11.12.2017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600E894-EDAB-4D10-8792-C9A8F7CD96C3}"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BC96C28-0BE0-4207-A56C-8F91B7BA16D3}" type="datetimeFigureOut">
              <a:rPr lang="ru-RU" smtClean="0"/>
              <a:pPr/>
              <a:t>11.12.2017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600E894-EDAB-4D10-8792-C9A8F7CD96C3}"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CBC96C28-0BE0-4207-A56C-8F91B7BA16D3}" type="datetimeFigureOut">
              <a:rPr lang="ru-RU" smtClean="0"/>
              <a:pPr/>
              <a:t>11.12.2017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600E894-EDAB-4D10-8792-C9A8F7CD96C3}"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CBC96C28-0BE0-4207-A56C-8F91B7BA16D3}" type="datetimeFigureOut">
              <a:rPr lang="ru-RU" smtClean="0"/>
              <a:pPr/>
              <a:t>11.12.2017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600E894-EDAB-4D10-8792-C9A8F7CD96C3}"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BC96C28-0BE0-4207-A56C-8F91B7BA16D3}" type="datetimeFigureOut">
              <a:rPr lang="ru-RU" smtClean="0"/>
              <a:pPr/>
              <a:t>11.12.2017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600E894-EDAB-4D10-8792-C9A8F7CD96C3}"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BC96C28-0BE0-4207-A56C-8F91B7BA16D3}" type="datetimeFigureOut">
              <a:rPr lang="ru-RU" smtClean="0"/>
              <a:pPr/>
              <a:t>11.12.2017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600E894-EDAB-4D10-8792-C9A8F7CD96C3}"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BC96C28-0BE0-4207-A56C-8F91B7BA16D3}" type="datetimeFigureOut">
              <a:rPr lang="ru-RU" smtClean="0"/>
              <a:pPr/>
              <a:t>11.12.2017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600E894-EDAB-4D10-8792-C9A8F7CD96C3}"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BC96C28-0BE0-4207-A56C-8F91B7BA16D3}" type="datetimeFigureOut">
              <a:rPr lang="ru-RU" smtClean="0"/>
              <a:pPr/>
              <a:t>11.12.2017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600E894-EDAB-4D10-8792-C9A8F7CD96C3}"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BC96C28-0BE0-4207-A56C-8F91B7BA16D3}" type="datetimeFigureOut">
              <a:rPr lang="ru-RU" smtClean="0"/>
              <a:pPr/>
              <a:t>11.12.2017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600E894-EDAB-4D10-8792-C9A8F7CD96C3}"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C96C28-0BE0-4207-A56C-8F91B7BA16D3}" type="datetimeFigureOut">
              <a:rPr lang="ru-RU" smtClean="0"/>
              <a:pPr/>
              <a:t>11.12.2017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00E894-EDAB-4D10-8792-C9A8F7CD96C3}" type="slidenum">
              <a:rPr lang="ru-RU" smtClean="0"/>
              <a:pPr/>
              <a:t>‹#›</a:t>
            </a:fld>
            <a:endParaRPr lang="ru-RU"/>
          </a:p>
        </p:txBody>
      </p:sp>
      <p:pic>
        <p:nvPicPr>
          <p:cNvPr id="7" name="Рисунок 6" descr="рабочий.jpg"/>
          <p:cNvPicPr>
            <a:picLocks noChangeAspect="1"/>
          </p:cNvPicPr>
          <p:nvPr userDrawn="1"/>
        </p:nvPicPr>
        <p:blipFill>
          <a:blip r:embed="rId13" cstate="print"/>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6.xml"/><Relationship Id="rId5" Type="http://schemas.openxmlformats.org/officeDocument/2006/relationships/image" Target="../media/image7.jpeg"/><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9"/>
          <p:cNvSpPr txBox="1">
            <a:spLocks noGrp="1"/>
          </p:cNvSpPr>
          <p:nvPr>
            <p:ph type="ctrTitle"/>
          </p:nvPr>
        </p:nvSpPr>
        <p:spPr>
          <a:xfrm>
            <a:off x="971600" y="1628800"/>
            <a:ext cx="7772400" cy="2592288"/>
          </a:xfrm>
          <a:prstGeom prst="rect">
            <a:avLst/>
          </a:prstGeo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sz="4000" b="1" spc="50" dirty="0" smtClean="0">
                <a:ln w="11430"/>
                <a:solidFill>
                  <a:srgbClr val="B4005A"/>
                </a:solidFill>
                <a:effectLst>
                  <a:outerShdw blurRad="76200" dist="50800" dir="5400000" algn="tl" rotWithShape="0">
                    <a:srgbClr val="000000">
                      <a:alpha val="65000"/>
                    </a:srgbClr>
                  </a:outerShdw>
                </a:effectLst>
                <a:latin typeface="Constantia" pitchFamily="18" charset="0"/>
              </a:rPr>
              <a:t>Социально-</a:t>
            </a:r>
            <a:r>
              <a:rPr lang="ru-RU" sz="4000" b="1" spc="50" dirty="0" err="1" smtClean="0">
                <a:ln w="11430"/>
                <a:solidFill>
                  <a:srgbClr val="B4005A"/>
                </a:solidFill>
                <a:effectLst>
                  <a:outerShdw blurRad="76200" dist="50800" dir="5400000" algn="tl" rotWithShape="0">
                    <a:srgbClr val="000000">
                      <a:alpha val="65000"/>
                    </a:srgbClr>
                  </a:outerShdw>
                </a:effectLst>
                <a:latin typeface="Constantia" pitchFamily="18" charset="0"/>
              </a:rPr>
              <a:t>коммуникотивный</a:t>
            </a:r>
            <a:r>
              <a:rPr lang="ru-RU" sz="4000" b="1" spc="50" dirty="0" smtClean="0">
                <a:ln w="11430"/>
                <a:solidFill>
                  <a:srgbClr val="B4005A"/>
                </a:solidFill>
                <a:effectLst>
                  <a:outerShdw blurRad="76200" dist="50800" dir="5400000" algn="tl" rotWithShape="0">
                    <a:srgbClr val="000000">
                      <a:alpha val="65000"/>
                    </a:srgbClr>
                  </a:outerShdw>
                </a:effectLst>
                <a:latin typeface="Constantia" pitchFamily="18" charset="0"/>
              </a:rPr>
              <a:t> проект на тему:</a:t>
            </a:r>
            <a:br>
              <a:rPr lang="ru-RU" sz="4000" b="1" spc="50" dirty="0" smtClean="0">
                <a:ln w="11430"/>
                <a:solidFill>
                  <a:srgbClr val="B4005A"/>
                </a:solidFill>
                <a:effectLst>
                  <a:outerShdw blurRad="76200" dist="50800" dir="5400000" algn="tl" rotWithShape="0">
                    <a:srgbClr val="000000">
                      <a:alpha val="65000"/>
                    </a:srgbClr>
                  </a:outerShdw>
                </a:effectLst>
                <a:latin typeface="Constantia" pitchFamily="18" charset="0"/>
              </a:rPr>
            </a:br>
            <a:r>
              <a:rPr lang="ru-RU" sz="4000" b="1" spc="50" dirty="0" smtClean="0">
                <a:ln w="11430"/>
                <a:solidFill>
                  <a:srgbClr val="B4005A"/>
                </a:solidFill>
                <a:effectLst>
                  <a:outerShdw blurRad="76200" dist="50800" dir="5400000" algn="tl" rotWithShape="0">
                    <a:srgbClr val="000000">
                      <a:alpha val="65000"/>
                    </a:srgbClr>
                  </a:outerShdw>
                </a:effectLst>
                <a:latin typeface="Constantia" pitchFamily="18" charset="0"/>
              </a:rPr>
              <a:t> </a:t>
            </a:r>
            <a:r>
              <a:rPr lang="ru-RU" sz="6600" b="1" spc="50" dirty="0" smtClean="0">
                <a:ln w="11430"/>
                <a:solidFill>
                  <a:srgbClr val="B4005A"/>
                </a:solidFill>
                <a:effectLst>
                  <a:outerShdw blurRad="76200" dist="50800" dir="5400000" algn="tl" rotWithShape="0">
                    <a:srgbClr val="000000">
                      <a:alpha val="65000"/>
                    </a:srgbClr>
                  </a:outerShdw>
                </a:effectLst>
                <a:latin typeface="Constantia" pitchFamily="18" charset="0"/>
              </a:rPr>
              <a:t>«День матери»</a:t>
            </a:r>
            <a:endParaRPr kumimoji="0" lang="ru-RU" sz="6600" b="1" i="0" u="none" strike="noStrike" kern="1200" cap="none" spc="50" normalizeH="0" baseline="0" noProof="0" dirty="0" smtClean="0">
              <a:ln w="11430"/>
              <a:solidFill>
                <a:srgbClr val="B4005A"/>
              </a:solidFill>
              <a:effectLst>
                <a:outerShdw blurRad="76200" dist="50800" dir="5400000" algn="tl" rotWithShape="0">
                  <a:srgbClr val="000000">
                    <a:alpha val="65000"/>
                  </a:srgbClr>
                </a:outerShdw>
              </a:effectLst>
              <a:uLnTx/>
              <a:uFillTx/>
              <a:latin typeface="Constantia" pitchFamily="18" charset="0"/>
              <a:ea typeface="+mj-ea"/>
              <a:cs typeface="+mj-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rgbClr val="FF0066"/>
                </a:solidFill>
              </a:rPr>
              <a:t>Актуальность проекта:</a:t>
            </a:r>
            <a:endParaRPr lang="ru-RU" dirty="0">
              <a:solidFill>
                <a:srgbClr val="FF0066"/>
              </a:solidFill>
            </a:endParaRPr>
          </a:p>
        </p:txBody>
      </p:sp>
      <p:sp>
        <p:nvSpPr>
          <p:cNvPr id="4" name="Объект 3"/>
          <p:cNvSpPr>
            <a:spLocks noGrp="1"/>
          </p:cNvSpPr>
          <p:nvPr>
            <p:ph idx="1"/>
          </p:nvPr>
        </p:nvSpPr>
        <p:spPr/>
        <p:txBody>
          <a:bodyPr>
            <a:normAutofit fontScale="47500" lnSpcReduction="20000"/>
          </a:bodyPr>
          <a:lstStyle/>
          <a:p>
            <a:pPr marL="0" indent="0">
              <a:buNone/>
            </a:pPr>
            <a:r>
              <a:rPr lang="ru-RU" dirty="0">
                <a:solidFill>
                  <a:srgbClr val="B4005A"/>
                </a:solidFill>
              </a:rPr>
              <a:t>Первое слово человека - мама. Каждый ребенок в мире хотя бы раз в день говорит это слово. Его понимают во всех странах, и звучит оно почти одинаково в большинстве языков. Само слово мама будто содержит что-то нежное и теплое. И сразу в воображении всплывает ее хрупкий и нежный образ. Мама считается хранительницей семьи. Именно мама играет важную роль в жизни каждого человека. Развитие отношений между ребенком дошкольного возраста и матерью имеет большое значение для развития личности ребенка. К сожалению, часто любовь к маме дети связывают только с материальными ценностями, а не духовными. От мамы дети получают ласку, нежность, доброту, а от отца – мужество, силу воли. Только сочетание этих качеств формируют полноценную личность. Что может быть роднее, чем мамины руки? Когда тебе грустно они согревают тебя объятиями. Что может быть ласковее, чем мамины глаза? Они озаряют мир вокруг тебя. Нет мгновения более счастливого, чем то, когда твоя мама улыбается. И даже когда она сердится - более близкого человека не существует. Матери дают нам жизнь. Они растят и лелеют нас с первой минуты нашего существования. И никто не понимает нас лучше, чем мама. Она всегда рядом, всегда поможет. Она готовит лучшие блюда и дает мудрые советы. Она гордится нашими достижениями и волнуется, когда нас нет дома. Она любит нас больше всех на свете. Мама учит нас главным человеческим качествам - доброте, честности, порядочности и человечности. Она открывает для нас жизненный путь, помогает нам заблудиться на нем. Поэтому нужно сделать все для того, чтобы она всегда могла нами гордиться и меньше огорчалась из-за наших ошибок.</a:t>
            </a:r>
          </a:p>
        </p:txBody>
      </p:sp>
    </p:spTree>
    <p:extLst>
      <p:ext uri="{BB962C8B-B14F-4D97-AF65-F5344CB8AC3E}">
        <p14:creationId xmlns:p14="http://schemas.microsoft.com/office/powerpoint/2010/main" val="323611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u="sng" dirty="0">
                <a:solidFill>
                  <a:srgbClr val="B4005A"/>
                </a:solidFill>
                <a:ea typeface="Calibri"/>
                <a:cs typeface="Times New Roman"/>
              </a:rPr>
              <a:t>Цель проекта</a:t>
            </a:r>
            <a:endParaRPr lang="ru-RU" dirty="0">
              <a:solidFill>
                <a:srgbClr val="B4005A"/>
              </a:solidFill>
            </a:endParaRPr>
          </a:p>
        </p:txBody>
      </p:sp>
      <p:sp>
        <p:nvSpPr>
          <p:cNvPr id="3" name="Текст 2"/>
          <p:cNvSpPr>
            <a:spLocks noGrp="1"/>
          </p:cNvSpPr>
          <p:nvPr>
            <p:ph type="body" idx="1"/>
          </p:nvPr>
        </p:nvSpPr>
        <p:spPr>
          <a:xfrm>
            <a:off x="611560" y="2204864"/>
            <a:ext cx="7772400" cy="1860227"/>
          </a:xfrm>
        </p:spPr>
        <p:txBody>
          <a:bodyPr/>
          <a:lstStyle/>
          <a:p>
            <a:r>
              <a:rPr lang="ru-RU" b="1" dirty="0">
                <a:solidFill>
                  <a:srgbClr val="B4005A"/>
                </a:solidFill>
                <a:latin typeface="Times New Roman"/>
                <a:ea typeface="Times New Roman"/>
              </a:rPr>
              <a:t>Развивать у детей доброе отношение и любовь к своей маме. Вызвать чувство гордости и радости за дела и поступки родного человека, чувство благодарности за заботу. Воспитывать любовь к маме, желание порадовать ее.</a:t>
            </a:r>
            <a:endParaRPr lang="ru-RU" sz="1800" b="1" dirty="0">
              <a:solidFill>
                <a:srgbClr val="B4005A"/>
              </a:solidFill>
              <a:latin typeface="Times New Roman"/>
              <a:ea typeface="Times New Roman"/>
            </a:endParaRPr>
          </a:p>
          <a:p>
            <a:endParaRPr lang="ru-RU" b="1" dirty="0"/>
          </a:p>
        </p:txBody>
      </p:sp>
    </p:spTree>
    <p:extLst>
      <p:ext uri="{BB962C8B-B14F-4D97-AF65-F5344CB8AC3E}">
        <p14:creationId xmlns:p14="http://schemas.microsoft.com/office/powerpoint/2010/main" val="13077540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5229200"/>
            <a:ext cx="7772400" cy="1362075"/>
          </a:xfrm>
        </p:spPr>
        <p:txBody>
          <a:bodyPr/>
          <a:lstStyle/>
          <a:p>
            <a:r>
              <a:rPr lang="ru-RU" dirty="0">
                <a:solidFill>
                  <a:srgbClr val="B4005A"/>
                </a:solidFill>
              </a:rPr>
              <a:t>Задачи проекта.</a:t>
            </a:r>
          </a:p>
        </p:txBody>
      </p:sp>
      <p:sp>
        <p:nvSpPr>
          <p:cNvPr id="3" name="Текст 2"/>
          <p:cNvSpPr>
            <a:spLocks noGrp="1"/>
          </p:cNvSpPr>
          <p:nvPr>
            <p:ph type="body" idx="1"/>
          </p:nvPr>
        </p:nvSpPr>
        <p:spPr>
          <a:xfrm>
            <a:off x="683568" y="332656"/>
            <a:ext cx="7772400" cy="5040559"/>
          </a:xfrm>
        </p:spPr>
        <p:txBody>
          <a:bodyPr>
            <a:normAutofit lnSpcReduction="10000"/>
          </a:bodyPr>
          <a:lstStyle/>
          <a:p>
            <a:r>
              <a:rPr lang="ru-RU" sz="1100" b="1" dirty="0">
                <a:solidFill>
                  <a:srgbClr val="B4005A"/>
                </a:solidFill>
              </a:rPr>
              <a:t>Образовательная область «Социально-коммуникативное </a:t>
            </a:r>
            <a:r>
              <a:rPr lang="ru-RU" sz="1100" b="1" dirty="0" smtClean="0">
                <a:solidFill>
                  <a:srgbClr val="B4005A"/>
                </a:solidFill>
              </a:rPr>
              <a:t>отношения </a:t>
            </a:r>
            <a:r>
              <a:rPr lang="ru-RU" sz="1100" b="1" dirty="0">
                <a:solidFill>
                  <a:srgbClr val="B4005A"/>
                </a:solidFill>
              </a:rPr>
              <a:t>к </a:t>
            </a:r>
            <a:r>
              <a:rPr lang="ru-RU" sz="1100" b="1" dirty="0" smtClean="0">
                <a:solidFill>
                  <a:srgbClr val="B4005A"/>
                </a:solidFill>
              </a:rPr>
              <a:t>окружающим».</a:t>
            </a:r>
            <a:endParaRPr lang="ru-RU" sz="1100" b="1" dirty="0">
              <a:solidFill>
                <a:srgbClr val="B4005A"/>
              </a:solidFill>
            </a:endParaRPr>
          </a:p>
          <a:p>
            <a:r>
              <a:rPr lang="ru-RU" sz="1100" b="1" dirty="0">
                <a:solidFill>
                  <a:srgbClr val="B4005A"/>
                </a:solidFill>
              </a:rPr>
              <a:t>Образовательная область «Познавательное развитие»: познакомить с внутрисемейными отношениями (мама, папа, дети, бабушки, дедушки). Формировать умение называть отличительные особенности внешнего вида мам и пап (мама – у нее длинные волосы, носит юбки, платья, пользуется косметикой и т. д).</a:t>
            </a:r>
          </a:p>
          <a:p>
            <a:r>
              <a:rPr lang="ru-RU" sz="1100" b="1" dirty="0">
                <a:solidFill>
                  <a:srgbClr val="B4005A"/>
                </a:solidFill>
              </a:rPr>
              <a:t>Образовательная область «Речевое развитие»: обогатить словарный запас детей существительными, обозначающими людей, глаголами, обозначающими действия людей. Способствовать употреблению усвоенных слов в самостоятельной речи детей. </a:t>
            </a:r>
          </a:p>
          <a:p>
            <a:r>
              <a:rPr lang="ru-RU" sz="1100" b="1" dirty="0">
                <a:solidFill>
                  <a:srgbClr val="B4005A"/>
                </a:solidFill>
              </a:rPr>
              <a:t>Чтение художественной литературы – воспитывать любовь к чтению, воспитывать умение внимательно слушать, развивать желание рассказывать о своем отношении  к прочитанному.</a:t>
            </a:r>
          </a:p>
          <a:p>
            <a:r>
              <a:rPr lang="ru-RU" sz="1100" b="1" dirty="0">
                <a:solidFill>
                  <a:srgbClr val="B4005A"/>
                </a:solidFill>
              </a:rPr>
              <a:t>Образовательная область «Художественно - эстетическое развитие»: </a:t>
            </a:r>
          </a:p>
          <a:p>
            <a:r>
              <a:rPr lang="ru-RU" sz="1100" b="1" dirty="0">
                <a:solidFill>
                  <a:srgbClr val="B4005A"/>
                </a:solidFill>
              </a:rPr>
              <a:t>Приобщение к искусству - формировать стремление рассматривать иллюстрации к произведениям детской литературы. </a:t>
            </a:r>
          </a:p>
          <a:p>
            <a:r>
              <a:rPr lang="ru-RU" sz="1100" b="1" dirty="0">
                <a:solidFill>
                  <a:srgbClr val="B4005A"/>
                </a:solidFill>
              </a:rPr>
              <a:t>Рисование – формировать умение создавать несложные сюжетные композиции, повторяя изображение одного предмета (яблочки на тарелке, шарики </a:t>
            </a:r>
            <a:r>
              <a:rPr lang="ru-RU" sz="1100" b="1" dirty="0" err="1">
                <a:solidFill>
                  <a:srgbClr val="B4005A"/>
                </a:solidFill>
              </a:rPr>
              <a:t>дляразвитие</a:t>
            </a:r>
            <a:r>
              <a:rPr lang="ru-RU" sz="1100" b="1" dirty="0">
                <a:solidFill>
                  <a:srgbClr val="B4005A"/>
                </a:solidFill>
              </a:rPr>
              <a:t>»: создавать игровые ситуации, способствующие формированию доброты, внимательного, заботливого  праздника).</a:t>
            </a:r>
          </a:p>
          <a:p>
            <a:r>
              <a:rPr lang="ru-RU" sz="1100" b="1" dirty="0">
                <a:solidFill>
                  <a:srgbClr val="B4005A"/>
                </a:solidFill>
              </a:rPr>
              <a:t>Лепка - развивать умение отщипывать комочки пластилина от целого куска, раскатывать комочки прямыми и круговыми движениями, соединять концы получившейся палочки, сплющивать шар, сминая его ладонями обеих рук (конфетки, баранки, крендельки для мамы).</a:t>
            </a:r>
          </a:p>
          <a:p>
            <a:r>
              <a:rPr lang="ru-RU" sz="1100" b="1" dirty="0">
                <a:solidFill>
                  <a:srgbClr val="B4005A"/>
                </a:solidFill>
              </a:rPr>
              <a:t>Конструирование - формировать умение строить простейшие постройки для семьи – мебель для дома (стол, стул, кровать), дорожки (узкие, широкие, длинные, короткие) – для машины. Продолжать обучать обыгрывать постройки, объединять их по </a:t>
            </a:r>
            <a:r>
              <a:rPr lang="ru-RU" sz="1100" b="1" dirty="0" err="1">
                <a:solidFill>
                  <a:srgbClr val="B4005A"/>
                </a:solidFill>
              </a:rPr>
              <a:t>сюжеМузыка</a:t>
            </a:r>
            <a:r>
              <a:rPr lang="ru-RU" sz="1100" b="1" dirty="0">
                <a:solidFill>
                  <a:srgbClr val="B4005A"/>
                </a:solidFill>
              </a:rPr>
              <a:t> - способствовать развитию навыков выразительной и эмоциональной передачи игровых образов: мама поет колыбельную для малыша, папа ремонтирует машину, бабушка печет пирожки и т. д.).</a:t>
            </a:r>
          </a:p>
          <a:p>
            <a:r>
              <a:rPr lang="ru-RU" sz="1100" b="1" dirty="0">
                <a:solidFill>
                  <a:srgbClr val="B4005A"/>
                </a:solidFill>
              </a:rPr>
              <a:t>Образовательная область «Физическое развитие» - развивать у детей желание играть вместе с воспитателем в подвижные игры с простым содержанием, несложными движениями. Формировать выразительность движений (помогаем маме стирать платочки и т. д.)</a:t>
            </a:r>
          </a:p>
          <a:p>
            <a:r>
              <a:rPr lang="ru-RU" sz="1100" b="1" dirty="0" smtClean="0">
                <a:solidFill>
                  <a:srgbClr val="B4005A"/>
                </a:solidFill>
              </a:rPr>
              <a:t>ту</a:t>
            </a:r>
            <a:r>
              <a:rPr lang="ru-RU" sz="1100" b="1" dirty="0">
                <a:solidFill>
                  <a:srgbClr val="B4005A"/>
                </a:solidFill>
              </a:rPr>
              <a:t>: дорожка и дома – улица; стол, стул, кровать – мебель для мамы, папы и детей.</a:t>
            </a:r>
          </a:p>
          <a:p>
            <a:endParaRPr lang="ru-RU" sz="1100" b="1" dirty="0">
              <a:solidFill>
                <a:srgbClr val="B4005A"/>
              </a:solidFill>
            </a:endParaRPr>
          </a:p>
        </p:txBody>
      </p:sp>
    </p:spTree>
    <p:extLst>
      <p:ext uri="{BB962C8B-B14F-4D97-AF65-F5344CB8AC3E}">
        <p14:creationId xmlns:p14="http://schemas.microsoft.com/office/powerpoint/2010/main" val="36405258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48680"/>
            <a:ext cx="8229600" cy="1570186"/>
          </a:xfrm>
        </p:spPr>
        <p:txBody>
          <a:bodyPr>
            <a:normAutofit fontScale="90000"/>
          </a:bodyPr>
          <a:lstStyle/>
          <a:p>
            <a:r>
              <a:rPr lang="ru-RU" sz="3100" dirty="0">
                <a:solidFill>
                  <a:srgbClr val="B4005A"/>
                </a:solidFill>
              </a:rPr>
              <a:t>Участники проекта: дети второй младшей группы, родители и воспитатели группы, воспитатель по </a:t>
            </a:r>
            <a:r>
              <a:rPr lang="ru-RU" sz="3100" dirty="0" err="1" smtClean="0">
                <a:solidFill>
                  <a:srgbClr val="B4005A"/>
                </a:solidFill>
              </a:rPr>
              <a:t>изодеятельности</a:t>
            </a:r>
            <a:r>
              <a:rPr lang="ru-RU" sz="3100" dirty="0" smtClean="0">
                <a:solidFill>
                  <a:srgbClr val="B4005A"/>
                </a:solidFill>
              </a:rPr>
              <a:t>, музыкальный руководитель.</a:t>
            </a:r>
            <a:endParaRPr lang="ru-RU" sz="3100" dirty="0">
              <a:solidFill>
                <a:srgbClr val="B4005A"/>
              </a:solidFill>
            </a:endParaRPr>
          </a:p>
        </p:txBody>
      </p:sp>
      <p:sp>
        <p:nvSpPr>
          <p:cNvPr id="4" name="Объект 3"/>
          <p:cNvSpPr>
            <a:spLocks noGrp="1"/>
          </p:cNvSpPr>
          <p:nvPr>
            <p:ph idx="1"/>
          </p:nvPr>
        </p:nvSpPr>
        <p:spPr>
          <a:xfrm>
            <a:off x="457200" y="2564904"/>
            <a:ext cx="8229600" cy="3561259"/>
          </a:xfrm>
        </p:spPr>
        <p:txBody>
          <a:bodyPr>
            <a:normAutofit fontScale="62500" lnSpcReduction="20000"/>
          </a:bodyPr>
          <a:lstStyle/>
          <a:p>
            <a:pPr marL="0" indent="0">
              <a:buNone/>
            </a:pPr>
            <a:r>
              <a:rPr lang="ru-RU" dirty="0">
                <a:solidFill>
                  <a:srgbClr val="B4005A"/>
                </a:solidFill>
              </a:rPr>
              <a:t>Работа с родителями: </a:t>
            </a:r>
          </a:p>
          <a:p>
            <a:pPr marL="0" indent="0">
              <a:buNone/>
            </a:pPr>
            <a:r>
              <a:rPr lang="ru-RU" dirty="0">
                <a:solidFill>
                  <a:srgbClr val="B4005A"/>
                </a:solidFill>
              </a:rPr>
              <a:t> - знакомятся с целями, задачами проекта, включаются в его реализацию;</a:t>
            </a:r>
          </a:p>
          <a:p>
            <a:pPr marL="0" indent="0">
              <a:buNone/>
            </a:pPr>
            <a:r>
              <a:rPr lang="ru-RU" dirty="0">
                <a:solidFill>
                  <a:srgbClr val="B4005A"/>
                </a:solidFill>
              </a:rPr>
              <a:t>- принимать участие в реализации проекта по рекомендациям педагогов: помочь в оформлении  проекта </a:t>
            </a:r>
            <a:r>
              <a:rPr lang="ru-RU" dirty="0" smtClean="0">
                <a:solidFill>
                  <a:srgbClr val="B4005A"/>
                </a:solidFill>
              </a:rPr>
              <a:t>« День Матери» </a:t>
            </a:r>
            <a:r>
              <a:rPr lang="ru-RU" dirty="0">
                <a:solidFill>
                  <a:srgbClr val="B4005A"/>
                </a:solidFill>
              </a:rPr>
              <a:t>пополнить среду группы новыми игровыми атрибутами;</a:t>
            </a:r>
          </a:p>
          <a:p>
            <a:pPr marL="0" indent="0">
              <a:buNone/>
            </a:pPr>
            <a:r>
              <a:rPr lang="ru-RU" dirty="0">
                <a:solidFill>
                  <a:srgbClr val="B4005A"/>
                </a:solidFill>
              </a:rPr>
              <a:t>- участвуют в совместной деятельности с педагогами: </a:t>
            </a:r>
          </a:p>
          <a:p>
            <a:pPr marL="0" indent="0">
              <a:buNone/>
            </a:pPr>
            <a:r>
              <a:rPr lang="ru-RU" dirty="0" smtClean="0">
                <a:solidFill>
                  <a:srgbClr val="B4005A"/>
                </a:solidFill>
              </a:rPr>
              <a:t>-проводят </a:t>
            </a:r>
            <a:r>
              <a:rPr lang="ru-RU" dirty="0">
                <a:solidFill>
                  <a:srgbClr val="B4005A"/>
                </a:solidFill>
              </a:rPr>
              <a:t>совместную репетицию кукольного театра по сказке « </a:t>
            </a:r>
            <a:r>
              <a:rPr lang="ru-RU" dirty="0" err="1">
                <a:solidFill>
                  <a:srgbClr val="B4005A"/>
                </a:solidFill>
              </a:rPr>
              <a:t>Заюшкина</a:t>
            </a:r>
            <a:r>
              <a:rPr lang="ru-RU" dirty="0">
                <a:solidFill>
                  <a:srgbClr val="B4005A"/>
                </a:solidFill>
              </a:rPr>
              <a:t> избушка»;</a:t>
            </a:r>
          </a:p>
          <a:p>
            <a:pPr marL="0" indent="0">
              <a:buNone/>
            </a:pPr>
            <a:r>
              <a:rPr lang="ru-RU" dirty="0" smtClean="0">
                <a:solidFill>
                  <a:srgbClr val="B4005A"/>
                </a:solidFill>
              </a:rPr>
              <a:t>-изготавливают </a:t>
            </a:r>
            <a:r>
              <a:rPr lang="ru-RU" dirty="0">
                <a:solidFill>
                  <a:srgbClr val="B4005A"/>
                </a:solidFill>
              </a:rPr>
              <a:t>декорации для показа сказки</a:t>
            </a:r>
          </a:p>
          <a:p>
            <a:pPr marL="0" indent="0">
              <a:buNone/>
            </a:pPr>
            <a:r>
              <a:rPr lang="ru-RU" dirty="0">
                <a:solidFill>
                  <a:srgbClr val="B4005A"/>
                </a:solidFill>
              </a:rPr>
              <a:t>- участвуют в совместном чаепитии с детьми.</a:t>
            </a:r>
          </a:p>
          <a:p>
            <a:endParaRPr lang="ru-RU" dirty="0">
              <a:solidFill>
                <a:srgbClr val="B4005A"/>
              </a:solidFill>
            </a:endParaRPr>
          </a:p>
        </p:txBody>
      </p:sp>
    </p:spTree>
    <p:extLst>
      <p:ext uri="{BB962C8B-B14F-4D97-AF65-F5344CB8AC3E}">
        <p14:creationId xmlns:p14="http://schemas.microsoft.com/office/powerpoint/2010/main" val="6395022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899592" y="836712"/>
            <a:ext cx="7772400" cy="4176463"/>
          </a:xfrm>
        </p:spPr>
        <p:txBody>
          <a:bodyPr>
            <a:normAutofit fontScale="25000" lnSpcReduction="20000"/>
          </a:bodyPr>
          <a:lstStyle/>
          <a:p>
            <a:r>
              <a:rPr lang="ru-RU" sz="5600" b="1" dirty="0">
                <a:solidFill>
                  <a:srgbClr val="B4005A"/>
                </a:solidFill>
              </a:rPr>
              <a:t>Ожидаемые результаты:</a:t>
            </a:r>
          </a:p>
          <a:p>
            <a:r>
              <a:rPr lang="ru-RU" sz="5600" dirty="0">
                <a:solidFill>
                  <a:srgbClr val="B4005A"/>
                </a:solidFill>
              </a:rPr>
              <a:t>Для детей:</a:t>
            </a:r>
          </a:p>
          <a:p>
            <a:r>
              <a:rPr lang="ru-RU" sz="5600" dirty="0">
                <a:solidFill>
                  <a:srgbClr val="B4005A"/>
                </a:solidFill>
              </a:rPr>
              <a:t>• проявляют милосердие и заботу о маме,</a:t>
            </a:r>
          </a:p>
          <a:p>
            <a:r>
              <a:rPr lang="ru-RU" sz="5600" dirty="0">
                <a:solidFill>
                  <a:srgbClr val="B4005A"/>
                </a:solidFill>
              </a:rPr>
              <a:t>• выказывают любознательность,</a:t>
            </a:r>
          </a:p>
          <a:p>
            <a:r>
              <a:rPr lang="ru-RU" sz="5600" dirty="0">
                <a:solidFill>
                  <a:srgbClr val="B4005A"/>
                </a:solidFill>
              </a:rPr>
              <a:t>• развитие творческих способностей.</a:t>
            </a:r>
          </a:p>
          <a:p>
            <a:r>
              <a:rPr lang="ru-RU" sz="5600" dirty="0">
                <a:solidFill>
                  <a:srgbClr val="B4005A"/>
                </a:solidFill>
              </a:rPr>
              <a:t>Для педагогов:</a:t>
            </a:r>
          </a:p>
          <a:p>
            <a:r>
              <a:rPr lang="ru-RU" sz="5600" dirty="0">
                <a:solidFill>
                  <a:srgbClr val="B4005A"/>
                </a:solidFill>
              </a:rPr>
              <a:t>• раскрыть образ матери в поэзии, в живописи.</a:t>
            </a:r>
          </a:p>
          <a:p>
            <a:r>
              <a:rPr lang="ru-RU" sz="5600" dirty="0">
                <a:solidFill>
                  <a:srgbClr val="B4005A"/>
                </a:solidFill>
              </a:rPr>
              <a:t>• развитие у детей коммуникативных навыков, умение работать совместно,</a:t>
            </a:r>
          </a:p>
          <a:p>
            <a:r>
              <a:rPr lang="ru-RU" sz="5600" dirty="0">
                <a:solidFill>
                  <a:srgbClr val="B4005A"/>
                </a:solidFill>
              </a:rPr>
              <a:t>• создание условий для проявления у детей, творчества, воображения,</a:t>
            </a:r>
          </a:p>
          <a:p>
            <a:r>
              <a:rPr lang="ru-RU" sz="5600" dirty="0">
                <a:solidFill>
                  <a:srgbClr val="B4005A"/>
                </a:solidFill>
              </a:rPr>
              <a:t>• расширение кругозора детей через чтение художественной литературы, знакомство с пословицами, разучивание стихов,</a:t>
            </a:r>
          </a:p>
          <a:p>
            <a:r>
              <a:rPr lang="ru-RU" sz="5600" dirty="0">
                <a:solidFill>
                  <a:srgbClr val="B4005A"/>
                </a:solidFill>
              </a:rPr>
              <a:t>• повысить свой профессиональный опыт.</a:t>
            </a:r>
          </a:p>
          <a:p>
            <a:r>
              <a:rPr lang="ru-RU" sz="5600" dirty="0">
                <a:solidFill>
                  <a:srgbClr val="B4005A"/>
                </a:solidFill>
              </a:rPr>
              <a:t>Для родителей:</a:t>
            </a:r>
          </a:p>
          <a:p>
            <a:r>
              <a:rPr lang="ru-RU" sz="5600" dirty="0">
                <a:solidFill>
                  <a:srgbClr val="B4005A"/>
                </a:solidFill>
              </a:rPr>
              <a:t>• повышение педагогической грамотности родителей,</a:t>
            </a:r>
          </a:p>
          <a:p>
            <a:r>
              <a:rPr lang="ru-RU" sz="5600" dirty="0">
                <a:solidFill>
                  <a:srgbClr val="B4005A"/>
                </a:solidFill>
              </a:rPr>
              <a:t>• желание тесно взаимодействовать с воспитателями, участвовать в </a:t>
            </a:r>
            <a:r>
              <a:rPr lang="ru-RU" sz="5600" dirty="0" err="1">
                <a:solidFill>
                  <a:srgbClr val="B4005A"/>
                </a:solidFill>
              </a:rPr>
              <a:t>воспитательно</a:t>
            </a:r>
            <a:r>
              <a:rPr lang="ru-RU" sz="5600" dirty="0">
                <a:solidFill>
                  <a:srgbClr val="B4005A"/>
                </a:solidFill>
              </a:rPr>
              <a:t> - образовательном процессе.</a:t>
            </a:r>
          </a:p>
          <a:p>
            <a:endParaRPr lang="ru-RU" sz="5600" dirty="0">
              <a:solidFill>
                <a:srgbClr val="B4005A"/>
              </a:solidFill>
            </a:endParaRPr>
          </a:p>
          <a:p>
            <a:r>
              <a:rPr lang="ru-RU" sz="7200" dirty="0">
                <a:solidFill>
                  <a:srgbClr val="B4005A"/>
                </a:solidFill>
              </a:rPr>
              <a:t>Сроки реализации проекта: ноябрь 2017 года</a:t>
            </a:r>
          </a:p>
        </p:txBody>
      </p:sp>
    </p:spTree>
    <p:extLst>
      <p:ext uri="{BB962C8B-B14F-4D97-AF65-F5344CB8AC3E}">
        <p14:creationId xmlns:p14="http://schemas.microsoft.com/office/powerpoint/2010/main" val="21775794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91680" y="188640"/>
            <a:ext cx="5486400" cy="566738"/>
          </a:xfrm>
        </p:spPr>
        <p:txBody>
          <a:bodyPr/>
          <a:lstStyle/>
          <a:p>
            <a:r>
              <a:rPr lang="ru-RU" dirty="0">
                <a:solidFill>
                  <a:srgbClr val="B4005A"/>
                </a:solidFill>
              </a:rPr>
              <a:t>Ожидаемые результаты:</a:t>
            </a:r>
          </a:p>
        </p:txBody>
      </p:sp>
      <p:sp>
        <p:nvSpPr>
          <p:cNvPr id="4" name="Текст 3"/>
          <p:cNvSpPr>
            <a:spLocks noGrp="1"/>
          </p:cNvSpPr>
          <p:nvPr>
            <p:ph type="body" sz="half" idx="2"/>
          </p:nvPr>
        </p:nvSpPr>
        <p:spPr>
          <a:xfrm>
            <a:off x="1259632" y="980728"/>
            <a:ext cx="5486400" cy="804862"/>
          </a:xfrm>
        </p:spPr>
        <p:txBody>
          <a:bodyPr>
            <a:noAutofit/>
          </a:bodyPr>
          <a:lstStyle/>
          <a:p>
            <a:r>
              <a:rPr lang="ru-RU" sz="1600" dirty="0">
                <a:solidFill>
                  <a:srgbClr val="FF0066"/>
                </a:solidFill>
              </a:rPr>
              <a:t>Для детей:</a:t>
            </a:r>
          </a:p>
          <a:p>
            <a:r>
              <a:rPr lang="ru-RU" sz="1600" dirty="0">
                <a:solidFill>
                  <a:srgbClr val="FF0066"/>
                </a:solidFill>
              </a:rPr>
              <a:t>• проявляют милосердие и заботу о маме,</a:t>
            </a:r>
          </a:p>
          <a:p>
            <a:r>
              <a:rPr lang="ru-RU" sz="1600" dirty="0">
                <a:solidFill>
                  <a:srgbClr val="FF0066"/>
                </a:solidFill>
              </a:rPr>
              <a:t>• выказывают любознательность,</a:t>
            </a:r>
          </a:p>
          <a:p>
            <a:r>
              <a:rPr lang="ru-RU" sz="1600" dirty="0">
                <a:solidFill>
                  <a:srgbClr val="FF0066"/>
                </a:solidFill>
              </a:rPr>
              <a:t>• развитие творческих способностей.</a:t>
            </a:r>
          </a:p>
          <a:p>
            <a:r>
              <a:rPr lang="ru-RU" sz="1600" dirty="0">
                <a:solidFill>
                  <a:srgbClr val="FF0066"/>
                </a:solidFill>
              </a:rPr>
              <a:t>Для педагогов:</a:t>
            </a:r>
          </a:p>
          <a:p>
            <a:r>
              <a:rPr lang="ru-RU" sz="1600" dirty="0">
                <a:solidFill>
                  <a:srgbClr val="FF0066"/>
                </a:solidFill>
              </a:rPr>
              <a:t>• раскрыть образ матери в поэзии, в живописи.</a:t>
            </a:r>
          </a:p>
          <a:p>
            <a:r>
              <a:rPr lang="ru-RU" sz="1600" dirty="0">
                <a:solidFill>
                  <a:srgbClr val="FF0066"/>
                </a:solidFill>
              </a:rPr>
              <a:t>• развитие у детей коммуникативных навыков, умение работать совместно,</a:t>
            </a:r>
          </a:p>
          <a:p>
            <a:r>
              <a:rPr lang="ru-RU" sz="1600" dirty="0">
                <a:solidFill>
                  <a:srgbClr val="FF0066"/>
                </a:solidFill>
              </a:rPr>
              <a:t>• создание условий для проявления у детей, творчества, воображения,</a:t>
            </a:r>
          </a:p>
          <a:p>
            <a:r>
              <a:rPr lang="ru-RU" sz="1600" dirty="0">
                <a:solidFill>
                  <a:srgbClr val="FF0066"/>
                </a:solidFill>
              </a:rPr>
              <a:t>• расширение кругозора детей через чтение художественной литературы, знакомство с пословицами, разучивание стихов,</a:t>
            </a:r>
          </a:p>
          <a:p>
            <a:r>
              <a:rPr lang="ru-RU" sz="1600" dirty="0">
                <a:solidFill>
                  <a:srgbClr val="FF0066"/>
                </a:solidFill>
              </a:rPr>
              <a:t>• повысить свой профессиональный опыт.</a:t>
            </a:r>
          </a:p>
          <a:p>
            <a:r>
              <a:rPr lang="ru-RU" sz="1600" dirty="0">
                <a:solidFill>
                  <a:srgbClr val="FF0066"/>
                </a:solidFill>
              </a:rPr>
              <a:t>Для родителей:</a:t>
            </a:r>
          </a:p>
          <a:p>
            <a:r>
              <a:rPr lang="ru-RU" sz="1600" dirty="0">
                <a:solidFill>
                  <a:srgbClr val="FF0066"/>
                </a:solidFill>
              </a:rPr>
              <a:t>• повышение педагогической грамотности родителей,</a:t>
            </a:r>
          </a:p>
          <a:p>
            <a:r>
              <a:rPr lang="ru-RU" sz="1600" dirty="0">
                <a:solidFill>
                  <a:srgbClr val="FF0066"/>
                </a:solidFill>
              </a:rPr>
              <a:t>• желание тесно взаимодействовать с воспитателями, участвовать в </a:t>
            </a:r>
            <a:r>
              <a:rPr lang="ru-RU" sz="1600" dirty="0" err="1">
                <a:solidFill>
                  <a:srgbClr val="FF0066"/>
                </a:solidFill>
              </a:rPr>
              <a:t>воспитательно</a:t>
            </a:r>
            <a:r>
              <a:rPr lang="ru-RU" sz="1600" dirty="0">
                <a:solidFill>
                  <a:srgbClr val="FF0066"/>
                </a:solidFill>
              </a:rPr>
              <a:t> - образовательном процессе.</a:t>
            </a:r>
          </a:p>
          <a:p>
            <a:endParaRPr lang="ru-RU" sz="1600" dirty="0"/>
          </a:p>
          <a:p>
            <a:endParaRPr lang="ru-RU" sz="1600" dirty="0"/>
          </a:p>
        </p:txBody>
      </p:sp>
    </p:spTree>
    <p:extLst>
      <p:ext uri="{BB962C8B-B14F-4D97-AF65-F5344CB8AC3E}">
        <p14:creationId xmlns:p14="http://schemas.microsoft.com/office/powerpoint/2010/main" val="24312431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91680" y="404664"/>
            <a:ext cx="5486400" cy="566738"/>
          </a:xfrm>
        </p:spPr>
        <p:txBody>
          <a:bodyPr>
            <a:normAutofit fontScale="90000"/>
          </a:bodyPr>
          <a:lstStyle/>
          <a:p>
            <a:r>
              <a:rPr lang="ru-RU" dirty="0">
                <a:solidFill>
                  <a:srgbClr val="B4005A"/>
                </a:solidFill>
              </a:rPr>
              <a:t>Сроки реализации проекта: ноябрь 2017 года</a:t>
            </a:r>
          </a:p>
        </p:txBody>
      </p:sp>
      <p:sp>
        <p:nvSpPr>
          <p:cNvPr id="4" name="Текст 3"/>
          <p:cNvSpPr>
            <a:spLocks noGrp="1"/>
          </p:cNvSpPr>
          <p:nvPr>
            <p:ph type="body" sz="half" idx="2"/>
          </p:nvPr>
        </p:nvSpPr>
        <p:spPr>
          <a:xfrm>
            <a:off x="1763688" y="1412776"/>
            <a:ext cx="5198368" cy="3240360"/>
          </a:xfrm>
        </p:spPr>
        <p:txBody>
          <a:bodyPr>
            <a:noAutofit/>
          </a:bodyPr>
          <a:lstStyle/>
          <a:p>
            <a:r>
              <a:rPr lang="ru-RU" sz="1200" b="1" dirty="0">
                <a:solidFill>
                  <a:srgbClr val="B4005A"/>
                </a:solidFill>
              </a:rPr>
              <a:t>Ресурсное обеспечение:</a:t>
            </a:r>
          </a:p>
          <a:p>
            <a:endParaRPr lang="ru-RU" sz="1200" dirty="0"/>
          </a:p>
          <a:p>
            <a:r>
              <a:rPr lang="ru-RU" sz="1200" dirty="0">
                <a:solidFill>
                  <a:srgbClr val="B4005A"/>
                </a:solidFill>
              </a:rPr>
              <a:t>• оборудование к сюжетно-ролевым играм «Вот как я стираю, маме помогаю», «Моя семья», «Дочки-матери», «Мамины заботы», «Колыбельная для малыша».</a:t>
            </a:r>
          </a:p>
          <a:p>
            <a:r>
              <a:rPr lang="ru-RU" sz="1200" dirty="0">
                <a:solidFill>
                  <a:srgbClr val="B4005A"/>
                </a:solidFill>
              </a:rPr>
              <a:t>• сюжетные картинки по теме «Семья»,</a:t>
            </a:r>
          </a:p>
          <a:p>
            <a:r>
              <a:rPr lang="ru-RU" sz="1200" dirty="0">
                <a:solidFill>
                  <a:srgbClr val="B4005A"/>
                </a:solidFill>
              </a:rPr>
              <a:t>• дидактические игры: «Назови ласково», «Как зовут мою маму?». Речевая ситуация «Кого ты любишь?», «Что такое хорошо и что такое плохо», «Мои хорошие поступки», «Найди цветок для мамы», «Животные и их детеныши»; «Угадай кто это?» (по частям лица, головы угадать мальчика, девочку, тетю, дядю), «Кому принадлежит предмет?»,</a:t>
            </a:r>
          </a:p>
          <a:p>
            <a:r>
              <a:rPr lang="ru-RU" sz="1200" dirty="0">
                <a:solidFill>
                  <a:srgbClr val="B4005A"/>
                </a:solidFill>
              </a:rPr>
              <a:t>• художественная литература</a:t>
            </a:r>
          </a:p>
          <a:p>
            <a:endParaRPr lang="ru-RU" sz="1200" dirty="0"/>
          </a:p>
        </p:txBody>
      </p:sp>
    </p:spTree>
    <p:extLst>
      <p:ext uri="{BB962C8B-B14F-4D97-AF65-F5344CB8AC3E}">
        <p14:creationId xmlns:p14="http://schemas.microsoft.com/office/powerpoint/2010/main" val="21356111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476672"/>
            <a:ext cx="6624736" cy="648072"/>
          </a:xfrm>
        </p:spPr>
        <p:txBody>
          <a:bodyPr>
            <a:normAutofit fontScale="90000"/>
          </a:bodyPr>
          <a:lstStyle/>
          <a:p>
            <a:r>
              <a:rPr lang="ru-RU" sz="2000" dirty="0">
                <a:solidFill>
                  <a:srgbClr val="B4005A"/>
                </a:solidFill>
              </a:rPr>
              <a:t>Концептуальные и методологические основы</a:t>
            </a:r>
            <a:r>
              <a:rPr lang="ru-RU" dirty="0">
                <a:solidFill>
                  <a:srgbClr val="B4005A"/>
                </a:solidFill>
              </a:rPr>
              <a:t/>
            </a:r>
            <a:br>
              <a:rPr lang="ru-RU" dirty="0">
                <a:solidFill>
                  <a:srgbClr val="B4005A"/>
                </a:solidFill>
              </a:rPr>
            </a:br>
            <a:endParaRPr lang="ru-RU" dirty="0">
              <a:solidFill>
                <a:srgbClr val="B4005A"/>
              </a:solidFill>
            </a:endParaRPr>
          </a:p>
        </p:txBody>
      </p:sp>
      <p:sp>
        <p:nvSpPr>
          <p:cNvPr id="3" name="Текст 2"/>
          <p:cNvSpPr>
            <a:spLocks noGrp="1"/>
          </p:cNvSpPr>
          <p:nvPr>
            <p:ph type="body" idx="1"/>
          </p:nvPr>
        </p:nvSpPr>
        <p:spPr>
          <a:xfrm>
            <a:off x="899592" y="2996952"/>
            <a:ext cx="7772400" cy="3312368"/>
          </a:xfrm>
        </p:spPr>
        <p:txBody>
          <a:bodyPr>
            <a:noAutofit/>
          </a:bodyPr>
          <a:lstStyle/>
          <a:p>
            <a:r>
              <a:rPr lang="ru-RU" sz="1400" dirty="0" smtClean="0">
                <a:solidFill>
                  <a:srgbClr val="B4005A"/>
                </a:solidFill>
              </a:rPr>
              <a:t>Методологической </a:t>
            </a:r>
            <a:r>
              <a:rPr lang="ru-RU" sz="1400" dirty="0">
                <a:solidFill>
                  <a:srgbClr val="B4005A"/>
                </a:solidFill>
              </a:rPr>
              <a:t>принцип специфичности, объединяющей игровую (свободный, непроизвольный) и художественную (подготовленный, осмысленно пережитый) виды деятельности.</a:t>
            </a:r>
          </a:p>
          <a:p>
            <a:r>
              <a:rPr lang="ru-RU" sz="1400" dirty="0">
                <a:solidFill>
                  <a:srgbClr val="B4005A"/>
                </a:solidFill>
              </a:rPr>
              <a:t>2. Принцип </a:t>
            </a:r>
            <a:r>
              <a:rPr lang="ru-RU" sz="1400" dirty="0" err="1">
                <a:solidFill>
                  <a:srgbClr val="B4005A"/>
                </a:solidFill>
              </a:rPr>
              <a:t>интегративности</a:t>
            </a:r>
            <a:r>
              <a:rPr lang="ru-RU" sz="1400" dirty="0">
                <a:solidFill>
                  <a:srgbClr val="B4005A"/>
                </a:solidFill>
              </a:rPr>
              <a:t> образовательных областей в соответствии с возрастными возможностями и особенностями детей, спецификой и возможностью образовательных областей. </a:t>
            </a:r>
          </a:p>
          <a:p>
            <a:r>
              <a:rPr lang="ru-RU" sz="1400" dirty="0">
                <a:solidFill>
                  <a:srgbClr val="B4005A"/>
                </a:solidFill>
              </a:rPr>
              <a:t>основой проекта «Маму любят все на свете» являются </a:t>
            </a:r>
            <a:r>
              <a:rPr lang="ru-RU" sz="1400" dirty="0" err="1">
                <a:solidFill>
                  <a:srgbClr val="B4005A"/>
                </a:solidFill>
              </a:rPr>
              <a:t>деятельностный</a:t>
            </a:r>
            <a:r>
              <a:rPr lang="ru-RU" sz="1400" dirty="0">
                <a:solidFill>
                  <a:srgbClr val="B4005A"/>
                </a:solidFill>
              </a:rPr>
              <a:t> и индивидуальный подходы.</a:t>
            </a:r>
          </a:p>
          <a:p>
            <a:r>
              <a:rPr lang="ru-RU" sz="1400" dirty="0" err="1">
                <a:solidFill>
                  <a:srgbClr val="B4005A"/>
                </a:solidFill>
              </a:rPr>
              <a:t>Деятельностный</a:t>
            </a:r>
            <a:r>
              <a:rPr lang="ru-RU" sz="1400" dirty="0">
                <a:solidFill>
                  <a:srgbClr val="B4005A"/>
                </a:solidFill>
              </a:rPr>
              <a:t> подход выражается в непрерывном процессе развития творческой личности ребенка через различные виды дидактических, сюжетно-ролевых игр, имеющих огромный воспитательный потенциал. Деятельность воспитанников проявляется в заинтересованности к овладению новыми знаниями.</a:t>
            </a:r>
          </a:p>
          <a:p>
            <a:r>
              <a:rPr lang="ru-RU" sz="1400" dirty="0">
                <a:solidFill>
                  <a:srgbClr val="B4005A"/>
                </a:solidFill>
              </a:rPr>
              <a:t>Индивидуальный подход проявляется в привлечении детей в образовательно-творческий процесс с учетом их индивидуальных особенностей.</a:t>
            </a:r>
          </a:p>
          <a:p>
            <a:r>
              <a:rPr lang="ru-RU" sz="1400" dirty="0">
                <a:solidFill>
                  <a:srgbClr val="B4005A"/>
                </a:solidFill>
              </a:rPr>
              <a:t>Данные подходы реализуются с помощью специальных дидактических принципов.</a:t>
            </a:r>
          </a:p>
          <a:p>
            <a:r>
              <a:rPr lang="ru-RU" sz="1400" dirty="0">
                <a:solidFill>
                  <a:srgbClr val="B4005A"/>
                </a:solidFill>
              </a:rPr>
              <a:t>1</a:t>
            </a:r>
            <a:r>
              <a:rPr lang="ru-RU" sz="1400" dirty="0" smtClean="0">
                <a:solidFill>
                  <a:srgbClr val="B4005A"/>
                </a:solidFill>
              </a:rPr>
              <a:t>. </a:t>
            </a:r>
            <a:r>
              <a:rPr lang="ru-RU" sz="1400" dirty="0">
                <a:solidFill>
                  <a:srgbClr val="B4005A"/>
                </a:solidFill>
              </a:rPr>
              <a:t>Важнейшим является принцип специфичности, объединяющей игровую (свободный, непроизвольный) и художественную (подготовленный, осмысленно пережитый) виды деятельности.</a:t>
            </a:r>
          </a:p>
          <a:p>
            <a:r>
              <a:rPr lang="ru-RU" sz="1400" dirty="0">
                <a:solidFill>
                  <a:srgbClr val="B4005A"/>
                </a:solidFill>
              </a:rPr>
              <a:t>2. Принцип </a:t>
            </a:r>
            <a:r>
              <a:rPr lang="ru-RU" sz="1400" dirty="0" err="1">
                <a:solidFill>
                  <a:srgbClr val="B4005A"/>
                </a:solidFill>
              </a:rPr>
              <a:t>интегративности</a:t>
            </a:r>
            <a:r>
              <a:rPr lang="ru-RU" sz="1400" dirty="0">
                <a:solidFill>
                  <a:srgbClr val="B4005A"/>
                </a:solidFill>
              </a:rPr>
              <a:t> образовательных областей в соответствии с возрастными возможностями и особенностями детей, спецификой и возможностью образовательных областей. </a:t>
            </a:r>
          </a:p>
          <a:p>
            <a:endParaRPr lang="ru-RU" sz="1400" dirty="0">
              <a:solidFill>
                <a:srgbClr val="B4005A"/>
              </a:solidFill>
            </a:endParaRPr>
          </a:p>
        </p:txBody>
      </p:sp>
    </p:spTree>
    <p:extLst>
      <p:ext uri="{BB962C8B-B14F-4D97-AF65-F5344CB8AC3E}">
        <p14:creationId xmlns:p14="http://schemas.microsoft.com/office/powerpoint/2010/main" val="22965631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1196" y="332656"/>
            <a:ext cx="8229600" cy="576064"/>
          </a:xfrm>
        </p:spPr>
        <p:txBody>
          <a:bodyPr>
            <a:normAutofit/>
          </a:bodyPr>
          <a:lstStyle/>
          <a:p>
            <a:r>
              <a:rPr lang="ru-RU" sz="2800" dirty="0" smtClean="0">
                <a:solidFill>
                  <a:srgbClr val="B4005A"/>
                </a:solidFill>
              </a:rPr>
              <a:t>НОД по темам</a:t>
            </a:r>
            <a:endParaRPr lang="ru-RU" sz="2800" dirty="0">
              <a:solidFill>
                <a:srgbClr val="B4005A"/>
              </a:solidFill>
            </a:endParaRPr>
          </a:p>
        </p:txBody>
      </p:sp>
      <p:sp>
        <p:nvSpPr>
          <p:cNvPr id="3" name="Прямоугольник 2"/>
          <p:cNvSpPr/>
          <p:nvPr/>
        </p:nvSpPr>
        <p:spPr>
          <a:xfrm>
            <a:off x="323528" y="908720"/>
            <a:ext cx="8424936" cy="5816977"/>
          </a:xfrm>
          <a:prstGeom prst="rect">
            <a:avLst/>
          </a:prstGeom>
        </p:spPr>
        <p:txBody>
          <a:bodyPr wrap="square">
            <a:spAutoFit/>
          </a:bodyPr>
          <a:lstStyle/>
          <a:p>
            <a:r>
              <a:rPr lang="ru-RU" sz="1000" dirty="0">
                <a:solidFill>
                  <a:srgbClr val="B4005A"/>
                </a:solidFill>
              </a:rPr>
              <a:t>НОД по темам:</a:t>
            </a:r>
          </a:p>
          <a:p>
            <a:r>
              <a:rPr lang="ru-RU" sz="1000" dirty="0">
                <a:solidFill>
                  <a:srgbClr val="B4005A"/>
                </a:solidFill>
              </a:rPr>
              <a:t>Социально-коммуникативное развитие </a:t>
            </a:r>
          </a:p>
          <a:p>
            <a:r>
              <a:rPr lang="ru-RU" sz="1000" dirty="0">
                <a:solidFill>
                  <a:srgbClr val="B4005A"/>
                </a:solidFill>
              </a:rPr>
              <a:t>Беседа о маме (зачем человеку нужна мама).</a:t>
            </a:r>
          </a:p>
          <a:p>
            <a:r>
              <a:rPr lang="ru-RU" sz="1000" dirty="0">
                <a:solidFill>
                  <a:srgbClr val="B4005A"/>
                </a:solidFill>
              </a:rPr>
              <a:t>Рассматривание картинок к сюжетно-ролевым играм «В парикмахерской», «В магазине» и т. д.</a:t>
            </a:r>
          </a:p>
          <a:p>
            <a:r>
              <a:rPr lang="ru-RU" sz="1000" dirty="0">
                <a:solidFill>
                  <a:srgbClr val="B4005A"/>
                </a:solidFill>
              </a:rPr>
              <a:t>Сюжетно-ролевая игра: «Семья: игровая ситуация «Мама укладывает детей спать», «У нас гости».</a:t>
            </a:r>
          </a:p>
          <a:p>
            <a:r>
              <a:rPr lang="ru-RU" sz="1000" dirty="0">
                <a:solidFill>
                  <a:srgbClr val="B4005A"/>
                </a:solidFill>
              </a:rPr>
              <a:t>Трудовые поручения: помогаем маме накрывать стол.</a:t>
            </a:r>
          </a:p>
          <a:p>
            <a:r>
              <a:rPr lang="ru-RU" sz="1000" dirty="0">
                <a:solidFill>
                  <a:srgbClr val="B4005A"/>
                </a:solidFill>
              </a:rPr>
              <a:t>Игра-ситуация «Салон красоты. Парикмахерская».</a:t>
            </a:r>
          </a:p>
          <a:p>
            <a:r>
              <a:rPr lang="ru-RU" sz="1000" dirty="0">
                <a:solidFill>
                  <a:srgbClr val="B4005A"/>
                </a:solidFill>
              </a:rPr>
              <a:t>Познавательное развитие:</a:t>
            </a:r>
          </a:p>
          <a:p>
            <a:r>
              <a:rPr lang="ru-RU" sz="1000" dirty="0">
                <a:solidFill>
                  <a:srgbClr val="B4005A"/>
                </a:solidFill>
              </a:rPr>
              <a:t>НОД по темам:</a:t>
            </a:r>
          </a:p>
          <a:p>
            <a:r>
              <a:rPr lang="ru-RU" sz="1000" dirty="0">
                <a:solidFill>
                  <a:srgbClr val="B4005A"/>
                </a:solidFill>
              </a:rPr>
              <a:t>Мир, в котором мы живем: знакомство с праздником День матери,</a:t>
            </a:r>
          </a:p>
          <a:p>
            <a:r>
              <a:rPr lang="ru-RU" sz="1000" dirty="0">
                <a:solidFill>
                  <a:srgbClr val="B4005A"/>
                </a:solidFill>
              </a:rPr>
              <a:t>знакомство с профессиями мамы.</a:t>
            </a:r>
          </a:p>
          <a:p>
            <a:r>
              <a:rPr lang="ru-RU" sz="1000" dirty="0">
                <a:solidFill>
                  <a:srgbClr val="B4005A"/>
                </a:solidFill>
              </a:rPr>
              <a:t>ФЭМП: «Мама с детьми» (закрепление понятий один – много).</a:t>
            </a:r>
          </a:p>
          <a:p>
            <a:r>
              <a:rPr lang="ru-RU" sz="1000" dirty="0">
                <a:solidFill>
                  <a:srgbClr val="B4005A"/>
                </a:solidFill>
              </a:rPr>
              <a:t>Речевое развитие</a:t>
            </a:r>
          </a:p>
          <a:p>
            <a:r>
              <a:rPr lang="ru-RU" sz="1000" dirty="0">
                <a:solidFill>
                  <a:srgbClr val="B4005A"/>
                </a:solidFill>
              </a:rPr>
              <a:t>НОД по темам:</a:t>
            </a:r>
          </a:p>
          <a:p>
            <a:r>
              <a:rPr lang="ru-RU" sz="1000" dirty="0">
                <a:solidFill>
                  <a:srgbClr val="B4005A"/>
                </a:solidFill>
              </a:rPr>
              <a:t>Беседы на тему «Моя семья», «Мамин портрет», «Я помогаю маме». </a:t>
            </a:r>
          </a:p>
          <a:p>
            <a:r>
              <a:rPr lang="ru-RU" sz="1000" dirty="0">
                <a:solidFill>
                  <a:srgbClr val="B4005A"/>
                </a:solidFill>
              </a:rPr>
              <a:t>Рассказы детей на тему «Моя мама».</a:t>
            </a:r>
          </a:p>
          <a:p>
            <a:r>
              <a:rPr lang="ru-RU" sz="1000" dirty="0">
                <a:solidFill>
                  <a:srgbClr val="B4005A"/>
                </a:solidFill>
              </a:rPr>
              <a:t>Ситуативная беседа «Одежду аккуратно уберу и маме этим помогу»; </a:t>
            </a:r>
          </a:p>
          <a:p>
            <a:r>
              <a:rPr lang="ru-RU" sz="1000" dirty="0">
                <a:solidFill>
                  <a:srgbClr val="B4005A"/>
                </a:solidFill>
              </a:rPr>
              <a:t>Игровая ситуация «Маленький помощник», </a:t>
            </a:r>
          </a:p>
          <a:p>
            <a:r>
              <a:rPr lang="ru-RU" sz="1000" dirty="0">
                <a:solidFill>
                  <a:srgbClr val="B4005A"/>
                </a:solidFill>
              </a:rPr>
              <a:t>Дидактическая игра «Раздели на группы»,</a:t>
            </a:r>
          </a:p>
          <a:p>
            <a:r>
              <a:rPr lang="ru-RU" sz="1000" dirty="0">
                <a:solidFill>
                  <a:srgbClr val="B4005A"/>
                </a:solidFill>
              </a:rPr>
              <a:t>Рассматривание сюжетных картин к сказкам «Три медведя», «Семеро козлят». Разгадывание загадок на тему «Мама», «Семья». </a:t>
            </a:r>
          </a:p>
          <a:p>
            <a:r>
              <a:rPr lang="ru-RU" sz="1000" dirty="0">
                <a:solidFill>
                  <a:srgbClr val="B4005A"/>
                </a:solidFill>
              </a:rPr>
              <a:t>Заучивание стихов.</a:t>
            </a:r>
          </a:p>
          <a:p>
            <a:r>
              <a:rPr lang="ru-RU" sz="1000" dirty="0">
                <a:solidFill>
                  <a:srgbClr val="B4005A"/>
                </a:solidFill>
              </a:rPr>
              <a:t>Художественно-эстетическое развитие</a:t>
            </a:r>
          </a:p>
          <a:p>
            <a:r>
              <a:rPr lang="ru-RU" sz="1000" dirty="0">
                <a:solidFill>
                  <a:srgbClr val="B4005A"/>
                </a:solidFill>
              </a:rPr>
              <a:t>НОД по темам:</a:t>
            </a:r>
          </a:p>
          <a:p>
            <a:r>
              <a:rPr lang="ru-RU" sz="1000" dirty="0">
                <a:solidFill>
                  <a:srgbClr val="B4005A"/>
                </a:solidFill>
              </a:rPr>
              <a:t>Конструирование мебели для дома (стол, стулья, кровать).</a:t>
            </a:r>
            <a:endParaRPr lang="ru-RU" sz="1000" b="1" dirty="0">
              <a:solidFill>
                <a:srgbClr val="B4005A"/>
              </a:solidFill>
            </a:endParaRPr>
          </a:p>
          <a:p>
            <a:r>
              <a:rPr lang="ru-RU" sz="1000" dirty="0">
                <a:solidFill>
                  <a:srgbClr val="B4005A"/>
                </a:solidFill>
              </a:rPr>
              <a:t>Чтение художественных произведений Е. Благинина «Мамин день», Э. </a:t>
            </a:r>
            <a:r>
              <a:rPr lang="ru-RU" sz="1000" dirty="0" err="1">
                <a:solidFill>
                  <a:srgbClr val="B4005A"/>
                </a:solidFill>
              </a:rPr>
              <a:t>Мошковская</a:t>
            </a:r>
            <a:r>
              <a:rPr lang="ru-RU" sz="1000" dirty="0">
                <a:solidFill>
                  <a:srgbClr val="B4005A"/>
                </a:solidFill>
              </a:rPr>
              <a:t> «Я маму мою обидел…», Э. Успенский «Если был бы я девчонкой».</a:t>
            </a:r>
          </a:p>
          <a:p>
            <a:r>
              <a:rPr lang="ru-RU" sz="1000" dirty="0">
                <a:solidFill>
                  <a:srgbClr val="B4005A"/>
                </a:solidFill>
              </a:rPr>
              <a:t>Лепка – угощение для мамы (баранки, печенье).</a:t>
            </a:r>
          </a:p>
          <a:p>
            <a:r>
              <a:rPr lang="ru-RU" sz="1000" dirty="0">
                <a:solidFill>
                  <a:srgbClr val="B4005A"/>
                </a:solidFill>
              </a:rPr>
              <a:t>Дидактическая игра «Найди детенышей».</a:t>
            </a:r>
          </a:p>
          <a:p>
            <a:r>
              <a:rPr lang="ru-RU" sz="1000" dirty="0">
                <a:solidFill>
                  <a:srgbClr val="B4005A"/>
                </a:solidFill>
              </a:rPr>
              <a:t>Рисование – воздушные шарики для праздника мам.</a:t>
            </a:r>
          </a:p>
          <a:p>
            <a:r>
              <a:rPr lang="ru-RU" sz="1000" dirty="0">
                <a:solidFill>
                  <a:srgbClr val="B4005A"/>
                </a:solidFill>
              </a:rPr>
              <a:t>Свободное рисование: раскраски по теме «Семья», «Профессии мам».</a:t>
            </a:r>
          </a:p>
          <a:p>
            <a:r>
              <a:rPr lang="ru-RU" sz="1000" dirty="0">
                <a:solidFill>
                  <a:srgbClr val="B4005A"/>
                </a:solidFill>
              </a:rPr>
              <a:t>Прослушивание аудиозаписей колыбельных.</a:t>
            </a:r>
          </a:p>
          <a:p>
            <a:r>
              <a:rPr lang="ru-RU" sz="1000" dirty="0">
                <a:solidFill>
                  <a:srgbClr val="B4005A"/>
                </a:solidFill>
              </a:rPr>
              <a:t>Музыкально–дидактическая игра: «Семья».</a:t>
            </a:r>
          </a:p>
          <a:p>
            <a:r>
              <a:rPr lang="ru-RU" sz="1000" dirty="0">
                <a:solidFill>
                  <a:srgbClr val="B4005A"/>
                </a:solidFill>
              </a:rPr>
              <a:t>Физическое развитие: </a:t>
            </a:r>
          </a:p>
          <a:p>
            <a:r>
              <a:rPr lang="ru-RU" sz="1000" dirty="0">
                <a:solidFill>
                  <a:srgbClr val="B4005A"/>
                </a:solidFill>
              </a:rPr>
              <a:t>Комплекс утренней гимнастики с платочками.</a:t>
            </a:r>
          </a:p>
          <a:p>
            <a:r>
              <a:rPr lang="ru-RU" sz="1000" dirty="0">
                <a:solidFill>
                  <a:srgbClr val="B4005A"/>
                </a:solidFill>
              </a:rPr>
              <a:t>Подвижные игры «Наседка и цыплята», «Радостно-грустно», «Курочка-хохлатка».</a:t>
            </a:r>
          </a:p>
          <a:p>
            <a:r>
              <a:rPr lang="ru-RU" sz="1000" dirty="0">
                <a:solidFill>
                  <a:srgbClr val="B4005A"/>
                </a:solidFill>
              </a:rPr>
              <a:t>Развитие мелкой моторики рук: пальчиковая гимнастика «Семья», «Кто приехал?», «Наши мамы».</a:t>
            </a:r>
          </a:p>
          <a:p>
            <a:endParaRPr lang="ru-RU" sz="1200" dirty="0">
              <a:solidFill>
                <a:srgbClr val="B4005A"/>
              </a:solidFill>
            </a:endParaRPr>
          </a:p>
        </p:txBody>
      </p:sp>
    </p:spTree>
    <p:extLst>
      <p:ext uri="{BB962C8B-B14F-4D97-AF65-F5344CB8AC3E}">
        <p14:creationId xmlns:p14="http://schemas.microsoft.com/office/powerpoint/2010/main" val="4439232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331640" y="1124744"/>
            <a:ext cx="6912768" cy="2462213"/>
          </a:xfrm>
          <a:prstGeom prst="rect">
            <a:avLst/>
          </a:prstGeom>
        </p:spPr>
        <p:txBody>
          <a:bodyPr wrap="square">
            <a:spAutoFit/>
          </a:bodyPr>
          <a:lstStyle/>
          <a:p>
            <a:pPr algn="ctr"/>
            <a:r>
              <a:rPr lang="ru-RU" sz="1400" b="1" dirty="0">
                <a:solidFill>
                  <a:srgbClr val="B4005A"/>
                </a:solidFill>
              </a:rPr>
              <a:t>1 этап – ПОДГОТОВИТЕЛЬНЫЙ</a:t>
            </a:r>
            <a:r>
              <a:rPr lang="ru-RU" sz="1400" dirty="0">
                <a:solidFill>
                  <a:srgbClr val="B4005A"/>
                </a:solidFill>
              </a:rPr>
              <a:t> </a:t>
            </a:r>
            <a:r>
              <a:rPr lang="ru-RU" sz="1400" dirty="0" smtClean="0">
                <a:solidFill>
                  <a:srgbClr val="B4005A"/>
                </a:solidFill>
              </a:rPr>
              <a:t>(1-Я НЕДЕЛЯ)</a:t>
            </a:r>
            <a:endParaRPr lang="ru-RU" sz="1400" dirty="0">
              <a:solidFill>
                <a:srgbClr val="B4005A"/>
              </a:solidFill>
            </a:endParaRPr>
          </a:p>
          <a:p>
            <a:pPr algn="ctr"/>
            <a:r>
              <a:rPr lang="ru-RU" sz="1400" b="1" dirty="0">
                <a:solidFill>
                  <a:srgbClr val="B4005A"/>
                </a:solidFill>
              </a:rPr>
              <a:t>Педагог: </a:t>
            </a:r>
          </a:p>
          <a:p>
            <a:pPr algn="ctr"/>
            <a:r>
              <a:rPr lang="ru-RU" sz="1400" dirty="0">
                <a:solidFill>
                  <a:srgbClr val="B4005A"/>
                </a:solidFill>
              </a:rPr>
              <a:t>- информирует родителей о целях и задачах  проекта, дает рекомендации родителям по участию в проекте</a:t>
            </a:r>
          </a:p>
          <a:p>
            <a:pPr algn="ctr"/>
            <a:r>
              <a:rPr lang="ru-RU" sz="1400" dirty="0">
                <a:solidFill>
                  <a:srgbClr val="B4005A"/>
                </a:solidFill>
              </a:rPr>
              <a:t>- беседует с детьми о празднике (День матери). Направляет ход беседы к обсуждению вопроса о том, как и чем можно порадовать маму</a:t>
            </a:r>
          </a:p>
          <a:p>
            <a:pPr algn="ctr"/>
            <a:r>
              <a:rPr lang="ru-RU" sz="1400" dirty="0">
                <a:solidFill>
                  <a:srgbClr val="B4005A"/>
                </a:solidFill>
              </a:rPr>
              <a:t>- читает художественную литературу о мамах</a:t>
            </a:r>
          </a:p>
          <a:p>
            <a:pPr algn="ctr"/>
            <a:r>
              <a:rPr lang="ru-RU" sz="1400" dirty="0">
                <a:solidFill>
                  <a:srgbClr val="B4005A"/>
                </a:solidFill>
              </a:rPr>
              <a:t>- проводит дидактические игры «кем мама работает?», «Что надо маме?», «У кого какая мама»</a:t>
            </a:r>
          </a:p>
          <a:p>
            <a:pPr algn="ctr"/>
            <a:r>
              <a:rPr lang="ru-RU" sz="1400" dirty="0">
                <a:solidFill>
                  <a:srgbClr val="B4005A"/>
                </a:solidFill>
              </a:rPr>
              <a:t>- рассматривают иллюстрации о мамах и детях</a:t>
            </a:r>
          </a:p>
          <a:p>
            <a:pPr algn="ctr"/>
            <a:r>
              <a:rPr lang="ru-RU" sz="1400" dirty="0">
                <a:solidFill>
                  <a:srgbClr val="B4005A"/>
                </a:solidFill>
              </a:rPr>
              <a:t>- консультируется со специалистами ДОУ (песенный, танцевальный репертуар)</a:t>
            </a:r>
          </a:p>
        </p:txBody>
      </p:sp>
      <p:sp>
        <p:nvSpPr>
          <p:cNvPr id="4" name="Прямоугольник 3"/>
          <p:cNvSpPr/>
          <p:nvPr/>
        </p:nvSpPr>
        <p:spPr>
          <a:xfrm>
            <a:off x="1254001" y="3605929"/>
            <a:ext cx="7128792" cy="2062103"/>
          </a:xfrm>
          <a:prstGeom prst="rect">
            <a:avLst/>
          </a:prstGeom>
        </p:spPr>
        <p:txBody>
          <a:bodyPr wrap="square">
            <a:spAutoFit/>
          </a:bodyPr>
          <a:lstStyle/>
          <a:p>
            <a:pPr algn="ctr"/>
            <a:r>
              <a:rPr lang="ru-RU" sz="1600" dirty="0">
                <a:solidFill>
                  <a:srgbClr val="B4005A"/>
                </a:solidFill>
              </a:rPr>
              <a:t>Дети: </a:t>
            </a:r>
          </a:p>
          <a:p>
            <a:pPr algn="ctr"/>
            <a:r>
              <a:rPr lang="ru-RU" sz="1600" dirty="0">
                <a:solidFill>
                  <a:srgbClr val="B4005A"/>
                </a:solidFill>
              </a:rPr>
              <a:t>- обсуждают важность мам для каждого человека, беседуют о том, какие у детей мамы, необходимости о них заботиться и помогать им</a:t>
            </a:r>
          </a:p>
          <a:p>
            <a:pPr algn="ctr"/>
            <a:r>
              <a:rPr lang="ru-RU" sz="1600" dirty="0">
                <a:solidFill>
                  <a:srgbClr val="B4005A"/>
                </a:solidFill>
              </a:rPr>
              <a:t>- беседуют о празднике, предлагают варианты поздравления мам (сделать открытки)</a:t>
            </a:r>
          </a:p>
          <a:p>
            <a:pPr algn="ctr"/>
            <a:r>
              <a:rPr lang="ru-RU" sz="1600" dirty="0">
                <a:solidFill>
                  <a:srgbClr val="B4005A"/>
                </a:solidFill>
              </a:rPr>
              <a:t>  Родители:</a:t>
            </a:r>
          </a:p>
          <a:p>
            <a:pPr algn="ctr"/>
            <a:r>
              <a:rPr lang="ru-RU" sz="1600" dirty="0">
                <a:solidFill>
                  <a:srgbClr val="B4005A"/>
                </a:solidFill>
              </a:rPr>
              <a:t>- знакомятся с целями, задачами проекта, включаются в его реализацию</a:t>
            </a:r>
          </a:p>
          <a:p>
            <a:pPr algn="ctr"/>
            <a:r>
              <a:rPr lang="ru-RU" sz="1600" dirty="0">
                <a:solidFill>
                  <a:srgbClr val="B4005A"/>
                </a:solidFill>
              </a:rPr>
              <a:t>- музыкальный руководитель подбирает песню и танец к празднику</a:t>
            </a:r>
          </a:p>
        </p:txBody>
      </p:sp>
    </p:spTree>
    <p:extLst>
      <p:ext uri="{BB962C8B-B14F-4D97-AF65-F5344CB8AC3E}">
        <p14:creationId xmlns:p14="http://schemas.microsoft.com/office/powerpoint/2010/main" val="37735516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980728"/>
            <a:ext cx="8229600" cy="4464496"/>
          </a:xfrm>
        </p:spPr>
        <p:txBody>
          <a:bodyPr>
            <a:normAutofit fontScale="90000"/>
          </a:bodyPr>
          <a:lstStyle/>
          <a:p>
            <a:r>
              <a:rPr lang="ru-RU" sz="2000" b="1" dirty="0">
                <a:solidFill>
                  <a:srgbClr val="B4005A"/>
                </a:solidFill>
              </a:rPr>
              <a:t>2 этап –ПРОМЕЖУТОЧНЫЙ (2 НЕДЕЛИ )</a:t>
            </a:r>
            <a:br>
              <a:rPr lang="ru-RU" sz="2000" b="1" dirty="0">
                <a:solidFill>
                  <a:srgbClr val="B4005A"/>
                </a:solidFill>
              </a:rPr>
            </a:br>
            <a:r>
              <a:rPr lang="ru-RU" sz="2000" b="1" dirty="0">
                <a:solidFill>
                  <a:srgbClr val="B4005A"/>
                </a:solidFill>
              </a:rPr>
              <a:t>Педагог:</a:t>
            </a:r>
            <a:r>
              <a:rPr lang="ru-RU" sz="2000" dirty="0">
                <a:solidFill>
                  <a:srgbClr val="B4005A"/>
                </a:solidFill>
              </a:rPr>
              <a:t> </a:t>
            </a:r>
            <a:br>
              <a:rPr lang="ru-RU" sz="2000" dirty="0">
                <a:solidFill>
                  <a:srgbClr val="B4005A"/>
                </a:solidFill>
              </a:rPr>
            </a:br>
            <a:r>
              <a:rPr lang="ru-RU" sz="2000" dirty="0">
                <a:solidFill>
                  <a:srgbClr val="B4005A"/>
                </a:solidFill>
              </a:rPr>
              <a:t>- консультирует, направляет родителей на участие в проекте</a:t>
            </a:r>
            <a:br>
              <a:rPr lang="ru-RU" sz="2000" dirty="0">
                <a:solidFill>
                  <a:srgbClr val="B4005A"/>
                </a:solidFill>
              </a:rPr>
            </a:br>
            <a:r>
              <a:rPr lang="ru-RU" sz="2000" dirty="0">
                <a:solidFill>
                  <a:srgbClr val="B4005A"/>
                </a:solidFill>
              </a:rPr>
              <a:t>- оказывает помощь детям в оформлении подарков для мам (изготовление открыток)</a:t>
            </a:r>
            <a:br>
              <a:rPr lang="ru-RU" sz="2000" dirty="0">
                <a:solidFill>
                  <a:srgbClr val="B4005A"/>
                </a:solidFill>
              </a:rPr>
            </a:br>
            <a:r>
              <a:rPr lang="ru-RU" sz="2000" dirty="0">
                <a:solidFill>
                  <a:srgbClr val="B4005A"/>
                </a:solidFill>
              </a:rPr>
              <a:t>- разучивает с детьми песню, стихи о маме</a:t>
            </a:r>
            <a:br>
              <a:rPr lang="ru-RU" sz="2000" dirty="0">
                <a:solidFill>
                  <a:srgbClr val="B4005A"/>
                </a:solidFill>
              </a:rPr>
            </a:br>
            <a:r>
              <a:rPr lang="ru-RU" sz="2000" b="1" dirty="0">
                <a:solidFill>
                  <a:srgbClr val="B4005A"/>
                </a:solidFill>
              </a:rPr>
              <a:t>Дети:</a:t>
            </a:r>
            <a:r>
              <a:rPr lang="ru-RU" sz="2000" dirty="0">
                <a:solidFill>
                  <a:srgbClr val="B4005A"/>
                </a:solidFill>
              </a:rPr>
              <a:t/>
            </a:r>
            <a:br>
              <a:rPr lang="ru-RU" sz="2000" dirty="0">
                <a:solidFill>
                  <a:srgbClr val="B4005A"/>
                </a:solidFill>
              </a:rPr>
            </a:br>
            <a:r>
              <a:rPr lang="ru-RU" sz="2000" dirty="0">
                <a:solidFill>
                  <a:srgbClr val="B4005A"/>
                </a:solidFill>
              </a:rPr>
              <a:t>- разучивают песни и стихи о маме</a:t>
            </a:r>
            <a:br>
              <a:rPr lang="ru-RU" sz="2000" dirty="0">
                <a:solidFill>
                  <a:srgbClr val="B4005A"/>
                </a:solidFill>
              </a:rPr>
            </a:br>
            <a:r>
              <a:rPr lang="ru-RU" sz="2000" dirty="0">
                <a:solidFill>
                  <a:srgbClr val="B4005A"/>
                </a:solidFill>
              </a:rPr>
              <a:t>- изготавливают поздравительную открытку</a:t>
            </a:r>
            <a:br>
              <a:rPr lang="ru-RU" sz="2000" dirty="0">
                <a:solidFill>
                  <a:srgbClr val="B4005A"/>
                </a:solidFill>
              </a:rPr>
            </a:br>
            <a:r>
              <a:rPr lang="ru-RU" sz="2000" b="1" dirty="0">
                <a:solidFill>
                  <a:srgbClr val="B4005A"/>
                </a:solidFill>
              </a:rPr>
              <a:t>Родители:</a:t>
            </a:r>
            <a:r>
              <a:rPr lang="ru-RU" sz="2000" dirty="0">
                <a:solidFill>
                  <a:srgbClr val="B4005A"/>
                </a:solidFill>
              </a:rPr>
              <a:t/>
            </a:r>
            <a:br>
              <a:rPr lang="ru-RU" sz="2000" dirty="0">
                <a:solidFill>
                  <a:srgbClr val="B4005A"/>
                </a:solidFill>
              </a:rPr>
            </a:br>
            <a:r>
              <a:rPr lang="ru-RU" sz="2000" dirty="0">
                <a:solidFill>
                  <a:srgbClr val="B4005A"/>
                </a:solidFill>
              </a:rPr>
              <a:t>- изготавливают страницы для альбома проекта «День матери»</a:t>
            </a:r>
            <a:br>
              <a:rPr lang="ru-RU" sz="2000" dirty="0">
                <a:solidFill>
                  <a:srgbClr val="B4005A"/>
                </a:solidFill>
              </a:rPr>
            </a:br>
            <a:r>
              <a:rPr lang="ru-RU" sz="2000" dirty="0">
                <a:solidFill>
                  <a:srgbClr val="B4005A"/>
                </a:solidFill>
              </a:rPr>
              <a:t>- выбирают совместно с педагогом сказку, для показа детям, распределяют роли</a:t>
            </a:r>
            <a:br>
              <a:rPr lang="ru-RU" sz="2000" dirty="0">
                <a:solidFill>
                  <a:srgbClr val="B4005A"/>
                </a:solidFill>
              </a:rPr>
            </a:br>
            <a:r>
              <a:rPr lang="ru-RU" sz="2000" dirty="0">
                <a:solidFill>
                  <a:srgbClr val="B4005A"/>
                </a:solidFill>
              </a:rPr>
              <a:t>-проводят репетицию театра-сказки для показа детям</a:t>
            </a:r>
            <a:r>
              <a:rPr lang="ru-RU" dirty="0">
                <a:solidFill>
                  <a:srgbClr val="B4005A"/>
                </a:solidFill>
              </a:rPr>
              <a:t/>
            </a:r>
            <a:br>
              <a:rPr lang="ru-RU" dirty="0">
                <a:solidFill>
                  <a:srgbClr val="B4005A"/>
                </a:solidFill>
              </a:rPr>
            </a:br>
            <a:endParaRPr lang="ru-RU" dirty="0">
              <a:solidFill>
                <a:srgbClr val="B4005A"/>
              </a:solidFill>
            </a:endParaRPr>
          </a:p>
        </p:txBody>
      </p:sp>
    </p:spTree>
    <p:extLst>
      <p:ext uri="{BB962C8B-B14F-4D97-AF65-F5344CB8AC3E}">
        <p14:creationId xmlns:p14="http://schemas.microsoft.com/office/powerpoint/2010/main" val="41519759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286000" y="751344"/>
            <a:ext cx="4572000" cy="5632311"/>
          </a:xfrm>
          <a:prstGeom prst="rect">
            <a:avLst/>
          </a:prstGeom>
        </p:spPr>
        <p:txBody>
          <a:bodyPr>
            <a:spAutoFit/>
          </a:bodyPr>
          <a:lstStyle/>
          <a:p>
            <a:pPr algn="ctr"/>
            <a:r>
              <a:rPr lang="ru-RU" b="1" dirty="0">
                <a:solidFill>
                  <a:srgbClr val="B4005A"/>
                </a:solidFill>
              </a:rPr>
              <a:t>3 этап- ЗАКЛЮЧИТЕЛЬНЫЙ</a:t>
            </a:r>
            <a:r>
              <a:rPr lang="ru-RU" dirty="0">
                <a:solidFill>
                  <a:srgbClr val="B4005A"/>
                </a:solidFill>
              </a:rPr>
              <a:t> </a:t>
            </a:r>
            <a:r>
              <a:rPr lang="ru-RU" dirty="0" smtClean="0">
                <a:solidFill>
                  <a:srgbClr val="B4005A"/>
                </a:solidFill>
              </a:rPr>
              <a:t>(4НЕДЕЛЯ</a:t>
            </a:r>
            <a:r>
              <a:rPr lang="ru-RU" dirty="0">
                <a:solidFill>
                  <a:srgbClr val="B4005A"/>
                </a:solidFill>
              </a:rPr>
              <a:t>)</a:t>
            </a:r>
          </a:p>
          <a:p>
            <a:pPr algn="ctr"/>
            <a:r>
              <a:rPr lang="ru-RU" b="1" dirty="0">
                <a:solidFill>
                  <a:srgbClr val="B4005A"/>
                </a:solidFill>
              </a:rPr>
              <a:t>Педагог: </a:t>
            </a:r>
          </a:p>
          <a:p>
            <a:pPr algn="ctr"/>
            <a:r>
              <a:rPr lang="ru-RU" dirty="0">
                <a:solidFill>
                  <a:srgbClr val="B4005A"/>
                </a:solidFill>
              </a:rPr>
              <a:t>- организует выставку работ проекта «День матери» </a:t>
            </a:r>
          </a:p>
          <a:p>
            <a:pPr algn="ctr"/>
            <a:r>
              <a:rPr lang="ru-RU" dirty="0">
                <a:solidFill>
                  <a:srgbClr val="B4005A"/>
                </a:solidFill>
              </a:rPr>
              <a:t>- организует и руководит инициативной группой родителей показывающих сказку «</a:t>
            </a:r>
            <a:r>
              <a:rPr lang="ru-RU" dirty="0" err="1">
                <a:solidFill>
                  <a:srgbClr val="B4005A"/>
                </a:solidFill>
              </a:rPr>
              <a:t>Заюшкина</a:t>
            </a:r>
            <a:r>
              <a:rPr lang="ru-RU" dirty="0">
                <a:solidFill>
                  <a:srgbClr val="B4005A"/>
                </a:solidFill>
              </a:rPr>
              <a:t> избушка»</a:t>
            </a:r>
          </a:p>
          <a:p>
            <a:pPr algn="ctr"/>
            <a:r>
              <a:rPr lang="ru-RU" b="1" dirty="0">
                <a:solidFill>
                  <a:srgbClr val="B4005A"/>
                </a:solidFill>
              </a:rPr>
              <a:t>Дети: </a:t>
            </a:r>
          </a:p>
          <a:p>
            <a:pPr algn="ctr"/>
            <a:r>
              <a:rPr lang="ru-RU" dirty="0">
                <a:solidFill>
                  <a:srgbClr val="B4005A"/>
                </a:solidFill>
              </a:rPr>
              <a:t>-  выступают читают стихи, поют песни о маме</a:t>
            </a:r>
          </a:p>
          <a:p>
            <a:pPr algn="ctr"/>
            <a:r>
              <a:rPr lang="ru-RU" dirty="0">
                <a:solidFill>
                  <a:srgbClr val="B4005A"/>
                </a:solidFill>
              </a:rPr>
              <a:t>- приглашают мам на совместное чаепитие после показа сказки </a:t>
            </a:r>
          </a:p>
          <a:p>
            <a:pPr algn="ctr"/>
            <a:r>
              <a:rPr lang="ru-RU" dirty="0">
                <a:solidFill>
                  <a:srgbClr val="B4005A"/>
                </a:solidFill>
              </a:rPr>
              <a:t>- дарят мамам свои поздравительные открытки</a:t>
            </a:r>
          </a:p>
          <a:p>
            <a:pPr algn="ctr"/>
            <a:r>
              <a:rPr lang="ru-RU" b="1" dirty="0">
                <a:solidFill>
                  <a:srgbClr val="B4005A"/>
                </a:solidFill>
              </a:rPr>
              <a:t>Родители:</a:t>
            </a:r>
          </a:p>
          <a:p>
            <a:pPr algn="ctr"/>
            <a:r>
              <a:rPr lang="ru-RU" dirty="0">
                <a:solidFill>
                  <a:srgbClr val="B4005A"/>
                </a:solidFill>
              </a:rPr>
              <a:t>- участвуют в совместном показе кукольной сказки </a:t>
            </a:r>
          </a:p>
          <a:p>
            <a:pPr algn="ctr"/>
            <a:r>
              <a:rPr lang="ru-RU" dirty="0">
                <a:solidFill>
                  <a:srgbClr val="B4005A"/>
                </a:solidFill>
              </a:rPr>
              <a:t>- участвуют в совместном чаепитии с детьми.</a:t>
            </a:r>
          </a:p>
        </p:txBody>
      </p:sp>
    </p:spTree>
    <p:extLst>
      <p:ext uri="{BB962C8B-B14F-4D97-AF65-F5344CB8AC3E}">
        <p14:creationId xmlns:p14="http://schemas.microsoft.com/office/powerpoint/2010/main" val="3464728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99792" y="404664"/>
            <a:ext cx="3155223" cy="369332"/>
          </a:xfrm>
          <a:prstGeom prst="rect">
            <a:avLst/>
          </a:prstGeom>
        </p:spPr>
        <p:txBody>
          <a:bodyPr wrap="none">
            <a:spAutoFit/>
          </a:bodyPr>
          <a:lstStyle/>
          <a:p>
            <a:r>
              <a:rPr lang="ru-RU" b="1" dirty="0">
                <a:solidFill>
                  <a:srgbClr val="B4005A"/>
                </a:solidFill>
              </a:rPr>
              <a:t>План реализации проекта</a:t>
            </a:r>
          </a:p>
        </p:txBody>
      </p:sp>
      <p:sp>
        <p:nvSpPr>
          <p:cNvPr id="3" name="Прямоугольник 2"/>
          <p:cNvSpPr/>
          <p:nvPr/>
        </p:nvSpPr>
        <p:spPr>
          <a:xfrm>
            <a:off x="683568" y="980728"/>
            <a:ext cx="2729850" cy="369332"/>
          </a:xfrm>
          <a:prstGeom prst="rect">
            <a:avLst/>
          </a:prstGeom>
        </p:spPr>
        <p:txBody>
          <a:bodyPr wrap="none">
            <a:spAutoFit/>
          </a:bodyPr>
          <a:lstStyle/>
          <a:p>
            <a:r>
              <a:rPr lang="ru-RU" dirty="0">
                <a:solidFill>
                  <a:srgbClr val="B4005A"/>
                </a:solidFill>
              </a:rPr>
              <a:t>Подготовительный этап</a:t>
            </a:r>
          </a:p>
        </p:txBody>
      </p:sp>
      <p:graphicFrame>
        <p:nvGraphicFramePr>
          <p:cNvPr id="4" name="Таблица 3"/>
          <p:cNvGraphicFramePr>
            <a:graphicFrameLocks noGrp="1"/>
          </p:cNvGraphicFramePr>
          <p:nvPr>
            <p:extLst>
              <p:ext uri="{D42A27DB-BD31-4B8C-83A1-F6EECF244321}">
                <p14:modId xmlns:p14="http://schemas.microsoft.com/office/powerpoint/2010/main" val="845427668"/>
              </p:ext>
            </p:extLst>
          </p:nvPr>
        </p:nvGraphicFramePr>
        <p:xfrm>
          <a:off x="899592" y="1628800"/>
          <a:ext cx="5934075" cy="4525329"/>
        </p:xfrm>
        <a:graphic>
          <a:graphicData uri="http://schemas.openxmlformats.org/drawingml/2006/table">
            <a:tbl>
              <a:tblPr firstRow="1" firstCol="1" bandRow="1"/>
              <a:tblGrid>
                <a:gridCol w="2966720"/>
                <a:gridCol w="2967355"/>
              </a:tblGrid>
              <a:tr h="0">
                <a:tc>
                  <a:txBody>
                    <a:bodyPr/>
                    <a:lstStyle/>
                    <a:p>
                      <a:pPr algn="ctr">
                        <a:lnSpc>
                          <a:spcPct val="107000"/>
                        </a:lnSpc>
                        <a:spcAft>
                          <a:spcPts val="800"/>
                        </a:spcAft>
                      </a:pPr>
                      <a:r>
                        <a:rPr lang="ru-RU" sz="1400" dirty="0">
                          <a:solidFill>
                            <a:srgbClr val="B4005A"/>
                          </a:solidFill>
                          <a:effectLst/>
                          <a:latin typeface="Times New Roman"/>
                          <a:ea typeface="Times New Roman"/>
                          <a:cs typeface="Times New Roman"/>
                        </a:rPr>
                        <a:t>Мероприятие</a:t>
                      </a:r>
                      <a:endParaRPr lang="ru-RU" sz="14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1400">
                          <a:solidFill>
                            <a:srgbClr val="B4005A"/>
                          </a:solidFill>
                          <a:effectLst/>
                          <a:latin typeface="Times New Roman"/>
                          <a:ea typeface="Times New Roman"/>
                          <a:cs typeface="Times New Roman"/>
                        </a:rPr>
                        <a:t>Ответственные</a:t>
                      </a:r>
                      <a:endParaRPr lang="ru-RU" sz="140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r>
                        <a:rPr lang="ru-RU" sz="1400" dirty="0">
                          <a:solidFill>
                            <a:srgbClr val="B4005A"/>
                          </a:solidFill>
                          <a:effectLst/>
                          <a:latin typeface="Calibri"/>
                          <a:ea typeface="Times New Roman"/>
                        </a:rPr>
                        <a:t>НОД «Моя милая мама»</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1400" dirty="0">
                          <a:solidFill>
                            <a:srgbClr val="B4005A"/>
                          </a:solidFill>
                          <a:effectLst/>
                          <a:latin typeface="Times New Roman"/>
                          <a:ea typeface="Times New Roman"/>
                          <a:cs typeface="Times New Roman"/>
                        </a:rPr>
                        <a:t>Воспитатели группы</a:t>
                      </a:r>
                      <a:endParaRPr lang="ru-RU" sz="14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r>
                        <a:rPr lang="ru-RU" sz="1400">
                          <a:solidFill>
                            <a:srgbClr val="B4005A"/>
                          </a:solidFill>
                          <a:effectLst/>
                          <a:latin typeface="Calibri"/>
                          <a:ea typeface="Times New Roman"/>
                        </a:rPr>
                        <a:t>Беседы: «Как зовут мою маму?», «Мамин портрет», «Чем можно порадовать маму?»</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1400" dirty="0">
                          <a:solidFill>
                            <a:srgbClr val="B4005A"/>
                          </a:solidFill>
                          <a:effectLst/>
                          <a:latin typeface="Times New Roman"/>
                          <a:ea typeface="Times New Roman"/>
                          <a:cs typeface="Times New Roman"/>
                        </a:rPr>
                        <a:t>Воспитатели группы</a:t>
                      </a:r>
                      <a:endParaRPr lang="ru-RU" sz="14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r>
                        <a:rPr lang="ru-RU" sz="1400">
                          <a:solidFill>
                            <a:srgbClr val="B4005A"/>
                          </a:solidFill>
                          <a:effectLst/>
                          <a:latin typeface="Calibri"/>
                          <a:ea typeface="Times New Roman"/>
                        </a:rPr>
                        <a:t>Ситуативная беседа «Как я помогаю маме», «Как мы отдыхали всей семьей»</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1400" dirty="0">
                          <a:solidFill>
                            <a:srgbClr val="B4005A"/>
                          </a:solidFill>
                          <a:effectLst/>
                          <a:latin typeface="Times New Roman"/>
                          <a:ea typeface="Times New Roman"/>
                          <a:cs typeface="Times New Roman"/>
                        </a:rPr>
                        <a:t>Воспитатели группы</a:t>
                      </a:r>
                      <a:endParaRPr lang="ru-RU" sz="14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r>
                        <a:rPr lang="ru-RU" sz="1400" dirty="0">
                          <a:solidFill>
                            <a:srgbClr val="B4005A"/>
                          </a:solidFill>
                          <a:effectLst/>
                          <a:latin typeface="Calibri"/>
                          <a:ea typeface="Times New Roman"/>
                        </a:rPr>
                        <a:t>Сюжетно-ролевая игра: «Семья», «Дочки- матери»</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1400" dirty="0">
                          <a:solidFill>
                            <a:srgbClr val="B4005A"/>
                          </a:solidFill>
                          <a:effectLst/>
                          <a:latin typeface="Times New Roman"/>
                          <a:ea typeface="Times New Roman"/>
                          <a:cs typeface="Times New Roman"/>
                        </a:rPr>
                        <a:t>Воспитатели группы, дети</a:t>
                      </a:r>
                      <a:endParaRPr lang="ru-RU" sz="14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r>
                        <a:rPr lang="ru-RU" sz="1400">
                          <a:solidFill>
                            <a:srgbClr val="B4005A"/>
                          </a:solidFill>
                          <a:effectLst/>
                          <a:latin typeface="Calibri"/>
                          <a:ea typeface="Times New Roman"/>
                        </a:rPr>
                        <a:t>Подвижная игра «Идем к маме», «Наседка и цыплята», пальчиковая гимнастика «Ладушки», «Моя семья», «Домик»</a:t>
                      </a:r>
                    </a:p>
                    <a:p>
                      <a:r>
                        <a:rPr lang="ru-RU" sz="1400">
                          <a:solidFill>
                            <a:srgbClr val="B4005A"/>
                          </a:solidFill>
                          <a:effectLst/>
                          <a:latin typeface="Calibri"/>
                          <a:ea typeface="Times New Roman"/>
                        </a:rPr>
                        <a:t>Подвижная игра «Идем к маме», «Наседка и цыплята», пальчиковая гимнастика «Ладушки», «Моя семья», «Домик»</a:t>
                      </a:r>
                    </a:p>
                    <a:p>
                      <a:pPr>
                        <a:lnSpc>
                          <a:spcPct val="107000"/>
                        </a:lnSpc>
                        <a:spcAft>
                          <a:spcPts val="800"/>
                        </a:spcAft>
                      </a:pPr>
                      <a:r>
                        <a:rPr lang="ru-RU" sz="1400" b="1">
                          <a:solidFill>
                            <a:srgbClr val="B4005A"/>
                          </a:solidFill>
                          <a:effectLst/>
                          <a:latin typeface="Times New Roman"/>
                          <a:ea typeface="Times New Roman"/>
                          <a:cs typeface="Times New Roman"/>
                        </a:rPr>
                        <a:t> </a:t>
                      </a:r>
                      <a:endParaRPr lang="ru-RU" sz="140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1400" dirty="0">
                          <a:solidFill>
                            <a:srgbClr val="B4005A"/>
                          </a:solidFill>
                          <a:effectLst/>
                          <a:latin typeface="Times New Roman"/>
                          <a:ea typeface="Times New Roman"/>
                          <a:cs typeface="Times New Roman"/>
                        </a:rPr>
                        <a:t>Воспитатели группы, дети</a:t>
                      </a:r>
                      <a:endParaRPr lang="ru-RU" sz="14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8961403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06684" y="476672"/>
            <a:ext cx="2716834" cy="369332"/>
          </a:xfrm>
          <a:prstGeom prst="rect">
            <a:avLst/>
          </a:prstGeom>
        </p:spPr>
        <p:txBody>
          <a:bodyPr wrap="none">
            <a:spAutoFit/>
          </a:bodyPr>
          <a:lstStyle/>
          <a:p>
            <a:r>
              <a:rPr lang="ru-RU" b="1" dirty="0">
                <a:solidFill>
                  <a:srgbClr val="B4005A"/>
                </a:solidFill>
              </a:rPr>
              <a:t>Промежуточный  этап</a:t>
            </a:r>
          </a:p>
        </p:txBody>
      </p:sp>
      <p:graphicFrame>
        <p:nvGraphicFramePr>
          <p:cNvPr id="4" name="Таблица 3"/>
          <p:cNvGraphicFramePr>
            <a:graphicFrameLocks noGrp="1"/>
          </p:cNvGraphicFramePr>
          <p:nvPr>
            <p:extLst>
              <p:ext uri="{D42A27DB-BD31-4B8C-83A1-F6EECF244321}">
                <p14:modId xmlns:p14="http://schemas.microsoft.com/office/powerpoint/2010/main" val="579922449"/>
              </p:ext>
            </p:extLst>
          </p:nvPr>
        </p:nvGraphicFramePr>
        <p:xfrm>
          <a:off x="1547664" y="1052736"/>
          <a:ext cx="5934075" cy="4299014"/>
        </p:xfrm>
        <a:graphic>
          <a:graphicData uri="http://schemas.openxmlformats.org/drawingml/2006/table">
            <a:tbl>
              <a:tblPr firstRow="1" firstCol="1" bandRow="1"/>
              <a:tblGrid>
                <a:gridCol w="2966720"/>
                <a:gridCol w="2967355"/>
              </a:tblGrid>
              <a:tr h="0">
                <a:tc>
                  <a:txBody>
                    <a:bodyPr/>
                    <a:lstStyle/>
                    <a:p>
                      <a:pPr algn="ctr">
                        <a:lnSpc>
                          <a:spcPct val="107000"/>
                        </a:lnSpc>
                        <a:spcAft>
                          <a:spcPts val="800"/>
                        </a:spcAft>
                      </a:pPr>
                      <a:r>
                        <a:rPr lang="ru-RU" sz="1600" dirty="0">
                          <a:solidFill>
                            <a:srgbClr val="B4005A"/>
                          </a:solidFill>
                          <a:effectLst/>
                          <a:latin typeface="Times New Roman"/>
                          <a:ea typeface="Times New Roman"/>
                          <a:cs typeface="Times New Roman"/>
                        </a:rPr>
                        <a:t>Мероприятие </a:t>
                      </a:r>
                      <a:endParaRPr lang="ru-RU" sz="16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1600">
                          <a:solidFill>
                            <a:srgbClr val="B4005A"/>
                          </a:solidFill>
                          <a:effectLst/>
                          <a:latin typeface="Times New Roman"/>
                          <a:ea typeface="Times New Roman"/>
                          <a:cs typeface="Times New Roman"/>
                        </a:rPr>
                        <a:t>Ответственные</a:t>
                      </a:r>
                      <a:endParaRPr lang="ru-RU" sz="160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07000"/>
                        </a:lnSpc>
                        <a:spcAft>
                          <a:spcPts val="800"/>
                        </a:spcAft>
                      </a:pPr>
                      <a:r>
                        <a:rPr lang="ru-RU" sz="1600" dirty="0">
                          <a:solidFill>
                            <a:srgbClr val="B4005A"/>
                          </a:solidFill>
                          <a:effectLst/>
                          <a:latin typeface="Times New Roman"/>
                          <a:ea typeface="Times New Roman"/>
                          <a:cs typeface="Times New Roman"/>
                        </a:rPr>
                        <a:t>изготовление страницы для альбома проекта </a:t>
                      </a:r>
                      <a:r>
                        <a:rPr lang="ru-RU" sz="1600" dirty="0" smtClean="0">
                          <a:solidFill>
                            <a:srgbClr val="B4005A"/>
                          </a:solidFill>
                          <a:effectLst/>
                          <a:latin typeface="Times New Roman"/>
                          <a:ea typeface="Times New Roman"/>
                          <a:cs typeface="Times New Roman"/>
                        </a:rPr>
                        <a:t>«День</a:t>
                      </a:r>
                      <a:r>
                        <a:rPr lang="ru-RU" sz="1600" baseline="0" dirty="0" smtClean="0">
                          <a:solidFill>
                            <a:srgbClr val="B4005A"/>
                          </a:solidFill>
                          <a:effectLst/>
                          <a:latin typeface="Times New Roman"/>
                          <a:ea typeface="Times New Roman"/>
                          <a:cs typeface="Times New Roman"/>
                        </a:rPr>
                        <a:t> матери</a:t>
                      </a:r>
                      <a:r>
                        <a:rPr lang="ru-RU" sz="1600" dirty="0" smtClean="0">
                          <a:solidFill>
                            <a:srgbClr val="B4005A"/>
                          </a:solidFill>
                          <a:effectLst/>
                          <a:latin typeface="Times New Roman"/>
                          <a:ea typeface="Times New Roman"/>
                          <a:cs typeface="Times New Roman"/>
                        </a:rPr>
                        <a:t>»</a:t>
                      </a:r>
                      <a:endParaRPr lang="ru-RU" sz="16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1600" dirty="0">
                          <a:solidFill>
                            <a:srgbClr val="B4005A"/>
                          </a:solidFill>
                          <a:effectLst/>
                          <a:latin typeface="Times New Roman"/>
                          <a:ea typeface="Times New Roman"/>
                          <a:cs typeface="Times New Roman"/>
                        </a:rPr>
                        <a:t>Родители</a:t>
                      </a:r>
                      <a:endParaRPr lang="ru-RU" sz="16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07000"/>
                        </a:lnSpc>
                        <a:spcAft>
                          <a:spcPts val="800"/>
                        </a:spcAft>
                      </a:pPr>
                      <a:r>
                        <a:rPr lang="ru-RU" sz="1600" dirty="0">
                          <a:solidFill>
                            <a:srgbClr val="B4005A"/>
                          </a:solidFill>
                          <a:effectLst/>
                          <a:latin typeface="Times New Roman"/>
                          <a:ea typeface="Times New Roman"/>
                          <a:cs typeface="Times New Roman"/>
                        </a:rPr>
                        <a:t>Выбор сказки для показа детям, распределение ролей</a:t>
                      </a:r>
                      <a:endParaRPr lang="ru-RU" sz="16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1600" dirty="0">
                          <a:solidFill>
                            <a:srgbClr val="B4005A"/>
                          </a:solidFill>
                          <a:effectLst/>
                          <a:latin typeface="Times New Roman"/>
                          <a:ea typeface="Times New Roman"/>
                          <a:cs typeface="Times New Roman"/>
                        </a:rPr>
                        <a:t>Воспитатели группы, родители</a:t>
                      </a:r>
                      <a:endParaRPr lang="ru-RU" sz="16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07000"/>
                        </a:lnSpc>
                        <a:spcAft>
                          <a:spcPts val="800"/>
                        </a:spcAft>
                      </a:pPr>
                      <a:r>
                        <a:rPr lang="ru-RU" sz="1600" dirty="0">
                          <a:solidFill>
                            <a:srgbClr val="B4005A"/>
                          </a:solidFill>
                          <a:effectLst/>
                          <a:latin typeface="Times New Roman"/>
                          <a:ea typeface="Times New Roman"/>
                          <a:cs typeface="Times New Roman"/>
                        </a:rPr>
                        <a:t>Изготовление подарков для мам (открыток)</a:t>
                      </a:r>
                      <a:endParaRPr lang="ru-RU" sz="16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1600" dirty="0">
                          <a:solidFill>
                            <a:srgbClr val="B4005A"/>
                          </a:solidFill>
                          <a:effectLst/>
                          <a:latin typeface="Times New Roman"/>
                          <a:ea typeface="Times New Roman"/>
                          <a:cs typeface="Times New Roman"/>
                        </a:rPr>
                        <a:t>Воспитатели группы, дети</a:t>
                      </a:r>
                      <a:endParaRPr lang="ru-RU" sz="16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r>
                        <a:rPr lang="ru-RU" sz="1600">
                          <a:solidFill>
                            <a:srgbClr val="B4005A"/>
                          </a:solidFill>
                          <a:effectLst/>
                          <a:latin typeface="Calibri"/>
                          <a:ea typeface="Times New Roman"/>
                        </a:rPr>
                        <a:t>Чтение художественной литературы: В.Руссо «Моя мама», Я.Аким «Мама» К.Д.Ушинский «Петушок с семьей»</a:t>
                      </a:r>
                    </a:p>
                    <a:p>
                      <a:r>
                        <a:rPr lang="ru-RU" sz="1600">
                          <a:solidFill>
                            <a:srgbClr val="B4005A"/>
                          </a:solidFill>
                          <a:effectLst/>
                          <a:latin typeface="Calibri"/>
                          <a:ea typeface="Times New Roman"/>
                        </a:rPr>
                        <a:t>Пение песен:</a:t>
                      </a:r>
                    </a:p>
                    <a:p>
                      <a:r>
                        <a:rPr lang="ru-RU" sz="1600">
                          <a:solidFill>
                            <a:srgbClr val="B4005A"/>
                          </a:solidFill>
                          <a:effectLst/>
                          <a:latin typeface="Calibri"/>
                          <a:ea typeface="Times New Roman"/>
                        </a:rPr>
                        <a:t>Разучивание стихов:</a:t>
                      </a:r>
                    </a:p>
                    <a:p>
                      <a:r>
                        <a:rPr lang="ru-RU" sz="1600">
                          <a:solidFill>
                            <a:srgbClr val="B4005A"/>
                          </a:solidFill>
                          <a:effectLst/>
                          <a:latin typeface="Calibri"/>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1600" dirty="0">
                          <a:solidFill>
                            <a:srgbClr val="B4005A"/>
                          </a:solidFill>
                          <a:effectLst/>
                          <a:latin typeface="Times New Roman"/>
                          <a:ea typeface="Times New Roman"/>
                          <a:cs typeface="Times New Roman"/>
                        </a:rPr>
                        <a:t>Воспитатели группы, дети</a:t>
                      </a:r>
                      <a:endParaRPr lang="ru-RU" sz="16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07000"/>
                        </a:lnSpc>
                        <a:spcAft>
                          <a:spcPts val="800"/>
                        </a:spcAft>
                      </a:pPr>
                      <a:r>
                        <a:rPr lang="ru-RU" sz="1600">
                          <a:solidFill>
                            <a:srgbClr val="B4005A"/>
                          </a:solidFill>
                          <a:effectLst/>
                          <a:latin typeface="Times New Roman"/>
                          <a:ea typeface="Times New Roman"/>
                          <a:cs typeface="Times New Roman"/>
                        </a:rPr>
                        <a:t>Проведение репетиции театра-сказки для показа детям</a:t>
                      </a:r>
                      <a:endParaRPr lang="ru-RU" sz="160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1600" dirty="0">
                          <a:solidFill>
                            <a:srgbClr val="B4005A"/>
                          </a:solidFill>
                          <a:effectLst/>
                          <a:latin typeface="Times New Roman"/>
                          <a:ea typeface="Times New Roman"/>
                          <a:cs typeface="Times New Roman"/>
                        </a:rPr>
                        <a:t>Воспитатели группы, родители</a:t>
                      </a:r>
                      <a:endParaRPr lang="ru-RU" sz="16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1"/>
          <p:cNvSpPr>
            <a:spLocks noChangeArrowheads="1"/>
          </p:cNvSpPr>
          <p:nvPr/>
        </p:nvSpPr>
        <p:spPr bwMode="auto">
          <a:xfrm>
            <a:off x="1627223" y="2204864"/>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004514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87824" y="260648"/>
            <a:ext cx="3328283" cy="461665"/>
          </a:xfrm>
          <a:prstGeom prst="rect">
            <a:avLst/>
          </a:prstGeom>
        </p:spPr>
        <p:txBody>
          <a:bodyPr wrap="none">
            <a:spAutoFit/>
          </a:bodyPr>
          <a:lstStyle/>
          <a:p>
            <a:r>
              <a:rPr lang="ru-RU" sz="2400" dirty="0">
                <a:solidFill>
                  <a:srgbClr val="B4005A"/>
                </a:solidFill>
              </a:rPr>
              <a:t>Заключительный этап</a:t>
            </a:r>
          </a:p>
        </p:txBody>
      </p:sp>
      <p:graphicFrame>
        <p:nvGraphicFramePr>
          <p:cNvPr id="3" name="Таблица 2"/>
          <p:cNvGraphicFramePr>
            <a:graphicFrameLocks noGrp="1"/>
          </p:cNvGraphicFramePr>
          <p:nvPr>
            <p:extLst>
              <p:ext uri="{D42A27DB-BD31-4B8C-83A1-F6EECF244321}">
                <p14:modId xmlns:p14="http://schemas.microsoft.com/office/powerpoint/2010/main" val="3128358368"/>
              </p:ext>
            </p:extLst>
          </p:nvPr>
        </p:nvGraphicFramePr>
        <p:xfrm>
          <a:off x="1763688" y="1052736"/>
          <a:ext cx="5934075" cy="4239768"/>
        </p:xfrm>
        <a:graphic>
          <a:graphicData uri="http://schemas.openxmlformats.org/drawingml/2006/table">
            <a:tbl>
              <a:tblPr firstRow="1" firstCol="1" bandRow="1"/>
              <a:tblGrid>
                <a:gridCol w="2966720"/>
                <a:gridCol w="2967355"/>
              </a:tblGrid>
              <a:tr h="0">
                <a:tc>
                  <a:txBody>
                    <a:bodyPr/>
                    <a:lstStyle/>
                    <a:p>
                      <a:pPr algn="ctr">
                        <a:lnSpc>
                          <a:spcPct val="107000"/>
                        </a:lnSpc>
                        <a:spcAft>
                          <a:spcPts val="800"/>
                        </a:spcAft>
                      </a:pPr>
                      <a:r>
                        <a:rPr lang="ru-RU" sz="2000" dirty="0">
                          <a:solidFill>
                            <a:srgbClr val="B4005A"/>
                          </a:solidFill>
                          <a:effectLst/>
                          <a:latin typeface="Times New Roman"/>
                          <a:ea typeface="Times New Roman"/>
                          <a:cs typeface="Times New Roman"/>
                        </a:rPr>
                        <a:t>Мероприятие</a:t>
                      </a:r>
                      <a:endParaRPr lang="ru-RU" sz="20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ru-RU" sz="2000">
                          <a:solidFill>
                            <a:srgbClr val="B4005A"/>
                          </a:solidFill>
                          <a:effectLst/>
                          <a:latin typeface="Times New Roman"/>
                          <a:ea typeface="Times New Roman"/>
                          <a:cs typeface="Times New Roman"/>
                        </a:rPr>
                        <a:t>Ответственные</a:t>
                      </a:r>
                      <a:endParaRPr lang="ru-RU" sz="200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07000"/>
                        </a:lnSpc>
                        <a:spcAft>
                          <a:spcPts val="800"/>
                        </a:spcAft>
                      </a:pPr>
                      <a:r>
                        <a:rPr lang="ru-RU" sz="2000" dirty="0">
                          <a:solidFill>
                            <a:srgbClr val="B4005A"/>
                          </a:solidFill>
                          <a:effectLst/>
                          <a:latin typeface="Times New Roman"/>
                          <a:ea typeface="Times New Roman"/>
                          <a:cs typeface="Times New Roman"/>
                        </a:rPr>
                        <a:t>организация выставки работ проекта </a:t>
                      </a:r>
                      <a:r>
                        <a:rPr lang="ru-RU" sz="2000" dirty="0" smtClean="0">
                          <a:solidFill>
                            <a:srgbClr val="B4005A"/>
                          </a:solidFill>
                          <a:effectLst/>
                          <a:latin typeface="Times New Roman"/>
                          <a:ea typeface="Times New Roman"/>
                          <a:cs typeface="Times New Roman"/>
                        </a:rPr>
                        <a:t>«День</a:t>
                      </a:r>
                      <a:r>
                        <a:rPr lang="ru-RU" sz="2000" baseline="0" dirty="0" smtClean="0">
                          <a:solidFill>
                            <a:srgbClr val="B4005A"/>
                          </a:solidFill>
                          <a:effectLst/>
                          <a:latin typeface="Times New Roman"/>
                          <a:ea typeface="Times New Roman"/>
                          <a:cs typeface="Times New Roman"/>
                        </a:rPr>
                        <a:t> матери</a:t>
                      </a:r>
                      <a:r>
                        <a:rPr lang="ru-RU" sz="2000" dirty="0" smtClean="0">
                          <a:solidFill>
                            <a:srgbClr val="B4005A"/>
                          </a:solidFill>
                          <a:effectLst/>
                          <a:latin typeface="Times New Roman"/>
                          <a:ea typeface="Times New Roman"/>
                          <a:cs typeface="Times New Roman"/>
                        </a:rPr>
                        <a:t>» </a:t>
                      </a:r>
                      <a:endParaRPr lang="ru-RU" sz="20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2000" dirty="0">
                          <a:solidFill>
                            <a:srgbClr val="B4005A"/>
                          </a:solidFill>
                          <a:effectLst/>
                          <a:latin typeface="Times New Roman"/>
                          <a:ea typeface="Times New Roman"/>
                          <a:cs typeface="Times New Roman"/>
                        </a:rPr>
                        <a:t>Воспитатели группы, родители</a:t>
                      </a:r>
                      <a:endParaRPr lang="ru-RU" sz="20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07000"/>
                        </a:lnSpc>
                        <a:spcAft>
                          <a:spcPts val="800"/>
                        </a:spcAft>
                      </a:pPr>
                      <a:r>
                        <a:rPr lang="ru-RU" sz="2000">
                          <a:solidFill>
                            <a:srgbClr val="B4005A"/>
                          </a:solidFill>
                          <a:effectLst/>
                          <a:latin typeface="Times New Roman"/>
                          <a:ea typeface="Times New Roman"/>
                          <a:cs typeface="Times New Roman"/>
                        </a:rPr>
                        <a:t>Организация совместного показа кукольной сказки «»</a:t>
                      </a:r>
                      <a:endParaRPr lang="ru-RU" sz="200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2000" dirty="0">
                          <a:solidFill>
                            <a:srgbClr val="B4005A"/>
                          </a:solidFill>
                          <a:effectLst/>
                          <a:latin typeface="Times New Roman"/>
                          <a:ea typeface="Times New Roman"/>
                          <a:cs typeface="Times New Roman"/>
                        </a:rPr>
                        <a:t>Воспитатели группы, родители, дети</a:t>
                      </a:r>
                      <a:endParaRPr lang="ru-RU" sz="20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07000"/>
                        </a:lnSpc>
                        <a:spcAft>
                          <a:spcPts val="800"/>
                        </a:spcAft>
                      </a:pPr>
                      <a:r>
                        <a:rPr lang="ru-RU" sz="2000">
                          <a:solidFill>
                            <a:srgbClr val="B4005A"/>
                          </a:solidFill>
                          <a:effectLst/>
                          <a:latin typeface="Times New Roman"/>
                          <a:ea typeface="Times New Roman"/>
                          <a:cs typeface="Times New Roman"/>
                        </a:rPr>
                        <a:t>Чтение стихов для мам</a:t>
                      </a:r>
                      <a:endParaRPr lang="ru-RU" sz="200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2000" dirty="0">
                          <a:solidFill>
                            <a:srgbClr val="B4005A"/>
                          </a:solidFill>
                          <a:effectLst/>
                          <a:latin typeface="Times New Roman"/>
                          <a:ea typeface="Times New Roman"/>
                          <a:cs typeface="Times New Roman"/>
                        </a:rPr>
                        <a:t>Дети</a:t>
                      </a:r>
                      <a:endParaRPr lang="ru-RU" sz="20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07000"/>
                        </a:lnSpc>
                        <a:spcAft>
                          <a:spcPts val="800"/>
                        </a:spcAft>
                      </a:pPr>
                      <a:r>
                        <a:rPr lang="ru-RU" sz="2000" dirty="0">
                          <a:solidFill>
                            <a:srgbClr val="B4005A"/>
                          </a:solidFill>
                          <a:effectLst/>
                          <a:latin typeface="Times New Roman"/>
                          <a:ea typeface="Times New Roman"/>
                          <a:cs typeface="Times New Roman"/>
                        </a:rPr>
                        <a:t>совместное чаепитие после показа сказки </a:t>
                      </a:r>
                      <a:r>
                        <a:rPr lang="ru-RU" sz="2000" dirty="0" smtClean="0">
                          <a:solidFill>
                            <a:srgbClr val="B4005A"/>
                          </a:solidFill>
                          <a:effectLst/>
                          <a:latin typeface="Times New Roman"/>
                          <a:ea typeface="Times New Roman"/>
                          <a:cs typeface="Times New Roman"/>
                        </a:rPr>
                        <a:t>«</a:t>
                      </a:r>
                      <a:r>
                        <a:rPr lang="ru-RU" sz="2000" dirty="0" err="1" smtClean="0">
                          <a:solidFill>
                            <a:srgbClr val="B4005A"/>
                          </a:solidFill>
                          <a:effectLst/>
                          <a:latin typeface="Times New Roman"/>
                          <a:ea typeface="Times New Roman"/>
                          <a:cs typeface="Times New Roman"/>
                        </a:rPr>
                        <a:t>Заюшкина</a:t>
                      </a:r>
                      <a:r>
                        <a:rPr lang="ru-RU" sz="2000" dirty="0" smtClean="0">
                          <a:solidFill>
                            <a:srgbClr val="B4005A"/>
                          </a:solidFill>
                          <a:effectLst/>
                          <a:latin typeface="Times New Roman"/>
                          <a:ea typeface="Times New Roman"/>
                          <a:cs typeface="Times New Roman"/>
                        </a:rPr>
                        <a:t> избушка»</a:t>
                      </a:r>
                      <a:endParaRPr lang="ru-RU" sz="20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2000" dirty="0">
                          <a:solidFill>
                            <a:srgbClr val="B4005A"/>
                          </a:solidFill>
                          <a:effectLst/>
                          <a:latin typeface="Times New Roman"/>
                          <a:ea typeface="Times New Roman"/>
                          <a:cs typeface="Times New Roman"/>
                        </a:rPr>
                        <a:t>Воспитатели группы, родители, дети</a:t>
                      </a:r>
                      <a:endParaRPr lang="ru-RU" sz="20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07000"/>
                        </a:lnSpc>
                        <a:spcAft>
                          <a:spcPts val="800"/>
                        </a:spcAft>
                      </a:pPr>
                      <a:r>
                        <a:rPr lang="ru-RU" sz="2000">
                          <a:solidFill>
                            <a:srgbClr val="B4005A"/>
                          </a:solidFill>
                          <a:effectLst/>
                          <a:latin typeface="Times New Roman"/>
                          <a:ea typeface="Times New Roman"/>
                          <a:cs typeface="Times New Roman"/>
                        </a:rPr>
                        <a:t>Вручение мамам праздничных открыток</a:t>
                      </a:r>
                      <a:endParaRPr lang="ru-RU" sz="200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ru-RU" sz="2000" dirty="0">
                          <a:solidFill>
                            <a:srgbClr val="B4005A"/>
                          </a:solidFill>
                          <a:effectLst/>
                          <a:latin typeface="Times New Roman"/>
                          <a:ea typeface="Times New Roman"/>
                          <a:cs typeface="Times New Roman"/>
                        </a:rPr>
                        <a:t>Дети</a:t>
                      </a:r>
                      <a:endParaRPr lang="ru-RU" sz="2000" dirty="0">
                        <a:solidFill>
                          <a:srgbClr val="B4005A"/>
                        </a:solidFill>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Rectangle 1"/>
          <p:cNvSpPr>
            <a:spLocks noChangeArrowheads="1"/>
          </p:cNvSpPr>
          <p:nvPr/>
        </p:nvSpPr>
        <p:spPr bwMode="auto">
          <a:xfrm>
            <a:off x="1604963" y="27209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917622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rgbClr val="B4005A"/>
                </a:solidFill>
              </a:rPr>
              <a:t>« Мама милая моя!!!»</a:t>
            </a:r>
            <a:endParaRPr lang="ru-RU" dirty="0">
              <a:solidFill>
                <a:srgbClr val="B4005A"/>
              </a:solidFill>
            </a:endParaRP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1624524"/>
            <a:ext cx="3191000" cy="1794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1600" y="1625465"/>
            <a:ext cx="3193760" cy="1793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6728" y="4077072"/>
            <a:ext cx="3351360" cy="1882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04048" y="4077072"/>
            <a:ext cx="3479032" cy="195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9833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rgbClr val="B4005A"/>
                </a:solidFill>
              </a:rPr>
              <a:t>Развлечение ко дню Матери</a:t>
            </a:r>
            <a:endParaRPr lang="ru-RU" dirty="0">
              <a:solidFill>
                <a:srgbClr val="B4005A"/>
              </a:solidFill>
            </a:endParaRPr>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1268760"/>
            <a:ext cx="2590933" cy="19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1249399"/>
            <a:ext cx="2395193" cy="31935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63888" y="3068960"/>
            <a:ext cx="2393250" cy="3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30159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476672"/>
            <a:ext cx="7522228" cy="5644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10564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836712"/>
            <a:ext cx="8229600" cy="1143000"/>
          </a:xfrm>
        </p:spPr>
        <p:txBody>
          <a:bodyPr>
            <a:normAutofit/>
          </a:bodyPr>
          <a:lstStyle/>
          <a:p>
            <a:r>
              <a:rPr lang="ru-RU" sz="3600" dirty="0" smtClean="0">
                <a:solidFill>
                  <a:srgbClr val="B4005A"/>
                </a:solidFill>
              </a:rPr>
              <a:t>Создание </a:t>
            </a:r>
            <a:r>
              <a:rPr lang="ru-RU" sz="3600" dirty="0" err="1" smtClean="0">
                <a:solidFill>
                  <a:srgbClr val="B4005A"/>
                </a:solidFill>
              </a:rPr>
              <a:t>Лепбука</a:t>
            </a:r>
            <a:r>
              <a:rPr lang="ru-RU" sz="3600" dirty="0" smtClean="0">
                <a:solidFill>
                  <a:srgbClr val="B4005A"/>
                </a:solidFill>
              </a:rPr>
              <a:t> «День матери»</a:t>
            </a:r>
            <a:endParaRPr lang="ru-RU" sz="3600" dirty="0">
              <a:solidFill>
                <a:srgbClr val="B4005A"/>
              </a:solidFill>
            </a:endParaRPr>
          </a:p>
        </p:txBody>
      </p:sp>
    </p:spTree>
    <p:extLst>
      <p:ext uri="{BB962C8B-B14F-4D97-AF65-F5344CB8AC3E}">
        <p14:creationId xmlns:p14="http://schemas.microsoft.com/office/powerpoint/2010/main" val="381034250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173</TotalTime>
  <Words>2110</Words>
  <Application>Microsoft Office PowerPoint</Application>
  <PresentationFormat>Экран (4:3)</PresentationFormat>
  <Paragraphs>181</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Тема Office</vt:lpstr>
      <vt:lpstr>Социально-коммуникотивный проект на тему:  «День матери»</vt:lpstr>
      <vt:lpstr>Актуальность проекта:</vt:lpstr>
      <vt:lpstr>Цель проекта</vt:lpstr>
      <vt:lpstr>Задачи проекта.</vt:lpstr>
      <vt:lpstr>Участники проекта: дети второй младшей группы, родители и воспитатели группы, воспитатель по изодеятельности, музыкальный руководитель.</vt:lpstr>
      <vt:lpstr>Презентация PowerPoint</vt:lpstr>
      <vt:lpstr>Ожидаемые результаты:</vt:lpstr>
      <vt:lpstr>Сроки реализации проекта: ноябрь 2017 года</vt:lpstr>
      <vt:lpstr>Концептуальные и методологические основы </vt:lpstr>
      <vt:lpstr>НОД по темам</vt:lpstr>
      <vt:lpstr>Презентация PowerPoint</vt:lpstr>
      <vt:lpstr>2 этап –ПРОМЕЖУТОЧНЫЙ (2 НЕДЕЛИ ) Педагог:  - консультирует, направляет родителей на участие в проекте - оказывает помощь детям в оформлении подарков для мам (изготовление открыток) - разучивает с детьми песню, стихи о маме Дети: - разучивают песни и стихи о маме - изготавливают поздравительную открытку Родители: - изготавливают страницы для альбома проекта «День матери» - выбирают совместно с педагогом сказку, для показа детям, распределяют роли -проводят репетицию театра-сказки для показа детям </vt:lpstr>
      <vt:lpstr>Презентация PowerPoint</vt:lpstr>
      <vt:lpstr>Презентация PowerPoint</vt:lpstr>
      <vt:lpstr>Презентация PowerPoint</vt:lpstr>
      <vt:lpstr>Презентация PowerPoint</vt:lpstr>
      <vt:lpstr>« Мама милая моя!!!»</vt:lpstr>
      <vt:lpstr>Развлечение ко дню Матери</vt:lpstr>
      <vt:lpstr>Презентация PowerPoint</vt:lpstr>
      <vt:lpstr>Создание Лепбука «День матери»</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Home</cp:lastModifiedBy>
  <cp:revision>24</cp:revision>
  <dcterms:created xsi:type="dcterms:W3CDTF">2015-04-12T12:32:11Z</dcterms:created>
  <dcterms:modified xsi:type="dcterms:W3CDTF">2017-12-11T18:08:36Z</dcterms:modified>
</cp:coreProperties>
</file>