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image" Target="../media/image-3-5.png"/><Relationship Id="rId6" Type="http://schemas.openxmlformats.org/officeDocument/2006/relationships/image" Target="../media/image-3-6.png"/><Relationship Id="rId7" Type="http://schemas.openxmlformats.org/officeDocument/2006/relationships/image" Target="../media/image-3-7.png"/><Relationship Id="rId8" Type="http://schemas.openxmlformats.org/officeDocument/2006/relationships/image" Target="../media/image-3-8.png"/><Relationship Id="rId9" Type="http://schemas.openxmlformats.org/officeDocument/2006/relationships/image" Target="../media/image-3-9.png"/><Relationship Id="rId10" Type="http://schemas.openxmlformats.org/officeDocument/2006/relationships/image" Target="../media/image-3-10.png"/><Relationship Id="rId11" Type="http://schemas.openxmlformats.org/officeDocument/2006/relationships/image" Target="../media/image-3-11.png"/><Relationship Id="rId12" Type="http://schemas.openxmlformats.org/officeDocument/2006/relationships/slideLayout" Target="../slideLayouts/slideLayout1.xml"/><Relationship Id="rId1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image" Target="../media/image-5-6.png"/><Relationship Id="rId7" Type="http://schemas.openxmlformats.org/officeDocument/2006/relationships/image" Target="../media/image-5-7.png"/><Relationship Id="rId8" Type="http://schemas.openxmlformats.org/officeDocument/2006/relationships/image" Target="../media/image-5-8.png"/><Relationship Id="rId9" Type="http://schemas.openxmlformats.org/officeDocument/2006/relationships/image" Target="../media/image-5-9.png"/><Relationship Id="rId10" Type="http://schemas.openxmlformats.org/officeDocument/2006/relationships/slideLayout" Target="../slideLayouts/slideLayout1.xml"/><Relationship Id="rId11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BBC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340200" y="449775"/>
            <a:ext cx="3983700" cy="1593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26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Воспитание семейных ценностей: обзор и ключевые темы
</a:t>
            </a:r>
            <a:endParaRPr lang="en-US" sz="2600" dirty="0"/>
          </a:p>
        </p:txBody>
      </p:sp>
      <p:sp>
        <p:nvSpPr>
          <p:cNvPr id="5" name="Text 1"/>
          <p:cNvSpPr txBox="1"/>
          <p:nvPr/>
        </p:nvSpPr>
        <p:spPr>
          <a:xfrm>
            <a:off x="340200" y="3118500"/>
            <a:ext cx="3766800" cy="17607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Семейные ценности — основа гармонии, стабильности и социальной устойчивости.
</a:t>
            </a:r>
            <a:pPr algn="l" indent="0" marL="0">
              <a:lnSpc>
                <a:spcPct val="10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00000"/>
              </a:lnSpc>
              <a:buNone/>
            </a:pPr>
            <a:r>
              <a:rPr lang="en-US" sz="1200" i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001" y="501325"/>
            <a:ext cx="3752248" cy="42069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337925" y="1985375"/>
            <a:ext cx="4234200" cy="1929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Семейные ценности формируют поведение на основе любви и доверия. Их воспитание помогает сохранить устойчивость семьи в меняющемся мире.
</a:t>
            </a:r>
            <a:endParaRPr lang="en-US" sz="1400" dirty="0"/>
          </a:p>
        </p:txBody>
      </p:sp>
      <p:sp>
        <p:nvSpPr>
          <p:cNvPr id="7" name="Text 1"/>
          <p:cNvSpPr txBox="1"/>
          <p:nvPr/>
        </p:nvSpPr>
        <p:spPr>
          <a:xfrm>
            <a:off x="337925" y="393900"/>
            <a:ext cx="4366200" cy="946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Важность семейных ценностей в современном обществе
</a:t>
            </a:r>
            <a:endParaRPr lang="en-US" sz="2400" dirty="0"/>
          </a:p>
        </p:txBody>
      </p:sp>
      <p:sp>
        <p:nvSpPr>
          <p:cNvPr id="8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456" y="1404550"/>
            <a:ext cx="218400" cy="218400"/>
          </a:xfrm>
          <a:prstGeom prst="rect">
            <a:avLst/>
          </a:prstGeom>
        </p:spPr>
      </p:pic>
      <p:pic>
        <p:nvPicPr>
          <p:cNvPr id="5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4831" y="1426390"/>
            <a:ext cx="218400" cy="174720"/>
          </a:xfrm>
          <a:prstGeom prst="rect">
            <a:avLst/>
          </a:prstGeom>
        </p:spPr>
      </p:pic>
      <p:pic>
        <p:nvPicPr>
          <p:cNvPr id="7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32106" y="1426390"/>
            <a:ext cx="218400" cy="174720"/>
          </a:xfrm>
          <a:prstGeom prst="rect">
            <a:avLst/>
          </a:prstGeom>
        </p:spPr>
      </p:pic>
      <p:pic>
        <p:nvPicPr>
          <p:cNvPr id="9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 8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8456" y="1426390"/>
            <a:ext cx="218400" cy="174720"/>
          </a:xfrm>
          <a:prstGeom prst="rect">
            <a:avLst/>
          </a:prstGeom>
        </p:spPr>
      </p:pic>
      <p:pic>
        <p:nvPicPr>
          <p:cNvPr id="11" name="Image 9" descr="preencoded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 10" descr="preencoded.png">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47144" y="1400650"/>
            <a:ext cx="197925" cy="226200"/>
          </a:xfrm>
          <a:prstGeom prst="rect">
            <a:avLst/>
          </a:prstGeom>
        </p:spPr>
      </p:pic>
      <p:sp>
        <p:nvSpPr>
          <p:cNvPr id="13" name="Text 0"/>
          <p:cNvSpPr txBox="1"/>
          <p:nvPr/>
        </p:nvSpPr>
        <p:spPr>
          <a:xfrm>
            <a:off x="337920" y="393900"/>
            <a:ext cx="84387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составляющие семейных ценностей
</a:t>
            </a:r>
            <a:endParaRPr lang="en-US" sz="2400" dirty="0"/>
          </a:p>
        </p:txBody>
      </p:sp>
      <p:sp>
        <p:nvSpPr>
          <p:cNvPr id="14" name="Text 1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00" dirty="0"/>
          </a:p>
        </p:txBody>
      </p:sp>
      <p:sp>
        <p:nvSpPr>
          <p:cNvPr id="15" name="Text 2"/>
          <p:cNvSpPr txBox="1"/>
          <p:nvPr/>
        </p:nvSpPr>
        <p:spPr>
          <a:xfrm>
            <a:off x="501325" y="1865450"/>
            <a:ext cx="1428900" cy="25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Любовь
</a:t>
            </a:r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00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Непревзойдённая основа семьи, поддерживающая взаимопонимание и эмоциональную близость между её членами.
</a:t>
            </a:r>
            <a:endParaRPr lang="en-US" sz="1100" dirty="0"/>
          </a:p>
        </p:txBody>
      </p:sp>
      <p:sp>
        <p:nvSpPr>
          <p:cNvPr id="16" name="Text 3"/>
          <p:cNvSpPr txBox="1"/>
          <p:nvPr/>
        </p:nvSpPr>
        <p:spPr>
          <a:xfrm>
            <a:off x="2204950" y="1865450"/>
            <a:ext cx="1428900" cy="25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Уважение
</a:t>
            </a:r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00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Принцип признания важности каждого члена семьи и уважения личных границ и мнений.
</a:t>
            </a:r>
            <a:endParaRPr lang="en-US" sz="1100" dirty="0"/>
          </a:p>
        </p:txBody>
      </p:sp>
      <p:sp>
        <p:nvSpPr>
          <p:cNvPr id="17" name="Text 4"/>
          <p:cNvSpPr txBox="1"/>
          <p:nvPr/>
        </p:nvSpPr>
        <p:spPr>
          <a:xfrm>
            <a:off x="3857550" y="1865450"/>
            <a:ext cx="1428900" cy="25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Взаимопомощь
</a:t>
            </a:r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00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Активная поддержка друг друга в повседневных делах и сложных ситуациях способствует укреплению связей.
</a:t>
            </a:r>
            <a:endParaRPr lang="en-US" sz="1100" dirty="0"/>
          </a:p>
        </p:txBody>
      </p:sp>
      <p:sp>
        <p:nvSpPr>
          <p:cNvPr id="18" name="Text 5"/>
          <p:cNvSpPr txBox="1"/>
          <p:nvPr/>
        </p:nvSpPr>
        <p:spPr>
          <a:xfrm>
            <a:off x="5510150" y="1865450"/>
            <a:ext cx="1428900" cy="25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Ответственность
</a:t>
            </a:r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00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Осознание роли и обязательств внутри семьи, развитие самодисциплины и долгосрочных ценностей.
</a:t>
            </a:r>
            <a:endParaRPr lang="en-US" sz="1100" dirty="0"/>
          </a:p>
        </p:txBody>
      </p:sp>
      <p:sp>
        <p:nvSpPr>
          <p:cNvPr id="19" name="Text 6"/>
          <p:cNvSpPr txBox="1"/>
          <p:nvPr/>
        </p:nvSpPr>
        <p:spPr>
          <a:xfrm>
            <a:off x="7162750" y="1865450"/>
            <a:ext cx="1428900" cy="25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Доверие
</a:t>
            </a:r>
            <a:pPr algn="l" indent="0" marL="0">
              <a:lnSpc>
                <a:spcPct val="100000"/>
              </a:lnSpc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00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Фундамент для открытого общения и поддержки, создающий ощущение безопасности и уверенности.
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6183700" y="1565975"/>
            <a:ext cx="2517000" cy="247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 навыков коммуникации на основе ценностей обеспечивает ребёнку успешное построение отношений в семье и обществе.
</a:t>
            </a:r>
            <a:endParaRPr lang="en-US" sz="1200" dirty="0"/>
          </a:p>
        </p:txBody>
      </p:sp>
      <p:sp>
        <p:nvSpPr>
          <p:cNvPr id="6" name="Text 1"/>
          <p:cNvSpPr txBox="1"/>
          <p:nvPr/>
        </p:nvSpPr>
        <p:spPr>
          <a:xfrm>
            <a:off x="418525" y="1565975"/>
            <a:ext cx="2380800" cy="247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Воспитание уважения к старшим формирует у ребёнка чувство ответственности и социального долга, которое переносится в последующие отношения.
</a:t>
            </a:r>
            <a:endParaRPr lang="en-US" sz="1200" dirty="0"/>
          </a:p>
        </p:txBody>
      </p:sp>
      <p:sp>
        <p:nvSpPr>
          <p:cNvPr id="7" name="Text 2"/>
          <p:cNvSpPr txBox="1"/>
          <p:nvPr/>
        </p:nvSpPr>
        <p:spPr>
          <a:xfrm>
            <a:off x="3338125" y="1565975"/>
            <a:ext cx="2380800" cy="2474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Забота о младших учит эмпатии и взаимопомощи, что способствует гармоничному развитию личности и социальной адаптации.
</a:t>
            </a:r>
            <a:endParaRPr lang="en-US" sz="1200" dirty="0"/>
          </a:p>
        </p:txBody>
      </p:sp>
      <p:sp>
        <p:nvSpPr>
          <p:cNvPr id="8" name="Text 3"/>
          <p:cNvSpPr txBox="1"/>
          <p:nvPr/>
        </p:nvSpPr>
        <p:spPr>
          <a:xfrm>
            <a:off x="418525" y="393900"/>
            <a:ext cx="8211900" cy="33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Роль семейных ценностей в воспитании детей
</a:t>
            </a:r>
            <a:endParaRPr lang="en-US" sz="2400" dirty="0"/>
          </a:p>
        </p:txBody>
      </p:sp>
      <p:sp>
        <p:nvSpPr>
          <p:cNvPr id="9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8575" y="3003627"/>
            <a:ext cx="2700000" cy="1787695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9475" y="3003627"/>
            <a:ext cx="2700000" cy="1787695"/>
          </a:xfrm>
          <a:prstGeom prst="rect">
            <a:avLst/>
          </a:prstGeom>
        </p:spPr>
      </p:pic>
      <p:pic>
        <p:nvPicPr>
          <p:cNvPr id="6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0475" y="3003627"/>
            <a:ext cx="2700000" cy="1787695"/>
          </a:xfrm>
          <a:prstGeom prst="rect">
            <a:avLst/>
          </a:prstGeom>
        </p:spPr>
      </p:pic>
      <p:pic>
        <p:nvPicPr>
          <p:cNvPr id="9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 8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 0"/>
          <p:cNvSpPr txBox="1"/>
          <p:nvPr/>
        </p:nvSpPr>
        <p:spPr>
          <a:xfrm>
            <a:off x="418525" y="393900"/>
            <a:ext cx="8262000" cy="332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10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Эффективные методы воспитания семейных ценностей
</a:t>
            </a:r>
            <a:endParaRPr lang="en-US" sz="2107" dirty="0"/>
          </a:p>
        </p:txBody>
      </p:sp>
      <p:sp>
        <p:nvSpPr>
          <p:cNvPr id="12" name="Text 1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00" dirty="0"/>
          </a:p>
        </p:txBody>
      </p:sp>
      <p:sp>
        <p:nvSpPr>
          <p:cNvPr id="13" name="Text 2"/>
          <p:cNvSpPr txBox="1"/>
          <p:nvPr/>
        </p:nvSpPr>
        <p:spPr>
          <a:xfrm>
            <a:off x="847125" y="1180555"/>
            <a:ext cx="2039700" cy="15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2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Личный пример родителей
</a:t>
            </a:r>
            <a:pPr algn="l" indent="0" marL="0">
              <a:lnSpc>
                <a:spcPct val="115000"/>
              </a:lnSpc>
              <a:buNone/>
            </a:pPr>
            <a:r>
              <a:rPr lang="en-US" sz="1154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Дети запоминают поведение своих родителей и повторяют его. Демонстрация уважения и поддержки укрепляет формирование нравственных ориентиров.
</a:t>
            </a:r>
            <a:endParaRPr lang="en-US" sz="1027" dirty="0"/>
          </a:p>
        </p:txBody>
      </p:sp>
      <p:sp>
        <p:nvSpPr>
          <p:cNvPr id="14" name="Text 3"/>
          <p:cNvSpPr txBox="1"/>
          <p:nvPr/>
        </p:nvSpPr>
        <p:spPr>
          <a:xfrm>
            <a:off x="3677675" y="1180555"/>
            <a:ext cx="2039700" cy="15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2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Обсуждение семейных принципов
</a:t>
            </a:r>
            <a:pPr algn="l" indent="0" marL="0">
              <a:lnSpc>
                <a:spcPct val="115000"/>
              </a:lnSpc>
              <a:buNone/>
            </a:pPr>
            <a:r>
              <a:rPr lang="en-US" sz="1154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Регулярные беседы о значении ценностей помогают детям понять их важность и применять в повседневной жизни.
</a:t>
            </a:r>
            <a:endParaRPr lang="en-US" sz="1027" dirty="0"/>
          </a:p>
        </p:txBody>
      </p:sp>
      <p:sp>
        <p:nvSpPr>
          <p:cNvPr id="15" name="Text 4"/>
          <p:cNvSpPr txBox="1"/>
          <p:nvPr/>
        </p:nvSpPr>
        <p:spPr>
          <a:xfrm>
            <a:off x="6458600" y="1180555"/>
            <a:ext cx="2039700" cy="158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2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Совместные традиции и ритуалы
</a:t>
            </a:r>
            <a:pPr algn="l" indent="0" marL="0">
              <a:lnSpc>
                <a:spcPct val="115000"/>
              </a:lnSpc>
              <a:buNone/>
            </a:pPr>
            <a:r>
              <a:rPr lang="en-US" sz="1154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Участие всей семьи в празднованиях, обычаях и общих делах создаёт ощущение единства и передаёт культурное наследие.
</a:t>
            </a:r>
            <a:endParaRPr lang="en-US" sz="1027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84625" y="1392850"/>
            <a:ext cx="3550200" cy="117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Совместные ужины способствуют укреплению эмоциональных связей и обмену новостями, создавая атмосферу близости.
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4902425" y="1392925"/>
            <a:ext cx="3550200" cy="117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Празднование общих праздников формирует чувство принадлежности к семье и поддерживает культурные обычаи.
</a:t>
            </a:r>
            <a:endParaRPr lang="en-US" sz="1200" dirty="0"/>
          </a:p>
        </p:txBody>
      </p:sp>
      <p:sp>
        <p:nvSpPr>
          <p:cNvPr id="5" name="Text 2"/>
          <p:cNvSpPr txBox="1"/>
          <p:nvPr/>
        </p:nvSpPr>
        <p:spPr>
          <a:xfrm>
            <a:off x="684625" y="3266225"/>
            <a:ext cx="3550200" cy="117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Походы и прогулки способствуют совместному времени на природе, развивают сотрудничество и взаимопонимание.
</a:t>
            </a:r>
            <a:endParaRPr lang="en-US" sz="1200" dirty="0"/>
          </a:p>
        </p:txBody>
      </p:sp>
      <p:sp>
        <p:nvSpPr>
          <p:cNvPr id="6" name="Text 3"/>
          <p:cNvSpPr txBox="1"/>
          <p:nvPr/>
        </p:nvSpPr>
        <p:spPr>
          <a:xfrm>
            <a:off x="4902425" y="3266225"/>
            <a:ext cx="3550200" cy="1178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Чтение перед сном поддерживает традицию общения, развивает воображение и способствует душевной близости.
</a:t>
            </a:r>
            <a:endParaRPr lang="en-US" sz="1200" dirty="0"/>
          </a:p>
        </p:txBody>
      </p:sp>
      <p:sp>
        <p:nvSpPr>
          <p:cNvPr id="7" name="Text 4"/>
          <p:cNvSpPr txBox="1"/>
          <p:nvPr/>
        </p:nvSpPr>
        <p:spPr>
          <a:xfrm>
            <a:off x="418525" y="393900"/>
            <a:ext cx="83199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Традиции и ритуалы в семье
</a:t>
            </a:r>
            <a:endParaRPr lang="en-US" sz="2400" dirty="0"/>
          </a:p>
        </p:txBody>
      </p:sp>
      <p:sp>
        <p:nvSpPr>
          <p:cNvPr id="8" name="Text 5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637250" y="1470975"/>
            <a:ext cx="5367000" cy="76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Мирное разрешение конфликтов через диалог помогает сохранить доверие и укрепить взаимное уважение между членами семьи.
</a:t>
            </a:r>
            <a:endParaRPr lang="en-US" sz="1000" dirty="0"/>
          </a:p>
        </p:txBody>
      </p:sp>
      <p:sp>
        <p:nvSpPr>
          <p:cNvPr id="6" name="Text 1"/>
          <p:cNvSpPr txBox="1"/>
          <p:nvPr/>
        </p:nvSpPr>
        <p:spPr>
          <a:xfrm>
            <a:off x="637250" y="2638079"/>
            <a:ext cx="5367000" cy="76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Выражение эмоциональной поддержки важно для психического здоровья и создания атмосферы безопасности в сложные моменты.
</a:t>
            </a:r>
            <a:endParaRPr lang="en-US" sz="1000" dirty="0"/>
          </a:p>
        </p:txBody>
      </p:sp>
      <p:sp>
        <p:nvSpPr>
          <p:cNvPr id="7" name="Text 2"/>
          <p:cNvSpPr txBox="1"/>
          <p:nvPr/>
        </p:nvSpPr>
        <p:spPr>
          <a:xfrm>
            <a:off x="637250" y="3769425"/>
            <a:ext cx="5367000" cy="76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Совместное преодоление трудностей формирует чувство сплочённости и развивает навыки сотрудничества в кризисных ситуациях.
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337925" y="393900"/>
            <a:ext cx="83889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Преодоление трудностей в семье
</a:t>
            </a:r>
            <a:endParaRPr lang="en-US" sz="2400" dirty="0"/>
          </a:p>
        </p:txBody>
      </p:sp>
      <p:sp>
        <p:nvSpPr>
          <p:cNvPr id="9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5729" y="1521533"/>
            <a:ext cx="4149693" cy="24012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2276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lnSpc>
                <a:spcPct val="115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Исследование Института семейной психологии, 2023
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15925" y="1699750"/>
            <a:ext cx="3540900" cy="203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50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Частота традиций коррелирует с уровнем семейного доверия и удовлетворённости отношениями.
</a:t>
            </a:r>
            <a:pPr algn="l" indent="0" marL="0">
              <a:lnSpc>
                <a:spcPct val="150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50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Регулярные совместные мероприятия существенно повышают эмоциональную близость и сплочённость семьи.
</a:t>
            </a:r>
            <a:endParaRPr lang="en-US" sz="1300" dirty="0"/>
          </a:p>
        </p:txBody>
      </p:sp>
      <p:sp>
        <p:nvSpPr>
          <p:cNvPr id="6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000" dirty="0"/>
          </a:p>
        </p:txBody>
      </p:sp>
      <p:sp>
        <p:nvSpPr>
          <p:cNvPr id="7" name="Text 3"/>
          <p:cNvSpPr txBox="1"/>
          <p:nvPr/>
        </p:nvSpPr>
        <p:spPr>
          <a:xfrm>
            <a:off x="415925" y="393900"/>
            <a:ext cx="8214600" cy="77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Распространённость семейных традиций и их влияние на сплочённость
</a:t>
            </a:r>
            <a:endParaRPr 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130" y="1508528"/>
            <a:ext cx="3975940" cy="24012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20100" y="4191525"/>
            <a:ext cx="35547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2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Психологический институт семейных исследований, 2023
</a:t>
            </a:r>
            <a:endParaRPr lang="en-US" sz="920" dirty="0"/>
          </a:p>
        </p:txBody>
      </p:sp>
      <p:sp>
        <p:nvSpPr>
          <p:cNvPr id="6" name="Text 1"/>
          <p:cNvSpPr txBox="1"/>
          <p:nvPr/>
        </p:nvSpPr>
        <p:spPr>
          <a:xfrm>
            <a:off x="4957350" y="2001700"/>
            <a:ext cx="3696300" cy="1712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50000"/>
              </a:lnSpc>
              <a:buNone/>
            </a:pPr>
            <a:r>
              <a:rPr lang="en-US" sz="1123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Таблица демонстрирует связь между ценностями и воспитательными результатами на основе психологических исследований.
</a:t>
            </a:r>
            <a:pPr algn="l" indent="0" marL="0">
              <a:lnSpc>
                <a:spcPct val="150000"/>
              </a:lnSpc>
              <a:buNone/>
            </a:pPr>
            <a:r>
              <a:rPr lang="en-US" sz="1123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50000"/>
              </a:lnSpc>
              <a:buNone/>
            </a:pPr>
            <a:r>
              <a:rPr lang="en-US" sz="1123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Систематическое воспитание перечисленных ценностей способствует комплексному развитию ребёнка и укрепляет семейные отношения.
</a:t>
            </a:r>
            <a:endParaRPr lang="en-US" sz="1123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420100" y="393900"/>
            <a:ext cx="8493300" cy="772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Ключевые семейные ценности и их влияние на воспитание
</a:t>
            </a:r>
            <a:endParaRPr 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BBC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3300" y="1165200"/>
            <a:ext cx="7374600" cy="280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Воспитание семейных ценностей — путь к гармонии
</a:t>
            </a:r>
            <a:pPr algn="l" indent="0" marL="0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Личный пример, традиции, открытый диалог и поддержка формируют крепкие семейные связи и обеспечивают психическое благополучие будущих поколений.
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2025-11-12T08:51:11Z</dcterms:created>
  <dcterms:modified xsi:type="dcterms:W3CDTF">2025-11-12T08:51:11Z</dcterms:modified>
</cp:coreProperties>
</file>