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3" r:id="rId2"/>
    <p:sldId id="282" r:id="rId3"/>
    <p:sldId id="284" r:id="rId4"/>
    <p:sldId id="285" r:id="rId5"/>
    <p:sldId id="268" r:id="rId6"/>
    <p:sldId id="269" r:id="rId7"/>
    <p:sldId id="272" r:id="rId8"/>
    <p:sldId id="274" r:id="rId9"/>
    <p:sldId id="273" r:id="rId10"/>
    <p:sldId id="264" r:id="rId11"/>
    <p:sldId id="276" r:id="rId12"/>
    <p:sldId id="277" r:id="rId13"/>
    <p:sldId id="278" r:id="rId14"/>
    <p:sldId id="279" r:id="rId15"/>
    <p:sldId id="286" r:id="rId16"/>
    <p:sldId id="26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0D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D0609-47D8-4967-BEBF-22EE33A89B6E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D724D85-E516-4C74-87C0-79944520B3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D0609-47D8-4967-BEBF-22EE33A89B6E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D724D85-E516-4C74-87C0-79944520B3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D0609-47D8-4967-BEBF-22EE33A89B6E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24D85-E516-4C74-87C0-79944520B3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D0609-47D8-4967-BEBF-22EE33A89B6E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24D85-E516-4C74-87C0-79944520B3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D0609-47D8-4967-BEBF-22EE33A89B6E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D724D85-E516-4C74-87C0-79944520B3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D0609-47D8-4967-BEBF-22EE33A89B6E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24D85-E516-4C74-87C0-79944520B3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D0609-47D8-4967-BEBF-22EE33A89B6E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24D85-E516-4C74-87C0-79944520B3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D0609-47D8-4967-BEBF-22EE33A89B6E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24D85-E516-4C74-87C0-79944520B3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D0609-47D8-4967-BEBF-22EE33A89B6E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24D85-E516-4C74-87C0-79944520B3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D0609-47D8-4967-BEBF-22EE33A89B6E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24D85-E516-4C74-87C0-79944520B3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D0609-47D8-4967-BEBF-22EE33A89B6E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24D85-E516-4C74-87C0-79944520B3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86D0609-47D8-4967-BEBF-22EE33A89B6E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D724D85-E516-4C74-87C0-79944520B3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59543" y="2967335"/>
            <a:ext cx="20249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Видео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216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WordArt 2"/>
          <p:cNvSpPr>
            <a:spLocks noChangeArrowheads="1" noChangeShapeType="1" noTextEdit="1"/>
          </p:cNvSpPr>
          <p:nvPr/>
        </p:nvSpPr>
        <p:spPr bwMode="auto">
          <a:xfrm>
            <a:off x="285720" y="1000108"/>
            <a:ext cx="8572560" cy="328614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 dirty="0" smtClean="0">
              <a:ln w="19050">
                <a:solidFill>
                  <a:srgbClr val="8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  <a:p>
            <a:pPr algn="ctr"/>
            <a:r>
              <a:rPr lang="ru-RU" sz="3600" kern="10" dirty="0" smtClean="0">
                <a:ln w="19050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Презентация по теме</a:t>
            </a:r>
          </a:p>
          <a:p>
            <a:pPr algn="ctr"/>
            <a:r>
              <a:rPr lang="ru-RU" sz="3600" kern="10" dirty="0" smtClean="0">
                <a:ln w="19050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</a:t>
            </a:r>
            <a:r>
              <a:rPr lang="ru-RU" sz="3600" kern="10" dirty="0">
                <a:ln w="19050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«</a:t>
            </a:r>
            <a:r>
              <a:rPr lang="ru-RU" sz="3600" kern="10" dirty="0" smtClean="0">
                <a:ln w="19050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Добрым   жить    </a:t>
            </a:r>
          </a:p>
          <a:p>
            <a:pPr algn="ctr"/>
            <a:r>
              <a:rPr lang="ru-RU" sz="3600" kern="10" dirty="0" smtClean="0">
                <a:ln w="19050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на   белом   свете   веселей»</a:t>
            </a:r>
            <a:endParaRPr lang="ru-RU" sz="3600" kern="10" dirty="0">
              <a:ln w="19050">
                <a:solidFill>
                  <a:srgbClr val="8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  <a:p>
            <a:pPr algn="ctr"/>
            <a:endParaRPr lang="ru-RU" sz="3600" kern="10" dirty="0">
              <a:ln w="19050">
                <a:solidFill>
                  <a:srgbClr val="8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8080"/>
            <a:ext cx="9144000" cy="456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8215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764704"/>
            <a:ext cx="76053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Самостоятельная работа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Рисунок 2" descr="https://zabavnik.club/wp-content/uploads/2018/07/cvety_raskraski_7_19110847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160" y="1688034"/>
            <a:ext cx="2989016" cy="2436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Распечатать Раскраска солнышко скачать и распечатать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2544" y="4232940"/>
            <a:ext cx="2825750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Раскраска молния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36460" y="1688034"/>
            <a:ext cx="3683000" cy="284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naklejka.ru/image/cache/catalog/productimage/10614_0-500x500.svg.pn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64592" y="4797376"/>
            <a:ext cx="1729864" cy="1944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255403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0"/>
            <a:ext cx="87154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b="1" dirty="0" smtClean="0">
              <a:latin typeface="Times New Roman Cyr" pitchFamily="18" charset="-52"/>
            </a:endParaRPr>
          </a:p>
          <a:p>
            <a:pPr algn="ctr"/>
            <a:endParaRPr lang="ru-RU" sz="3600" b="1" dirty="0" smtClean="0">
              <a:latin typeface="Times New Roman Cyr" pitchFamily="18" charset="-52"/>
            </a:endParaRPr>
          </a:p>
          <a:p>
            <a:pPr algn="ctr"/>
            <a:r>
              <a:rPr lang="ru-RU" sz="3600" b="1" dirty="0" smtClean="0">
                <a:latin typeface="Times New Roman Cyr" pitchFamily="18" charset="-52"/>
              </a:rPr>
              <a:t>ЧТО ТАКОЕ ДОБРО?</a:t>
            </a:r>
            <a:endParaRPr lang="ru-RU" sz="3600" b="1" dirty="0">
              <a:latin typeface="Times New Roman Cyr" pitchFamily="18" charset="-52"/>
            </a:endParaRPr>
          </a:p>
        </p:txBody>
      </p:sp>
      <p:pic>
        <p:nvPicPr>
          <p:cNvPr id="23" name="Picture 2" descr="D:\мои рисунки\людии\ДЕТИ\девочки\1c3f8f0bcef1.png"/>
          <p:cNvPicPr>
            <a:picLocks noChangeAspect="1" noChangeArrowheads="1"/>
          </p:cNvPicPr>
          <p:nvPr/>
        </p:nvPicPr>
        <p:blipFill>
          <a:blip r:embed="rId2"/>
          <a:srcRect l="2499"/>
          <a:stretch>
            <a:fillRect/>
          </a:stretch>
        </p:blipFill>
        <p:spPr bwMode="auto">
          <a:xfrm>
            <a:off x="1214414" y="2928934"/>
            <a:ext cx="2389424" cy="2552789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357654" y="2357430"/>
            <a:ext cx="478634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Добро – нечто положительное,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полезное,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противоположное злу.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С.И.Ожегов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142852"/>
            <a:ext cx="8715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 Cyr" pitchFamily="18" charset="-52"/>
              </a:rPr>
              <a:t>ЧТО ТАКОЕ ЗЛО?</a:t>
            </a:r>
            <a:endParaRPr lang="ru-RU" sz="3600" b="1" dirty="0">
              <a:latin typeface="Times New Roman Cyr" pitchFamily="18" charset="-52"/>
            </a:endParaRPr>
          </a:p>
        </p:txBody>
      </p:sp>
      <p:pic>
        <p:nvPicPr>
          <p:cNvPr id="3" name="Picture 3" descr="D:\мои рисунки\людии\ДЕТИ\девочки\57cb37ab0aa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2396" y="3643314"/>
            <a:ext cx="1170532" cy="261937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00034" y="2000240"/>
            <a:ext cx="5572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1214423"/>
            <a:ext cx="6715172" cy="674030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3600" b="1" dirty="0" smtClean="0"/>
              <a:t>С.И.Ожегов:</a:t>
            </a:r>
            <a:r>
              <a:rPr lang="ru-RU" sz="3600" dirty="0" smtClean="0"/>
              <a:t>  </a:t>
            </a:r>
            <a:r>
              <a:rPr lang="ru-RU" sz="3600" dirty="0" smtClean="0">
                <a:effectLst>
                  <a:glow rad="101600">
                    <a:schemeClr val="accent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«Зло -  нечто дурное, вредное, беда, несчастье, неприятность, досада, злость. Оно уродует личность и отношения между людьми, побуждает совершать плохие поступки, разжигает вражду». </a:t>
            </a:r>
          </a:p>
          <a:p>
            <a:endParaRPr lang="ru-RU" sz="3600" dirty="0" smtClean="0">
              <a:effectLst>
                <a:glow rad="101600">
                  <a:schemeClr val="accent1">
                    <a:alpha val="60000"/>
                  </a:schemeClr>
                </a:glow>
              </a:effectLst>
            </a:endParaRPr>
          </a:p>
          <a:p>
            <a:endParaRPr lang="ru-RU" sz="3600" dirty="0" smtClean="0">
              <a:effectLst>
                <a:glow rad="101600">
                  <a:schemeClr val="accent1">
                    <a:alpha val="60000"/>
                  </a:schemeClr>
                </a:glow>
              </a:effectLst>
            </a:endParaRPr>
          </a:p>
          <a:p>
            <a:endParaRPr lang="ru-RU" sz="3600" dirty="0" smtClean="0">
              <a:effectLst>
                <a:glow rad="101600">
                  <a:schemeClr val="accent1">
                    <a:alpha val="60000"/>
                  </a:schemeClr>
                </a:glow>
              </a:effectLst>
            </a:endParaRPr>
          </a:p>
          <a:p>
            <a:r>
              <a:rPr lang="en-US" dirty="0" smtClean="0">
                <a:effectLst>
                  <a:glow rad="101600">
                    <a:schemeClr val="accent1">
                      <a:alpha val="60000"/>
                    </a:schemeClr>
                  </a:glow>
                </a:effectLst>
              </a:rPr>
              <a:t/>
            </a:r>
            <a:br>
              <a:rPr lang="en-US" dirty="0" smtClean="0">
                <a:effectLst>
                  <a:glow rad="101600">
                    <a:schemeClr val="accent1">
                      <a:alpha val="60000"/>
                    </a:schemeClr>
                  </a:glow>
                </a:effectLst>
              </a:rPr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Admin\Рабочий стол\индеец\indian.png"/>
          <p:cNvPicPr>
            <a:picLocks noChangeAspect="1" noChangeArrowheads="1"/>
          </p:cNvPicPr>
          <p:nvPr/>
        </p:nvPicPr>
        <p:blipFill>
          <a:blip r:embed="rId2"/>
          <a:srcRect r="17333"/>
          <a:stretch>
            <a:fillRect/>
          </a:stretch>
        </p:blipFill>
        <p:spPr bwMode="auto">
          <a:xfrm>
            <a:off x="6572264" y="1428736"/>
            <a:ext cx="1928826" cy="2986548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214282" y="142852"/>
            <a:ext cx="87154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 Cyr" pitchFamily="18" charset="-52"/>
              </a:rPr>
              <a:t>ПРИТЧА О ДВУХ ВОЛКАХ</a:t>
            </a:r>
            <a:endParaRPr lang="ru-RU" sz="4800" b="1" dirty="0">
              <a:latin typeface="Times New Roman Cyr" pitchFamily="18" charset="-5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4282" y="857232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подумайте, какова </a:t>
            </a:r>
          </a:p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мораль притчи?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785926"/>
            <a:ext cx="4143372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Когда-то давно старый индеец открыл своему внуку одну древнюю истину.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— В каждом человеке идет борьба, очень похожая на борьбу двух волков.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Picture 6" descr="C:\Documents and Settings\Admin\Рабочий стол\индеец\children_19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3000372"/>
            <a:ext cx="2286016" cy="23774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41434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Маленький индеец, тронутый до глубины души словами деда, на несколько мгновений задумался, а потом спросил: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4" descr="C:\Documents and Settings\Admin\Рабочий стол\индеец\indian.png"/>
          <p:cNvPicPr>
            <a:picLocks noChangeAspect="1" noChangeArrowheads="1"/>
          </p:cNvPicPr>
          <p:nvPr/>
        </p:nvPicPr>
        <p:blipFill>
          <a:blip r:embed="rId2"/>
          <a:srcRect r="17333"/>
          <a:stretch>
            <a:fillRect/>
          </a:stretch>
        </p:blipFill>
        <p:spPr bwMode="auto">
          <a:xfrm>
            <a:off x="6215075" y="2299816"/>
            <a:ext cx="1928826" cy="2986548"/>
          </a:xfrm>
          <a:prstGeom prst="rect">
            <a:avLst/>
          </a:prstGeom>
          <a:noFill/>
        </p:spPr>
      </p:pic>
      <p:pic>
        <p:nvPicPr>
          <p:cNvPr id="12" name="Picture 6" descr="C:\Documents and Settings\Admin\Рабочий стол\индеец\children_19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589120"/>
            <a:ext cx="1785950" cy="1857388"/>
          </a:xfrm>
          <a:prstGeom prst="rect">
            <a:avLst/>
          </a:prstGeom>
          <a:noFill/>
        </p:spPr>
      </p:pic>
      <p:grpSp>
        <p:nvGrpSpPr>
          <p:cNvPr id="2" name="Группа 17"/>
          <p:cNvGrpSpPr/>
          <p:nvPr/>
        </p:nvGrpSpPr>
        <p:grpSpPr>
          <a:xfrm>
            <a:off x="4071934" y="0"/>
            <a:ext cx="2857520" cy="2071678"/>
            <a:chOff x="4071934" y="0"/>
            <a:chExt cx="2857520" cy="2071678"/>
          </a:xfrm>
        </p:grpSpPr>
        <p:sp>
          <p:nvSpPr>
            <p:cNvPr id="14" name="Выноска-облако 13"/>
            <p:cNvSpPr/>
            <p:nvPr/>
          </p:nvSpPr>
          <p:spPr>
            <a:xfrm>
              <a:off x="4071934" y="0"/>
              <a:ext cx="2857520" cy="2071678"/>
            </a:xfrm>
            <a:prstGeom prst="cloudCallout">
              <a:avLst>
                <a:gd name="adj1" fmla="val 43396"/>
                <a:gd name="adj2" fmla="val 58229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4286248" y="214290"/>
              <a:ext cx="2357438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Всегда побеждает тот волк, которого ты кормишь.</a:t>
              </a:r>
              <a:endParaRPr lang="ru-RU" sz="2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Группа 16"/>
          <p:cNvGrpSpPr/>
          <p:nvPr/>
        </p:nvGrpSpPr>
        <p:grpSpPr>
          <a:xfrm>
            <a:off x="2428860" y="2285992"/>
            <a:ext cx="2571768" cy="2357454"/>
            <a:chOff x="2428860" y="2285992"/>
            <a:chExt cx="2571768" cy="2357454"/>
          </a:xfrm>
        </p:grpSpPr>
        <p:sp>
          <p:nvSpPr>
            <p:cNvPr id="16" name="Выноска-облако 15"/>
            <p:cNvSpPr/>
            <p:nvPr/>
          </p:nvSpPr>
          <p:spPr>
            <a:xfrm>
              <a:off x="2428860" y="2285992"/>
              <a:ext cx="2571768" cy="2357454"/>
            </a:xfrm>
            <a:prstGeom prst="cloudCallout">
              <a:avLst>
                <a:gd name="adj1" fmla="val -59961"/>
                <a:gd name="adj2" fmla="val 47382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2500298" y="2857496"/>
              <a:ext cx="2428892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А какой волк</a:t>
              </a:r>
            </a:p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в  конце побеждает?</a:t>
              </a:r>
              <a:br>
                <a:rPr lang="ru-RU" sz="24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</a:br>
              <a:endParaRPr lang="ru-RU" sz="24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мои рисунки\животные\лисы волки\волки\item_25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9" y="3700607"/>
            <a:ext cx="2357454" cy="1617214"/>
          </a:xfrm>
          <a:prstGeom prst="rect">
            <a:avLst/>
          </a:prstGeom>
          <a:noFill/>
        </p:spPr>
      </p:pic>
      <p:pic>
        <p:nvPicPr>
          <p:cNvPr id="13315" name="Picture 3" descr="C:\Documents and Settings\Admin\Рабочий стол\item_259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3714752"/>
            <a:ext cx="2346829" cy="1609925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57158" y="214290"/>
            <a:ext cx="8786842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Один волк - черный представляет зло — зависть, ревность, сожаление, эгоизм, ложь...</a:t>
            </a:r>
          </a:p>
          <a:p>
            <a:pPr algn="ctr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Другой волк - белый представляет добро — мир, любовь, надежду, истину, доброту, верность...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1"/>
          <p:cNvSpPr txBox="1">
            <a:spLocks noChangeArrowheads="1"/>
          </p:cNvSpPr>
          <p:nvPr/>
        </p:nvSpPr>
        <p:spPr bwMode="auto">
          <a:xfrm>
            <a:off x="2057400" y="533400"/>
            <a:ext cx="6477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None/>
            </a:pPr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857224" y="357166"/>
            <a:ext cx="7143800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None/>
              <a:defRPr/>
            </a:pPr>
            <a:r>
              <a:rPr lang="ru-RU" sz="3600" b="1" u="sng" dirty="0">
                <a:solidFill>
                  <a:schemeClr val="tx1"/>
                </a:solidFill>
              </a:rPr>
              <a:t>Работа с притчей.</a:t>
            </a:r>
          </a:p>
          <a:p>
            <a:pPr marL="457200" indent="-457200" algn="just">
              <a:defRPr/>
            </a:pPr>
            <a:endParaRPr lang="ru-RU" sz="3600" b="1" dirty="0" smtClean="0">
              <a:solidFill>
                <a:schemeClr val="tx1"/>
              </a:solidFill>
            </a:endParaRPr>
          </a:p>
          <a:p>
            <a:pPr marL="457200" indent="-457200" algn="just">
              <a:buFont typeface="Wingdings" pitchFamily="2" charset="2"/>
              <a:buChar char="§"/>
              <a:defRPr/>
            </a:pPr>
            <a:r>
              <a:rPr lang="ru-RU" sz="3600" b="1" dirty="0" smtClean="0">
                <a:solidFill>
                  <a:schemeClr val="tx1"/>
                </a:solidFill>
              </a:rPr>
              <a:t>Прочитай </a:t>
            </a:r>
            <a:r>
              <a:rPr lang="ru-RU" sz="3600" b="1" dirty="0">
                <a:solidFill>
                  <a:schemeClr val="tx1"/>
                </a:solidFill>
              </a:rPr>
              <a:t>притчу.</a:t>
            </a:r>
          </a:p>
          <a:p>
            <a:pPr marL="457200" indent="-457200" algn="just">
              <a:buFont typeface="Wingdings" pitchFamily="2" charset="2"/>
              <a:buChar char="§"/>
              <a:defRPr/>
            </a:pPr>
            <a:r>
              <a:rPr lang="ru-RU" sz="3600" b="1" dirty="0">
                <a:solidFill>
                  <a:schemeClr val="tx1"/>
                </a:solidFill>
              </a:rPr>
              <a:t>В чем заключается смысл притчи?</a:t>
            </a:r>
          </a:p>
          <a:p>
            <a:pPr marL="457200" indent="-457200" algn="just">
              <a:buFont typeface="Wingdings" pitchFamily="2" charset="2"/>
              <a:buChar char="§"/>
              <a:defRPr/>
            </a:pPr>
            <a:r>
              <a:rPr lang="ru-RU" sz="3600" b="1" dirty="0">
                <a:solidFill>
                  <a:schemeClr val="tx1"/>
                </a:solidFill>
              </a:rPr>
              <a:t>В чем мораль?</a:t>
            </a:r>
          </a:p>
          <a:p>
            <a:pPr marL="457200" indent="-457200" algn="just">
              <a:buFont typeface="Wingdings" pitchFamily="2" charset="2"/>
              <a:buChar char="§"/>
              <a:defRPr/>
            </a:pPr>
            <a:r>
              <a:rPr lang="ru-RU" sz="3600" b="1" dirty="0">
                <a:solidFill>
                  <a:schemeClr val="tx1"/>
                </a:solidFill>
              </a:rPr>
              <a:t>Какими мыслями и чувствами вам хотелось поделиться? </a:t>
            </a:r>
            <a:endParaRPr lang="ru-RU" sz="3600" b="1" dirty="0" smtClean="0">
              <a:solidFill>
                <a:schemeClr val="tx1"/>
              </a:solidFill>
            </a:endParaRPr>
          </a:p>
          <a:p>
            <a:pPr marL="457200" indent="-457200" algn="just">
              <a:defRPr/>
            </a:pPr>
            <a:r>
              <a:rPr lang="ru-RU" sz="3600" b="1" dirty="0" smtClean="0">
                <a:solidFill>
                  <a:schemeClr val="tx1"/>
                </a:solidFill>
              </a:rPr>
              <a:t>(</a:t>
            </a:r>
            <a:r>
              <a:rPr lang="ru-RU" sz="3600" b="1" dirty="0">
                <a:solidFill>
                  <a:schemeClr val="tx1"/>
                </a:solidFill>
              </a:rPr>
              <a:t>Чему она вас научила?)</a:t>
            </a:r>
          </a:p>
          <a:p>
            <a:pPr algn="just">
              <a:buFont typeface="Wingdings" pitchFamily="2" charset="2"/>
              <a:buNone/>
              <a:defRPr/>
            </a:pPr>
            <a:endParaRPr lang="ru-RU" sz="3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71670" y="214290"/>
            <a:ext cx="52149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ПРАКТИКУМ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2285992"/>
            <a:ext cx="385765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>Ситуация 1</a:t>
            </a:r>
          </a:p>
          <a:p>
            <a:pPr algn="ctr"/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Вася помог старушке перейти улицу, а потом всем в школе рассказывал о своем поступке.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11719" t="18554" r="39941" b="6250"/>
          <a:stretch>
            <a:fillRect/>
          </a:stretch>
        </p:blipFill>
        <p:spPr bwMode="auto">
          <a:xfrm>
            <a:off x="5929322" y="2857496"/>
            <a:ext cx="2000264" cy="2333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285720" y="1000108"/>
            <a:ext cx="65008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Добрый ли человек …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00232" y="0"/>
            <a:ext cx="52149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ПРАКТИКУМ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29124" y="642918"/>
            <a:ext cx="457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Добрый ли человек …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86314" y="1714488"/>
            <a:ext cx="38576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>Ситуация 2</a:t>
            </a:r>
          </a:p>
          <a:p>
            <a:pPr algn="ctr"/>
            <a:endParaRPr lang="ru-RU" sz="32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Маша получила «2» и для того, чтобы мама ее меньше ругала, вымыла всю посуду и убралась в комнате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857232"/>
            <a:ext cx="400052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Какие слова на с. 14, подтверждают вашу  правоту</a:t>
            </a:r>
          </a:p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«аморально делать что-то из страха  перед наказанием или для того, чтобы приобрести у других хорошее мнение о себе»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D:\мои рисунки\людии\ДЕТИ\девочки\2403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4000504"/>
            <a:ext cx="1500198" cy="1998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5984" y="142852"/>
            <a:ext cx="52149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ПРАКТИКУМ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71934" y="1000108"/>
            <a:ext cx="4857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Добрый ли человек …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D:\мои рисунки\животные\птицы\096873f950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143116"/>
            <a:ext cx="2356896" cy="236304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286380" y="2285992"/>
            <a:ext cx="35719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>Ситуация 3</a:t>
            </a:r>
          </a:p>
          <a:p>
            <a:pPr algn="ctr"/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Ваня зимой смастерил кормушку для птиц и постоянно насыпал туда хлебные крошки.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85728"/>
            <a:ext cx="8858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ПРАКТИКУМ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28670"/>
            <a:ext cx="89297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Приведите свои примеры доброты по отношению к Вам.</a:t>
            </a:r>
            <a:endParaRPr lang="ru-RU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2143116"/>
            <a:ext cx="8001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Назовите примеры Ваших добрых поступков.</a:t>
            </a:r>
            <a:endParaRPr lang="ru-RU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https://im0-tub-ru.yandex.net/i?id=a83cc2b4bf33f1141006a8a8ff4701d9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3929066"/>
            <a:ext cx="2214578" cy="14655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836712"/>
            <a:ext cx="5040560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7987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1"/>
          <p:cNvSpPr txBox="1">
            <a:spLocks noChangeArrowheads="1"/>
          </p:cNvSpPr>
          <p:nvPr/>
        </p:nvSpPr>
        <p:spPr bwMode="auto">
          <a:xfrm>
            <a:off x="1116013" y="476250"/>
            <a:ext cx="6335712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>
                <a:solidFill>
                  <a:srgbClr val="FF0000"/>
                </a:solidFill>
                <a:latin typeface="Calibri" pitchFamily="34" charset="0"/>
              </a:rPr>
              <a:t>Итог урока</a:t>
            </a:r>
          </a:p>
        </p:txBody>
      </p:sp>
      <p:sp>
        <p:nvSpPr>
          <p:cNvPr id="19459" name="TextBox 2"/>
          <p:cNvSpPr txBox="1">
            <a:spLocks noChangeArrowheads="1"/>
          </p:cNvSpPr>
          <p:nvPr/>
        </p:nvSpPr>
        <p:spPr bwMode="auto">
          <a:xfrm>
            <a:off x="611188" y="1142984"/>
            <a:ext cx="7993062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alibri" pitchFamily="34" charset="0"/>
              </a:rPr>
              <a:t>-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ru-RU" sz="3200" b="1" dirty="0" smtClean="0">
                <a:latin typeface="Calibri" pitchFamily="34" charset="0"/>
              </a:rPr>
              <a:t>Как </a:t>
            </a:r>
            <a:r>
              <a:rPr lang="ru-RU" sz="3200" b="1" dirty="0">
                <a:latin typeface="Calibri" pitchFamily="34" charset="0"/>
              </a:rPr>
              <a:t>вы различаете  добро и  зло?</a:t>
            </a:r>
          </a:p>
          <a:p>
            <a:pPr>
              <a:buFontTx/>
              <a:buChar char="-"/>
            </a:pPr>
            <a:r>
              <a:rPr lang="ru-RU" sz="3200" b="1" dirty="0" smtClean="0">
                <a:latin typeface="Calibri" pitchFamily="34" charset="0"/>
              </a:rPr>
              <a:t>Как </a:t>
            </a:r>
            <a:r>
              <a:rPr lang="ru-RU" sz="3200" b="1" dirty="0">
                <a:latin typeface="Calibri" pitchFamily="34" charset="0"/>
              </a:rPr>
              <a:t>вы думаете, почему важно различать добрые и злые поступки</a:t>
            </a:r>
            <a:r>
              <a:rPr lang="ru-RU" sz="3200" b="1" dirty="0" smtClean="0">
                <a:latin typeface="Calibri" pitchFamily="34" charset="0"/>
              </a:rPr>
              <a:t>?</a:t>
            </a:r>
          </a:p>
          <a:p>
            <a:pPr>
              <a:buFontTx/>
              <a:buChar char="-"/>
            </a:pPr>
            <a:r>
              <a:rPr lang="ru-RU" sz="3200" b="1" dirty="0" smtClean="0">
                <a:latin typeface="Calibri" pitchFamily="34" charset="0"/>
              </a:rPr>
              <a:t>Какой главный вывод вы сделали для себя?</a:t>
            </a:r>
            <a:endParaRPr lang="ru-RU" sz="3200" b="1" dirty="0">
              <a:latin typeface="Calibri" pitchFamily="34" charset="0"/>
            </a:endParaRPr>
          </a:p>
          <a:p>
            <a:endParaRPr lang="ru-RU" dirty="0">
              <a:latin typeface="Calibri" pitchFamily="34" charset="0"/>
            </a:endParaRPr>
          </a:p>
        </p:txBody>
      </p:sp>
      <p:pic>
        <p:nvPicPr>
          <p:cNvPr id="6146" name="Picture 2" descr="https://im0-tub-ru.yandex.net/i?id=07d542d848f231e78a775bc63f59ad27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3786190"/>
            <a:ext cx="2643206" cy="18986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511</TotalTime>
  <Words>344</Words>
  <Application>Microsoft Office PowerPoint</Application>
  <PresentationFormat>Экран (4:3)</PresentationFormat>
  <Paragraphs>61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007</cp:lastModifiedBy>
  <cp:revision>49</cp:revision>
  <dcterms:created xsi:type="dcterms:W3CDTF">2019-03-15T19:33:51Z</dcterms:created>
  <dcterms:modified xsi:type="dcterms:W3CDTF">2025-01-20T20:32:07Z</dcterms:modified>
</cp:coreProperties>
</file>