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67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21" autoAdjust="0"/>
    <p:restoredTop sz="94660"/>
  </p:normalViewPr>
  <p:slideViewPr>
    <p:cSldViewPr>
      <p:cViewPr varScale="1">
        <p:scale>
          <a:sx n="68" d="100"/>
          <a:sy n="68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DB0275-AA2A-421F-98A2-D10D2EE2A5C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D13E3-D613-4A58-9CF9-732A887F14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1D13E3-D613-4A58-9CF9-732A887F146D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40768"/>
            <a:ext cx="7772400" cy="3744415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Хакасская национальная одежда – наследие хакасской культуры</a:t>
            </a:r>
            <a:endParaRPr lang="ru-RU" sz="54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9445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8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9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10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5841" y="1780"/>
            <a:ext cx="1757847" cy="17710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54730"/>
            <a:ext cx="7774632" cy="45719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Без памяти нет традиций,</a:t>
            </a:r>
            <a:b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Без традиций нет культуры, </a:t>
            </a:r>
            <a:b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Без культуры нет воспитания,</a:t>
            </a:r>
            <a:b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Без воспитания нет духовности. </a:t>
            </a:r>
            <a:b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Без духовности нет личности</a:t>
            </a:r>
            <a:b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Без личности нет народа, как</a:t>
            </a:r>
            <a:b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исторической личности.  </a:t>
            </a:r>
            <a:b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И.П. Волков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6597352"/>
            <a:ext cx="5896744" cy="260648"/>
          </a:xfrm>
        </p:spPr>
        <p:txBody>
          <a:bodyPr>
            <a:normAutofit fontScale="40000" lnSpcReduction="20000"/>
          </a:bodyPr>
          <a:lstStyle/>
          <a:p>
            <a:endParaRPr lang="ru-RU" dirty="0"/>
          </a:p>
        </p:txBody>
      </p:sp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8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9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10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5841" y="1780"/>
            <a:ext cx="1757847" cy="17710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404665"/>
            <a:ext cx="6048672" cy="273630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Одежда хакасов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кип азах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означает жилище для души.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2569840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</a:t>
            </a:r>
            <a:r>
              <a:rPr lang="ru-RU" sz="1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Свободная и широкая одежда была необходима для практической деятельности, хакасы вели кочевой образ жизни, занятия скотоводством и езда верхом на коне требовала удобства в одежде.</a:t>
            </a:r>
            <a:endParaRPr lang="ru-RU" sz="128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8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9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10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5841" y="1780"/>
            <a:ext cx="1757847" cy="17710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008111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Когенек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 женское платье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1844824"/>
            <a:ext cx="5652120" cy="5013176"/>
          </a:xfrm>
        </p:spPr>
        <p:txBody>
          <a:bodyPr/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Шьют его из ткани яркой расцветки. Углы отложного воротника, обшлага рукавов, наплечники изготавливают из другого материала контрастного цвета. Главным декоративным элементом является вышивка.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380312" y="0"/>
            <a:ext cx="1763688" cy="1484784"/>
          </a:xfrm>
          <a:prstGeom prst="rect">
            <a:avLst/>
          </a:prstGeom>
          <a:noFill/>
        </p:spPr>
      </p:pic>
      <p:pic>
        <p:nvPicPr>
          <p:cNvPr id="8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V="1">
            <a:off x="7884368" y="5301208"/>
            <a:ext cx="1259632" cy="1556792"/>
          </a:xfrm>
          <a:prstGeom prst="rect">
            <a:avLst/>
          </a:prstGeom>
          <a:noFill/>
        </p:spPr>
      </p:pic>
      <p:pic>
        <p:nvPicPr>
          <p:cNvPr id="9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400719" cy="1779559"/>
          </a:xfrm>
          <a:prstGeom prst="rect">
            <a:avLst/>
          </a:prstGeom>
          <a:noFill/>
        </p:spPr>
      </p:pic>
      <p:pic>
        <p:nvPicPr>
          <p:cNvPr id="10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4098" name="Picture 2" descr="C:\Users\1\Desktop\1111.jpg"/>
          <p:cNvPicPr>
            <a:picLocks noChangeAspect="1" noChangeArrowheads="1"/>
          </p:cNvPicPr>
          <p:nvPr/>
        </p:nvPicPr>
        <p:blipFill>
          <a:blip r:embed="rId7" cstate="print"/>
          <a:srcRect l="42042" t="126" r="35676" b="10626"/>
          <a:stretch>
            <a:fillRect/>
          </a:stretch>
        </p:blipFill>
        <p:spPr bwMode="auto">
          <a:xfrm>
            <a:off x="1187624" y="1196752"/>
            <a:ext cx="2448272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440159"/>
          </a:xfrm>
        </p:spPr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</a:rPr>
              <a:t>сигедек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61048"/>
            <a:ext cx="6400800" cy="288032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10" name="Рисунок 9" descr="C:\Users\1\Desktop\Downloads\ghiZaMLMGuvQm4b3CT1BKz2eLmk_0Lz2hKqeQ4xQfxZ5En_trheMSxSGikVkoVk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34" b="15493"/>
          <a:stretch>
            <a:fillRect/>
          </a:stretch>
        </p:blipFill>
        <p:spPr bwMode="auto">
          <a:xfrm>
            <a:off x="611560" y="1556792"/>
            <a:ext cx="3240360" cy="403244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3779912" y="1484784"/>
            <a:ext cx="5364088" cy="482453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Отличительной чертой являются глубокие проймы. 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</a:rPr>
              <a:t>Сигедек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украшали радужной каймой  «</a:t>
            </a:r>
            <a:r>
              <a:rPr lang="ru-RU" i="1" dirty="0" err="1" smtClean="0">
                <a:solidFill>
                  <a:schemeClr val="accent5">
                    <a:lumMod val="50000"/>
                  </a:schemeClr>
                </a:solidFill>
              </a:rPr>
              <a:t>чеек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» . Основным акцентом было украшение спинки  яркой вышивкой с растительным орнаментом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008111"/>
          </a:xfrm>
        </p:spPr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</a:rPr>
              <a:t>сикпен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3888" y="2060848"/>
            <a:ext cx="5328592" cy="3577952"/>
          </a:xfrm>
        </p:spPr>
        <p:txBody>
          <a:bodyPr/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Суконное пальто  с вышитыми  спинкой и обшлагами. Воротник и грудь декорированы перламутровыми пуговицами «тана».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8" name="Picture 3" descr="C:\Users\1\Desktop\1111.jpg"/>
          <p:cNvPicPr>
            <a:picLocks noChangeAspect="1" noChangeArrowheads="1"/>
          </p:cNvPicPr>
          <p:nvPr/>
        </p:nvPicPr>
        <p:blipFill>
          <a:blip r:embed="rId6" cstate="print"/>
          <a:srcRect l="75465" t="126" r="-526" b="13250"/>
          <a:stretch>
            <a:fillRect/>
          </a:stretch>
        </p:blipFill>
        <p:spPr bwMode="auto">
          <a:xfrm>
            <a:off x="755576" y="1412776"/>
            <a:ext cx="2736304" cy="5445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196751"/>
          </a:xfrm>
        </p:spPr>
        <p:txBody>
          <a:bodyPr/>
          <a:lstStyle/>
          <a:p>
            <a:r>
              <a:rPr lang="ru-RU" dirty="0" smtClean="0"/>
              <a:t>Шуба </a:t>
            </a:r>
            <a:r>
              <a:rPr lang="ru-RU" dirty="0" smtClean="0">
                <a:solidFill>
                  <a:srgbClr val="C00000"/>
                </a:solidFill>
              </a:rPr>
              <a:t>- тон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1772816"/>
            <a:ext cx="5364088" cy="5085184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суу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тон» (повседневная)</a:t>
            </a:r>
          </a:p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чаха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, «</a:t>
            </a:r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купейка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(парадная шуба, покрытая черным плисом и меховой опушкой)</a:t>
            </a:r>
          </a:p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«хат </a:t>
            </a:r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энн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ir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тон» (наиболее нарядные и почетные)</a:t>
            </a:r>
          </a:p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идект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ir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тон» (обрядовая шуба свах).</a:t>
            </a:r>
          </a:p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8" name="Picture 2" descr="C:\Users\1\Desktop\national-costume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052736"/>
            <a:ext cx="2520280" cy="489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-315416"/>
            <a:ext cx="5688632" cy="2232248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Хакасские рукавицы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«мелей»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шились из овчины мехом внутрь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5085184"/>
            <a:ext cx="5904656" cy="177281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Лицевая сторона украшалась растительным орнаментом, вышитым разноцветными нитками.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1026" name="Picture 2" descr="C:\Users\1\Desktop\Хакасский орнамент на рукавицах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1700808"/>
            <a:ext cx="6048672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88640"/>
            <a:ext cx="5760640" cy="1872207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Украшение одежды считалось своеобразными оберегами  души от злых духов.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400800" cy="328992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</a:rPr>
              <a:t>Традиционная хакасская одежда богата разнообразием  отделкой и вышивкой, происходящей из глубокой древности.</a:t>
            </a: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0"/>
            <a:ext cx="5688632" cy="2204864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Значительное место в хакасской вышивке занимает орнамент, который отражает своеобразие и самобытность хакасского народа.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2780928"/>
            <a:ext cx="6152728" cy="2857872"/>
          </a:xfrm>
        </p:spPr>
        <p:txBody>
          <a:bodyPr>
            <a:normAutofit/>
          </a:bodyPr>
          <a:lstStyle/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8" name="Рисунок 7" descr="C:\Users\1\Desktop\IMG_20200624_140458.jpg"/>
          <p:cNvPicPr/>
          <p:nvPr/>
        </p:nvPicPr>
        <p:blipFill>
          <a:blip r:embed="rId6" cstate="print"/>
          <a:srcRect l="26778" t="8774" r="14377"/>
          <a:stretch>
            <a:fillRect/>
          </a:stretch>
        </p:blipFill>
        <p:spPr bwMode="auto">
          <a:xfrm>
            <a:off x="3491880" y="2204864"/>
            <a:ext cx="2415019" cy="465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1\Desktop\l-589-glavnyiy-muzey-hakasii-predstavlyaet-vyistavku-traditsionnoy-hakasskoy-vyishivki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2204864"/>
            <a:ext cx="259228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1\Desktop\img3 (1).jpg"/>
          <p:cNvPicPr/>
          <p:nvPr/>
        </p:nvPicPr>
        <p:blipFill>
          <a:blip r:embed="rId8" cstate="print"/>
          <a:srcRect l="57563" t="8547" r="5879" b="29701"/>
          <a:stretch>
            <a:fillRect/>
          </a:stretch>
        </p:blipFill>
        <p:spPr bwMode="auto">
          <a:xfrm>
            <a:off x="5868144" y="2204864"/>
            <a:ext cx="208823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"/>
            <a:ext cx="5976664" cy="1628799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Основные элементы хакасского орнамента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598512"/>
          </a:xfrm>
        </p:spPr>
        <p:txBody>
          <a:bodyPr>
            <a:normAutofit lnSpcReduction="10000"/>
          </a:bodyPr>
          <a:lstStyle/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2053" name="Picture 5" descr="7a73a640-c84f-4864-bbed-4b3bb076870b"/>
          <p:cNvPicPr>
            <a:picLocks noChangeAspect="1" noChangeArrowheads="1"/>
          </p:cNvPicPr>
          <p:nvPr/>
        </p:nvPicPr>
        <p:blipFill>
          <a:blip r:embed="rId6" cstate="print"/>
          <a:srcRect l="4649" t="7935" r="35703" b="74661"/>
          <a:stretch>
            <a:fillRect/>
          </a:stretch>
        </p:blipFill>
        <p:spPr bwMode="auto">
          <a:xfrm>
            <a:off x="1187624" y="1340768"/>
            <a:ext cx="2880320" cy="1838325"/>
          </a:xfrm>
          <a:prstGeom prst="rect">
            <a:avLst/>
          </a:prstGeom>
          <a:noFill/>
        </p:spPr>
      </p:pic>
      <p:pic>
        <p:nvPicPr>
          <p:cNvPr id="2052" name="Рисунок 2" descr="7a73a640-c84f-4864-bbed-4b3bb076870b"/>
          <p:cNvPicPr>
            <a:picLocks noChangeAspect="1" noChangeArrowheads="1"/>
          </p:cNvPicPr>
          <p:nvPr/>
        </p:nvPicPr>
        <p:blipFill>
          <a:blip r:embed="rId6" cstate="print"/>
          <a:srcRect l="63174" t="8836" r="909" b="73761"/>
          <a:stretch>
            <a:fillRect/>
          </a:stretch>
        </p:blipFill>
        <p:spPr bwMode="auto">
          <a:xfrm>
            <a:off x="5652120" y="1340768"/>
            <a:ext cx="2133600" cy="1800199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5868144" y="5301208"/>
            <a:ext cx="110799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-1332656" y="9645297"/>
            <a:ext cx="411202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9" descr="C:\Users\1\Desktop\7a73a640-c84f-4864-bbed-4b3bb076870b.jpg"/>
          <p:cNvPicPr/>
          <p:nvPr/>
        </p:nvPicPr>
        <p:blipFill>
          <a:blip r:embed="rId6" cstate="print"/>
          <a:srcRect t="26961" r="40192" b="49324"/>
          <a:stretch>
            <a:fillRect/>
          </a:stretch>
        </p:blipFill>
        <p:spPr bwMode="auto">
          <a:xfrm>
            <a:off x="3563888" y="4077072"/>
            <a:ext cx="25922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1907704" y="3356992"/>
            <a:ext cx="13681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пӱрек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012160" y="3284984"/>
            <a:ext cx="12241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чӱрек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 rot="10800000" flipV="1">
            <a:off x="4067944" y="3645024"/>
            <a:ext cx="1800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азыр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332657"/>
            <a:ext cx="5976664" cy="187220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589240"/>
            <a:ext cx="7808912" cy="720080"/>
          </a:xfrm>
        </p:spPr>
        <p:txBody>
          <a:bodyPr>
            <a:normAutofit/>
          </a:bodyPr>
          <a:lstStyle/>
          <a:p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чахаях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хоозы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кун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хоозы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11" name="Рисунок 10" descr="C:\Users\1\Desktop\90c9701c-dab0-46e8-8fa7-999ac1bc7901.jpg"/>
          <p:cNvPicPr/>
          <p:nvPr/>
        </p:nvPicPr>
        <p:blipFill>
          <a:blip r:embed="rId6" cstate="print"/>
          <a:srcRect l="20043" t="43824" r="19669" b="16862"/>
          <a:stretch>
            <a:fillRect/>
          </a:stretch>
        </p:blipFill>
        <p:spPr bwMode="auto">
          <a:xfrm>
            <a:off x="1907704" y="764704"/>
            <a:ext cx="223224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1\Desktop\7a73a640-c84f-4864-bbed-4b3bb076870b.jpg"/>
          <p:cNvPicPr/>
          <p:nvPr/>
        </p:nvPicPr>
        <p:blipFill>
          <a:blip r:embed="rId7" cstate="print"/>
          <a:srcRect t="61136" r="70497" b="19297"/>
          <a:stretch>
            <a:fillRect/>
          </a:stretch>
        </p:blipFill>
        <p:spPr bwMode="auto">
          <a:xfrm>
            <a:off x="5220072" y="692696"/>
            <a:ext cx="223224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1\Desktop\7a73a640-c84f-4864-bbed-4b3bb076870b.jpg"/>
          <p:cNvPicPr/>
          <p:nvPr/>
        </p:nvPicPr>
        <p:blipFill>
          <a:blip r:embed="rId7" cstate="print"/>
          <a:srcRect l="64297" t="61136" r="3154" b="19297"/>
          <a:stretch>
            <a:fillRect/>
          </a:stretch>
        </p:blipFill>
        <p:spPr bwMode="auto">
          <a:xfrm>
            <a:off x="1907704" y="3717032"/>
            <a:ext cx="223224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1\Desktop\7a73a640-c84f-4864-bbed-4b3bb076870b.jpg"/>
          <p:cNvPicPr/>
          <p:nvPr/>
        </p:nvPicPr>
        <p:blipFill>
          <a:blip r:embed="rId7" cstate="print"/>
          <a:srcRect l="29022" t="56537" r="36344" b="24978"/>
          <a:stretch>
            <a:fillRect/>
          </a:stretch>
        </p:blipFill>
        <p:spPr bwMode="auto">
          <a:xfrm>
            <a:off x="5364088" y="3717032"/>
            <a:ext cx="223224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2267744" y="3159552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лотос                                           </a:t>
            </a:r>
            <a:r>
              <a:rPr lang="ru-RU" dirty="0" err="1" smtClean="0"/>
              <a:t>ибiркi</a:t>
            </a:r>
            <a:r>
              <a:rPr lang="ru-RU" dirty="0" smtClean="0"/>
              <a:t> </a:t>
            </a:r>
            <a:r>
              <a:rPr lang="ru-RU" dirty="0" err="1" smtClean="0"/>
              <a:t>хоос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260648"/>
            <a:ext cx="5976664" cy="180020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Композиционным решением орнамента является волнообразное построение или замкнутая композиция, где в центре выделен основной мотив.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789040"/>
            <a:ext cx="6400800" cy="1849760"/>
          </a:xfrm>
        </p:spPr>
        <p:txBody>
          <a:bodyPr>
            <a:normAutofit/>
          </a:bodyPr>
          <a:lstStyle/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28673" name="Picture 1" descr="C:\Users\1\Desktop\img_user_file_5444efdd77d18_0_9.jpg"/>
          <p:cNvPicPr>
            <a:picLocks noChangeAspect="1" noChangeArrowheads="1"/>
          </p:cNvPicPr>
          <p:nvPr/>
        </p:nvPicPr>
        <p:blipFill>
          <a:blip r:embed="rId6" cstate="print"/>
          <a:srcRect l="52658" t="33463" r="2160"/>
          <a:stretch>
            <a:fillRect/>
          </a:stretch>
        </p:blipFill>
        <p:spPr bwMode="auto">
          <a:xfrm>
            <a:off x="2699792" y="2492896"/>
            <a:ext cx="3672408" cy="4365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"/>
            <a:ext cx="5400600" cy="249289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Цвет в национальной вышивке играет значительную роль.  Черный фон хорошо поддерживает различные сочетания  и порой приглушает излишнюю яркость.</a:t>
            </a:r>
            <a:endParaRPr lang="ru-RU" sz="28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564904"/>
            <a:ext cx="6400800" cy="3073896"/>
          </a:xfrm>
        </p:spPr>
        <p:txBody>
          <a:bodyPr>
            <a:normAutofit/>
          </a:bodyPr>
          <a:lstStyle/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29699" name="Picture 3" descr="C:\Users\1\Desktop\img3.jpg"/>
          <p:cNvPicPr>
            <a:picLocks noChangeAspect="1" noChangeArrowheads="1"/>
          </p:cNvPicPr>
          <p:nvPr/>
        </p:nvPicPr>
        <p:blipFill>
          <a:blip r:embed="rId6" cstate="print"/>
          <a:srcRect l="1963" r="1963"/>
          <a:stretch>
            <a:fillRect/>
          </a:stretch>
        </p:blipFill>
        <p:spPr bwMode="auto">
          <a:xfrm>
            <a:off x="1712530" y="2564904"/>
            <a:ext cx="5451758" cy="4293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"/>
            <a:ext cx="5760640" cy="1556791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хакасской вышивке используется более 15 различных декоративных швов.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628800"/>
            <a:ext cx="7704856" cy="40100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Широко распространен тамбурный шов </a:t>
            </a:r>
            <a:r>
              <a:rPr lang="ru-RU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созiрткен</a:t>
            </a:r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Непрерывная цепочка плавно повторяет контур узора.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30722" name="Picture 2" descr="C:\Users\1\Desktop\vishivka-bukv-nitkami-na-tkani-6.jpg"/>
          <p:cNvPicPr>
            <a:picLocks noChangeAspect="1" noChangeArrowheads="1"/>
          </p:cNvPicPr>
          <p:nvPr/>
        </p:nvPicPr>
        <p:blipFill>
          <a:blip r:embed="rId6" cstate="print"/>
          <a:srcRect t="7594" r="58938"/>
          <a:stretch>
            <a:fillRect/>
          </a:stretch>
        </p:blipFill>
        <p:spPr bwMode="auto">
          <a:xfrm>
            <a:off x="2195736" y="3284984"/>
            <a:ext cx="4896544" cy="3573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332657"/>
            <a:ext cx="6048672" cy="2376263"/>
          </a:xfrm>
        </p:spPr>
        <p:txBody>
          <a:bodyPr>
            <a:noAutofit/>
          </a:bodyPr>
          <a:lstStyle/>
          <a:p>
            <a:r>
              <a:rPr lang="ru-RU" sz="3200" dirty="0" smtClean="0"/>
              <a:t>В хакасской вышивке тамбурный шов выполняется в сочетании со швом </a:t>
            </a:r>
            <a:r>
              <a:rPr lang="ru-RU" sz="3200" dirty="0" err="1" smtClean="0">
                <a:solidFill>
                  <a:srgbClr val="C00000"/>
                </a:solidFill>
              </a:rPr>
              <a:t>туюх</a:t>
            </a:r>
            <a:r>
              <a:rPr lang="ru-RU" sz="3200" dirty="0" smtClean="0">
                <a:solidFill>
                  <a:srgbClr val="C00000"/>
                </a:solidFill>
              </a:rPr>
              <a:t>  </a:t>
            </a:r>
            <a:r>
              <a:rPr lang="ru-RU" sz="3200" dirty="0" err="1" smtClean="0">
                <a:solidFill>
                  <a:srgbClr val="C00000"/>
                </a:solidFill>
              </a:rPr>
              <a:t>öрбе</a:t>
            </a:r>
            <a:r>
              <a:rPr lang="ru-RU" sz="3200" dirty="0" smtClean="0"/>
              <a:t>, который считается самым древним. 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96952"/>
            <a:ext cx="6400800" cy="2641848"/>
          </a:xfrm>
        </p:spPr>
        <p:txBody>
          <a:bodyPr>
            <a:normAutofit/>
          </a:bodyPr>
          <a:lstStyle/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524328" y="0"/>
            <a:ext cx="1619672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9" name="Рисунок 8" descr="C:\Users\1\Desktop\IMG_20200616_155359.jpg"/>
          <p:cNvPicPr/>
          <p:nvPr/>
        </p:nvPicPr>
        <p:blipFill>
          <a:blip r:embed="rId6" cstate="print"/>
          <a:srcRect t="25427" r="1550" b="28205"/>
          <a:stretch>
            <a:fillRect/>
          </a:stretch>
        </p:blipFill>
        <p:spPr bwMode="auto">
          <a:xfrm>
            <a:off x="611560" y="2564904"/>
            <a:ext cx="7920879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260647"/>
            <a:ext cx="6264696" cy="3384377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хакасской вышивке используется гладь.  Шов </a:t>
            </a:r>
            <a:r>
              <a:rPr lang="ru-RU" sz="36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толдырып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выполняется вертикальными стежками, может быть двусторонним, встречается на изделиях из ткани.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501008"/>
            <a:ext cx="6400800" cy="2425824"/>
          </a:xfrm>
        </p:spPr>
        <p:txBody>
          <a:bodyPr>
            <a:normAutofit/>
          </a:bodyPr>
          <a:lstStyle/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  <p:pic>
        <p:nvPicPr>
          <p:cNvPr id="32770" name="Picture 2" descr="C:\Users\1\Desktop\1060840_2.jpeg"/>
          <p:cNvPicPr>
            <a:picLocks noChangeAspect="1" noChangeArrowheads="1"/>
          </p:cNvPicPr>
          <p:nvPr/>
        </p:nvPicPr>
        <p:blipFill>
          <a:blip r:embed="rId6" cstate="print"/>
          <a:srcRect t="16901" r="5128" b="14085"/>
          <a:stretch>
            <a:fillRect/>
          </a:stretch>
        </p:blipFill>
        <p:spPr bwMode="auto">
          <a:xfrm>
            <a:off x="1619672" y="3356992"/>
            <a:ext cx="5904656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332657"/>
            <a:ext cx="5976664" cy="187220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Хакасский национальный костюм - это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400800" cy="328992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важнейшая часть культуры, в нем ярко проявляются традиционные элементы этнической самобытности.</a:t>
            </a:r>
          </a:p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476672"/>
            <a:ext cx="6768752" cy="583264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Практическое задание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1.Из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основных элементов хакасского орнамента разработать несколько вариантов орнамента бумажного трафарета.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2. Выполнить орнамент бумажного трафарета  в цветовом решении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6858000"/>
            <a:ext cx="6400800" cy="1157064"/>
          </a:xfrm>
        </p:spPr>
        <p:txBody>
          <a:bodyPr>
            <a:normAutofit/>
          </a:bodyPr>
          <a:lstStyle/>
          <a:p>
            <a:endParaRPr lang="ru-RU" sz="54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332657"/>
            <a:ext cx="5976664" cy="187220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400800" cy="328992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Спасибо!</a:t>
            </a:r>
            <a:endParaRPr lang="ru-RU" sz="54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7380312" y="0"/>
            <a:ext cx="1763688" cy="1772816"/>
          </a:xfrm>
          <a:prstGeom prst="rect">
            <a:avLst/>
          </a:prstGeom>
          <a:noFill/>
        </p:spPr>
      </p:pic>
      <p:pic>
        <p:nvPicPr>
          <p:cNvPr id="5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524328" y="5157192"/>
            <a:ext cx="1619670" cy="1700808"/>
          </a:xfrm>
          <a:prstGeom prst="rect">
            <a:avLst/>
          </a:prstGeom>
          <a:noFill/>
        </p:spPr>
      </p:pic>
      <p:pic>
        <p:nvPicPr>
          <p:cNvPr id="6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1757847" cy="1771036"/>
          </a:xfrm>
          <a:prstGeom prst="rect">
            <a:avLst/>
          </a:prstGeom>
          <a:noFill/>
        </p:spPr>
      </p:pic>
      <p:pic>
        <p:nvPicPr>
          <p:cNvPr id="7" name="Picture 3" descr="C:\Users\1\Desktop\Толмашова Агафья Евграфовна, г.Абака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9" y="5085183"/>
            <a:ext cx="1616744" cy="17795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377</Words>
  <Application>Microsoft Office PowerPoint</Application>
  <PresentationFormat>Экран (4:3)</PresentationFormat>
  <Paragraphs>40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Хакасская национальная одежда – наследие хакасской культуры</vt:lpstr>
      <vt:lpstr>Без памяти нет традиций, Без традиций нет культуры,  Без культуры нет воспитания, Без воспитания нет духовности.  Без духовности нет личности Без личности нет народа, как исторической личности.                                    И.П. Волков </vt:lpstr>
      <vt:lpstr>Одежда хакасов  (кип азах) означает жилище для души.  </vt:lpstr>
      <vt:lpstr>Когенек – женское платье</vt:lpstr>
      <vt:lpstr>сигедек</vt:lpstr>
      <vt:lpstr>сикпен</vt:lpstr>
      <vt:lpstr>Шуба - тон</vt:lpstr>
      <vt:lpstr>Хакасские рукавицы «мелей» шились из овчины мехом внутрь</vt:lpstr>
      <vt:lpstr>Украшение одежды считалось своеобразными оберегами  души от злых духов. </vt:lpstr>
      <vt:lpstr> Значительное место в хакасской вышивке занимает орнамент, который отражает своеобразие и самобытность хакасского народа. </vt:lpstr>
      <vt:lpstr>Основные элементы хакасского орнамента</vt:lpstr>
      <vt:lpstr>Слайд 12</vt:lpstr>
      <vt:lpstr>Композиционным решением орнамента является волнообразное построение или замкнутая композиция, где в центре выделен основной мотив.</vt:lpstr>
      <vt:lpstr>Цвет в национальной вышивке играет значительную роль.  Черный фон хорошо поддерживает различные сочетания  и порой приглушает излишнюю яркость.</vt:lpstr>
      <vt:lpstr>В хакасской вышивке используется более 15 различных декоративных швов.</vt:lpstr>
      <vt:lpstr>В хакасской вышивке тамбурный шов выполняется в сочетании со швом туюх  öрбе, который считается самым древним. </vt:lpstr>
      <vt:lpstr>В хакасской вышивке используется гладь.  Шов толдырып выполняется вертикальными стежками, может быть двусторонним, встречается на изделиях из ткани.  </vt:lpstr>
      <vt:lpstr>Хакасский национальный костюм - это</vt:lpstr>
      <vt:lpstr>Практическое задание  1.Из основных элементов хакасского орнамента разработать несколько вариантов орнамента бумажного трафарета. 2. Выполнить орнамент бумажного трафарета  в цветовом решении.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Хакасская национальная одежда – наследие хакасской культуры</dc:title>
  <dc:creator>Жанна</dc:creator>
  <cp:lastModifiedBy>Viktoriya Yusupova</cp:lastModifiedBy>
  <cp:revision>6</cp:revision>
  <dcterms:created xsi:type="dcterms:W3CDTF">2021-11-26T14:19:08Z</dcterms:created>
  <dcterms:modified xsi:type="dcterms:W3CDTF">2022-02-22T09:51:28Z</dcterms:modified>
</cp:coreProperties>
</file>