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2"/>
  </p:notesMasterIdLst>
  <p:sldIdLst>
    <p:sldId id="256" r:id="rId2"/>
    <p:sldId id="274" r:id="rId3"/>
    <p:sldId id="257" r:id="rId4"/>
    <p:sldId id="263" r:id="rId5"/>
    <p:sldId id="258" r:id="rId6"/>
    <p:sldId id="264" r:id="rId7"/>
    <p:sldId id="271" r:id="rId8"/>
    <p:sldId id="272" r:id="rId9"/>
    <p:sldId id="268" r:id="rId10"/>
    <p:sldId id="273" r:id="rId11"/>
    <p:sldId id="265" r:id="rId12"/>
    <p:sldId id="269" r:id="rId13"/>
    <p:sldId id="270" r:id="rId14"/>
    <p:sldId id="259" r:id="rId15"/>
    <p:sldId id="260" r:id="rId16"/>
    <p:sldId id="261" r:id="rId17"/>
    <p:sldId id="262" r:id="rId18"/>
    <p:sldId id="275" r:id="rId19"/>
    <p:sldId id="276" r:id="rId20"/>
    <p:sldId id="277" r:id="rId2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-90" y="-54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86EF681-805D-4AA1-80A6-2696E590782F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2B45F1-0037-407F-A88E-6451715D832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239919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2B45F1-0037-407F-A88E-6451715D8320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948924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A17C51F0-2067-4050-BADA-1BFFDC3BF66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304FADA-3294-4F4D-A82D-6EF28F56FCE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="" xmlns:a16="http://schemas.microsoft.com/office/drawing/2014/main" id="{E44AB2AC-C7D6-4FE6-8B5C-1FF2DB6DA7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C151ED3D-7DBF-4770-9BA4-A77A6D473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5C3A7F5-0FCC-47A5-8F9D-ABF8E9507C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E22DE3A-35C0-4B91-9AF4-2C924D1605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рямоугольник 8">
            <a:extLst>
              <a:ext uri="{FF2B5EF4-FFF2-40B4-BE49-F238E27FC236}">
                <a16:creationId xmlns="" xmlns:a16="http://schemas.microsoft.com/office/drawing/2014/main" id="{B1897D25-434C-449A-B35C-F3DF9A7FD542}"/>
              </a:ext>
            </a:extLst>
          </p:cNvPr>
          <p:cNvSpPr/>
          <p:nvPr/>
        </p:nvSpPr>
        <p:spPr>
          <a:xfrm>
            <a:off x="314036" y="297872"/>
            <a:ext cx="11563927" cy="6262255"/>
          </a:xfrm>
          <a:prstGeom prst="rect">
            <a:avLst/>
          </a:prstGeom>
          <a:noFill/>
          <a:ln w="206375">
            <a:solidFill>
              <a:schemeClr val="bg1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2582127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986020D-CA28-4C5E-ACC7-29280E3AB7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B74A2AEE-94D2-46A5-9629-5321713EBD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1C166B37-DB5B-4A62-98F8-7B181E59A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C862EAB4-3990-4E3F-A53E-29EBE199EA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B184A3F7-825C-40FC-BDB5-137AB4F1F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513952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8CDF23A-E752-40E7-80B1-4BDD3CA92E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43E2D53D-7AC6-4FD6-AA3B-56C52EE769B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781EDB77-B6F8-4A5B-A76E-5D67044BEC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E2DDF461-161C-43AC-A8D6-F3C2E996D0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C9892BC1-A18F-48F3-B727-9D711D58C5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0123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84CBC64-DFB2-4288-9DB8-8CB7DB0E4C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C4B99CA-CD47-4FBC-96C6-084573ADCEB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321D9597-2A1B-4857-A48E-DD5F5B97AC7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58853B03-1B37-461A-8174-2275F45878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27F604FA-1FF4-4C41-9152-8E15CA06AE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F2D7C450-980A-4AD3-89AD-0762C38939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559783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A5D1971-ED88-412B-B861-7E83C27BEA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519481B0-8824-44B9-BF1E-8A25160E01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="" xmlns:a16="http://schemas.microsoft.com/office/drawing/2014/main" id="{0246EF36-03EE-44D9-A311-6B5203DF6FA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="" xmlns:a16="http://schemas.microsoft.com/office/drawing/2014/main" id="{B3068911-E70E-43FF-B4BA-D940C1112F4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="" xmlns:a16="http://schemas.microsoft.com/office/drawing/2014/main" id="{E7C53CEB-480D-4B11-A8B2-41DFD07007A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="" xmlns:a16="http://schemas.microsoft.com/office/drawing/2014/main" id="{3160B8DC-73B3-4FA0-8369-8F144693C2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="" xmlns:a16="http://schemas.microsoft.com/office/drawing/2014/main" id="{C19F1051-27E0-46DD-870E-F9F9E0950A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="" xmlns:a16="http://schemas.microsoft.com/office/drawing/2014/main" id="{D4D9BF1F-5CCA-473E-9F28-1AAE5CC735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98432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418FD2F-ED0E-482B-8341-C39CB17BEC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="" xmlns:a16="http://schemas.microsoft.com/office/drawing/2014/main" id="{255951A8-BAF3-495D-ADAE-B69DD62E30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="" xmlns:a16="http://schemas.microsoft.com/office/drawing/2014/main" id="{04CE822F-1DE8-4C11-B3AB-0F1FDED966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="" xmlns:a16="http://schemas.microsoft.com/office/drawing/2014/main" id="{EBBCD41A-C489-44ED-ABC5-3177F7D2F2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857387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="" xmlns:a16="http://schemas.microsoft.com/office/drawing/2014/main" id="{33B905DF-6E57-43A8-A634-382B0D56D8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="" xmlns:a16="http://schemas.microsoft.com/office/drawing/2014/main" id="{0152E295-3B46-43C7-9BC6-9B4B691B2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="" xmlns:a16="http://schemas.microsoft.com/office/drawing/2014/main" id="{BD7FEB07-EE42-4C6E-ADAC-B9A405F20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194724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C3B2C7-529E-4B5B-947C-01829C18A1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6931E80E-82DE-4347-BF0D-1CCF8520E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65A30426-26F7-43E1-948C-FE16F91C0D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3C32EA53-A9DA-4DBE-8FE7-C6406B8E5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EB86DB0A-AD95-41A5-AFF5-95C0D9E7FF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7097E1D-EC39-4EA7-9FDC-BEE528C30C9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4249881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CD0BA6D-C0DA-4297-83A4-0506B282D9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="" xmlns:a16="http://schemas.microsoft.com/office/drawing/2014/main" id="{9BB5D668-3747-4535-97D1-5E3324169E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="" xmlns:a16="http://schemas.microsoft.com/office/drawing/2014/main" id="{7D463301-1FDC-48DD-A763-B16615DB175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="" xmlns:a16="http://schemas.microsoft.com/office/drawing/2014/main" id="{1FEE9231-C060-49D8-922F-E1DDB0114A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="" xmlns:a16="http://schemas.microsoft.com/office/drawing/2014/main" id="{0CA633E2-9E80-474C-88D2-1A4A25D0A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="" xmlns:a16="http://schemas.microsoft.com/office/drawing/2014/main" id="{CD893B79-F5F1-4190-8321-53A685A192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18804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F105C88-2719-4057-BE23-7F94DAE14E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4D545DE5-F5E8-46A7-91C7-BA1F577B8E9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E7B728F1-C111-4CB7-A98B-7AB0FD3F79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47622F31-4194-43DE-90F9-554EB3D360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01A50DA0-F342-4E88-80B5-F446B7156D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16220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="" xmlns:a16="http://schemas.microsoft.com/office/drawing/2014/main" id="{F2F1E323-0A7C-42CA-B722-EBBBC797ED9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="" xmlns:a16="http://schemas.microsoft.com/office/drawing/2014/main" id="{9F5303E7-BAD8-472C-A4A4-A9D5856FAFE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6FC0477B-6B58-4AD2-BB13-2B1958401B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F0E90960-2CD2-491A-A747-B62A2142DF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3EA17AA6-7C2E-43FA-8B66-38B30AE9D6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45472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FB60AE5E-5930-486B-91AF-A5B815B86E8F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2E97112A-EF75-4740-BC5E-2F1E604CCF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3910063C-F4C6-4E06-A983-452AB2BD576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="" xmlns:a16="http://schemas.microsoft.com/office/drawing/2014/main" id="{264E6720-7197-4F40-A142-CF8FA287249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95EB2C-99FC-4743-9DAC-6C27E27F5D77}" type="datetimeFigureOut">
              <a:rPr lang="ru-RU" smtClean="0"/>
              <a:pPr/>
              <a:t>25.09.2025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="" xmlns:a16="http://schemas.microsoft.com/office/drawing/2014/main" id="{5D0470A6-A2A3-45D8-8CC3-CED4315BA08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="" xmlns:a16="http://schemas.microsoft.com/office/drawing/2014/main" id="{D29A97ED-6DB5-4B63-969C-E3B0DCA9E9A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14200-4C2F-43E7-B6E4-DBD75D8947CA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>
            <a:extLst>
              <a:ext uri="{FF2B5EF4-FFF2-40B4-BE49-F238E27FC236}">
                <a16:creationId xmlns="" xmlns:a16="http://schemas.microsoft.com/office/drawing/2014/main" id="{F790D73E-7C15-4DBA-B687-D44B96E61637}"/>
              </a:ext>
            </a:extLst>
          </p:cNvPr>
          <p:cNvSpPr/>
          <p:nvPr/>
        </p:nvSpPr>
        <p:spPr>
          <a:xfrm>
            <a:off x="314036" y="297872"/>
            <a:ext cx="11563927" cy="6262255"/>
          </a:xfrm>
          <a:prstGeom prst="rect">
            <a:avLst/>
          </a:prstGeom>
          <a:noFill/>
          <a:ln w="206375">
            <a:solidFill>
              <a:schemeClr val="bg1">
                <a:alpha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57416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18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074330" y="5046964"/>
            <a:ext cx="2717075" cy="859971"/>
          </a:xfrm>
        </p:spPr>
        <p:txBody>
          <a:bodyPr>
            <a:noAutofit/>
          </a:bodyPr>
          <a:lstStyle/>
          <a:p>
            <a:pPr algn="l" fontAlgn="t"/>
            <a:endParaRPr lang="ru-RU" sz="5600" b="1" dirty="0" smtClean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t">
              <a:lnSpc>
                <a:spcPct val="100000"/>
              </a:lnSpc>
              <a:spcBef>
                <a:spcPts val="0"/>
              </a:spcBef>
            </a:pPr>
            <a:r>
              <a:rPr lang="ru-RU" sz="1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Разработал руководитель: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 fontAlgn="t">
              <a:lnSpc>
                <a:spcPct val="100000"/>
              </a:lnSpc>
              <a:spcBef>
                <a:spcPts val="0"/>
              </a:spcBef>
            </a:pPr>
            <a:r>
              <a:rPr lang="ru-RU" sz="1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Андриюк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Вероника </a:t>
            </a:r>
            <a:r>
              <a:rPr lang="ru-RU" sz="1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Элдаровна</a:t>
            </a:r>
            <a:endParaRPr lang="ru-RU" sz="1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939246" y="2339899"/>
            <a:ext cx="6096000" cy="63094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endParaRPr lang="ru-RU" sz="1400" spc="-60" dirty="0" smtClean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3306943" y="1418008"/>
            <a:ext cx="1171575" cy="1891289"/>
            <a:chOff x="3306943" y="1418008"/>
            <a:chExt cx="1171575" cy="1891289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306943" y="1418008"/>
              <a:ext cx="1171575" cy="1362075"/>
            </a:xfrm>
            <a:prstGeom prst="rect">
              <a:avLst/>
            </a:prstGeom>
          </p:spPr>
        </p:pic>
        <p:pic>
          <p:nvPicPr>
            <p:cNvPr id="7" name="Рисунок 6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3651068" y="2147247"/>
              <a:ext cx="762000" cy="1162050"/>
            </a:xfrm>
            <a:prstGeom prst="rect">
              <a:avLst/>
            </a:prstGeom>
          </p:spPr>
        </p:pic>
      </p:grp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53015" y="413568"/>
            <a:ext cx="9805852" cy="1497873"/>
          </a:xfrm>
        </p:spPr>
        <p:txBody>
          <a:bodyPr>
            <a:noAutofit/>
          </a:bodyPr>
          <a:lstStyle/>
          <a:p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НА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ТЕМУ: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РЕШЕНИЕ КОМПОЗИЦИОННЫХ ЗАДАЧ ПРИ РАЗРАБОТКЕ СЕРИИ ГРАФИЧЕСКИХ РАБОТ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4850" y="4770819"/>
            <a:ext cx="1703134" cy="17031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4935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42405" y="152649"/>
            <a:ext cx="10515600" cy="1325563"/>
          </a:xfrm>
        </p:spPr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СОДЕРЖАНИЕ</a:t>
            </a:r>
            <a:r>
              <a:rPr lang="ru-RU" sz="3600" dirty="0"/>
              <a:t/>
            </a:r>
            <a:br>
              <a:rPr lang="ru-RU" sz="36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2405" y="815431"/>
            <a:ext cx="10515600" cy="435133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                               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</a:t>
            </a:r>
          </a:p>
          <a:p>
            <a:pPr marL="457200" lvl="1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Предмет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                                                                            </a:t>
            </a:r>
          </a:p>
          <a:p>
            <a:pPr marL="457200" lvl="1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Основные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законы композиции                                                            </a:t>
            </a:r>
          </a:p>
          <a:p>
            <a:pPr marL="457200" lvl="1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Особенности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графического искусства, его виды и отличия          </a:t>
            </a:r>
          </a:p>
          <a:p>
            <a:pPr marL="0" indent="0"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ПРАКТИЧЕСКАЯ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ЧАСТЬ</a:t>
            </a: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2.1.</a:t>
            </a: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                                                                                     </a:t>
            </a: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2.2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материале                                                                            </a:t>
            </a: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                                                                                                  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                                                                                                     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А. Примеры работ художников                                             </a:t>
            </a:r>
          </a:p>
          <a:p>
            <a:pPr marL="0" indent="0">
              <a:buNone/>
            </a:pPr>
            <a:r>
              <a:rPr lang="en-US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Б. Результат работы                                                               </a:t>
            </a:r>
          </a:p>
          <a:p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01684073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46909" y="644435"/>
            <a:ext cx="10515600" cy="5419317"/>
          </a:xfrm>
        </p:spPr>
        <p:txBody>
          <a:bodyPr>
            <a:normAutofit lnSpcReduction="10000"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dirty="0"/>
              <a:t>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работы: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проанализировать теоретические особенности решения композиционных задач, и воспроизвести на практике полученные знания. 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Изучить специальную литературу и выявить сущность понятия композиции, композиционные задачи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Проанализировать особенности композиции в графических работах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Рассмотреть композиционные особенности посредством известных работ художников</a:t>
            </a:r>
          </a:p>
          <a:p>
            <a:pPr lvl="0"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Применить полученные знания путем создания на практике серии графических работ.</a:t>
            </a:r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52792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94360" y="426720"/>
            <a:ext cx="10515600" cy="5724117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структурная основа картины, рисунка, иллюстрации, объекта дизайна. Это связь элементов картины друг с другом в соподчинении второстепенного главному. Она базируется на принципах зрительского восприятия и тесно связана с содержанием, характером раскрытия художественного образа, авторской идеей и назначением произведения.</a:t>
            </a:r>
          </a:p>
        </p:txBody>
      </p:sp>
      <p:pic>
        <p:nvPicPr>
          <p:cNvPr id="1026" name="Picture 2" descr="Композиция для художников | Artisthall - Художественная мастерска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3906" y="2712720"/>
            <a:ext cx="4876800" cy="350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833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12074" y="644434"/>
            <a:ext cx="10515600" cy="57067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</a:t>
            </a: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 Предмет композиции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buNone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Композиция»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переводе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латинского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compositio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обозначает сочинение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составление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расположение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числе основных средств композиции называют, следующие элементы: формат, пространство, «центр внимания», ритм, контраст, светотень, цвет, декоративность, динамика и статика, равновесие, симметрия и асимметрия, открытость и замкнутость. </a:t>
            </a:r>
            <a:endParaRPr lang="ru-RU" dirty="0"/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404200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70451" y="5644896"/>
            <a:ext cx="792480" cy="79248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103868"/>
            <a:ext cx="10515600" cy="1325563"/>
          </a:xfrm>
        </p:spPr>
        <p:txBody>
          <a:bodyPr/>
          <a:lstStyle/>
          <a:p>
            <a:pPr lvl="1" algn="l" rtl="0">
              <a:lnSpc>
                <a:spcPct val="150000"/>
              </a:lnSpc>
              <a:spcBef>
                <a:spcPct val="0"/>
              </a:spcBef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 Основные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законы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композиции</a:t>
            </a:r>
            <a:r>
              <a:rPr lang="ru-RU" sz="1400" dirty="0"/>
              <a:t/>
            </a:r>
            <a:br>
              <a:rPr lang="ru-RU" sz="14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76943" y="940525"/>
            <a:ext cx="10515600" cy="5027432"/>
          </a:xfrm>
        </p:spPr>
        <p:txBody>
          <a:bodyPr>
            <a:noAutofit/>
          </a:bodyPr>
          <a:lstStyle/>
          <a:p>
            <a:pPr algn="just">
              <a:buFont typeface="Wingdings" panose="05000000000000000000" pitchFamily="2" charset="2"/>
              <a:buChar char="q"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цельности (неделимости)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неделимость композиции означает невозможность воспринимать её как сумму нескольких, хотя бы в малой степени самостоятельных частей.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контраста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одновременно борьба противоположностей и их диалектическое единство.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новизны</a:t>
            </a:r>
            <a:r>
              <a:rPr lang="ru-RU" sz="2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художественный образ - это всегда что-то новое в искусстве и по форме, и по содержанию, проявляется в темах, художественных средствах, композиционных решениях.</a:t>
            </a:r>
          </a:p>
          <a:p>
            <a:pPr algn="just">
              <a:buFont typeface="Wingdings" panose="05000000000000000000" pitchFamily="2" charset="2"/>
              <a:buChar char="q"/>
            </a:pPr>
            <a:r>
              <a:rPr lang="ru-RU" sz="26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 </a:t>
            </a:r>
            <a:r>
              <a:rPr lang="ru-RU" sz="2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подчинения всех средств композиции идейному замыслу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- художник создаёт цельное по восприятию, выразительное, идейно-художественное произведение. Это требует учёта соотношения объёмов, цвета, света, тона и формы, передачи ритма и пластики, движения и покоя, симметрии и асимметрии и других средств художественной выразительности основной идее произведения.</a:t>
            </a:r>
          </a:p>
        </p:txBody>
      </p:sp>
    </p:spTree>
    <p:extLst>
      <p:ext uri="{BB962C8B-B14F-4D97-AF65-F5344CB8AC3E}">
        <p14:creationId xmlns:p14="http://schemas.microsoft.com/office/powerpoint/2010/main" xmlns="" val="197546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C:\Users\User\Desktop\14_favorsky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73067" y="376327"/>
            <a:ext cx="3804923" cy="4648518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873066" y="5024845"/>
            <a:ext cx="380492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Фаворский В.А. Иллюстрация к "Слову о полку Игореве" (перед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битвой)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1950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г.</a:t>
            </a:r>
            <a:endParaRPr lang="ru-RU" dirty="0"/>
          </a:p>
        </p:txBody>
      </p:sp>
      <p:pic>
        <p:nvPicPr>
          <p:cNvPr id="7" name="Рисунок 6" descr="C:\Users\User\Desktop\15_favorsky.jp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98708" y="376327"/>
            <a:ext cx="3725155" cy="4648518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6157855" y="5024845"/>
            <a:ext cx="40660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Фаворский В.А. Пимен и Григорий. Иллюстрация к трагедии "Борис Годунов".1955 г.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739702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cs623726.vk.me/v623726004/1f6ea/nkeq9mnQTQg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48117" y="669870"/>
            <a:ext cx="4521246" cy="4671968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3523733" y="5355064"/>
            <a:ext cx="45212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1000"/>
              </a:spcAft>
            </a:pP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Иван Фёдорович </a:t>
            </a:r>
            <a:r>
              <a:rPr lang="ru-RU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Шпонька</a:t>
            </a:r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его тётушка. Иллюстрация. Ксилография. 1931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 </a:t>
            </a:r>
            <a:r>
              <a:rPr lang="ru-RU" dirty="0" err="1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В.Фаворский</a:t>
            </a:r>
            <a:endParaRPr lang="ru-RU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079932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1115" y="405197"/>
            <a:ext cx="10515600" cy="1325563"/>
          </a:xfrm>
        </p:spPr>
        <p:txBody>
          <a:bodyPr/>
          <a:lstStyle/>
          <a:p>
            <a:pPr lvl="1" algn="l" rtl="0">
              <a:lnSpc>
                <a:spcPct val="90000"/>
              </a:lnSpc>
              <a:spcBef>
                <a:spcPct val="0"/>
              </a:spcBef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1.3 Особенности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графического искусства, ее виды и отличия</a:t>
            </a:r>
            <a:r>
              <a:rPr lang="ru-RU" sz="1400" dirty="0"/>
              <a:t/>
            </a:r>
            <a:br>
              <a:rPr lang="ru-RU" sz="1400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1115" y="1843042"/>
            <a:ext cx="10515600" cy="4351338"/>
          </a:xfrm>
        </p:spPr>
        <p:txBody>
          <a:bodyPr>
            <a:noAutofit/>
          </a:bodyPr>
          <a:lstStyle/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sz="2400" dirty="0"/>
              <a:t> 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графика – такой вид изобразительного искусства, основу которого составляет рисунок; главными выразительными средствами графики являются линия, штрих, пятно, фактура, светотень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цвет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графике применяется более ограниченно и условно,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изобразительный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 графики отличается лаконичностью в применении художественных средств;</a:t>
            </a:r>
          </a:p>
          <a:p>
            <a:pPr algn="just">
              <a:lnSpc>
                <a:spcPct val="100000"/>
              </a:lnSpc>
              <a:buFont typeface="Wingdings" panose="05000000000000000000" pitchFamily="2" charset="2"/>
              <a:buChar char="q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основным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материалом, на котором исполняются и тиражируются произведения графики, является бумага;</a:t>
            </a:r>
          </a:p>
          <a:p>
            <a:pPr marL="0" indent="0" algn="just">
              <a:buNone/>
            </a:pP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817294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30925" y="-3542139"/>
            <a:ext cx="12862561" cy="464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79269" y="665428"/>
            <a:ext cx="10458994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значительная часть графического искусства тесно связана с печатью, с возможностью тиражирования произведений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произведений в графике требует относительно меньшего времени, чем в других изобразительных искусствах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457200" indent="-457200" algn="just">
              <a:buFont typeface="Wingdings" panose="05000000000000000000" pitchFamily="2" charset="2"/>
              <a:buChar char="q"/>
            </a:pPr>
            <a:endParaRPr lang="ru-RU" sz="1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 algn="just">
              <a:buFont typeface="Wingdings" panose="05000000000000000000" pitchFamily="2" charset="2"/>
              <a:buChar char="q"/>
            </a:pP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относительная простота техники, подвижность материалов, лаконизм и точность художественного языка делают графику искусством оперативным, а возможность широкого распространения – самым массовым видом изобразительного искусства.</a:t>
            </a:r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394726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Иллюстрация к книге &quot;Эскимосские сказки и легенды&quot;. Художник Д. А. Брюханов  | Cards, Playing card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8896" y="940444"/>
            <a:ext cx="2699932" cy="32601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Иллюстрация к книге &quot;Эскимосские сказки и легенды&quot;. Художник Д. А. Брюханов  | Abstract artwork, Artwork, Abstrac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48828" y="1002635"/>
            <a:ext cx="2544181" cy="322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Брюханов, Дмитрий Афанасьевич — Википедия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54679" y="940445"/>
            <a:ext cx="2478129" cy="3221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Шаман. Иллюстрация Дмитрия Брюханова к книге Георгия Меновщикова &quot;Эскимосские  сказки и легенды&quot; | Drawings, Cards, Ink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794478" y="940445"/>
            <a:ext cx="2605041" cy="3225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1036320" y="4690795"/>
            <a:ext cx="10363199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Иллюстрация к книге "Эскимосские сказки и легенды". </a:t>
            </a:r>
            <a:endParaRPr lang="ru-RU" sz="2600" dirty="0" smtClean="0">
              <a:solidFill>
                <a:srgbClr val="11111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600" dirty="0" smtClean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 </a:t>
            </a:r>
            <a:r>
              <a:rPr lang="ru-RU" sz="2600" dirty="0">
                <a:solidFill>
                  <a:srgbClr val="11111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Д. А. Брюханов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68714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 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АКТИЧЕСКАЯ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</a:t>
            </a:r>
            <a:b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2.1 Описание 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хода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работы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87c8091f-e3ff-4e5a-9994-c75800162eae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500050" y="2600534"/>
            <a:ext cx="2723870" cy="36128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3c8fecee-3d61-447e-a829-fbeda442c55e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5138" y="2600533"/>
            <a:ext cx="2712311" cy="36164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838200" y="1691113"/>
            <a:ext cx="8323689" cy="4924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Выполнение карандашных эскизов </a:t>
            </a:r>
            <a:r>
              <a:rPr lang="ru-RU" sz="2600" dirty="0">
                <a:latin typeface="Times New Roman" panose="02020603050405020304" pitchFamily="18" charset="0"/>
                <a:ea typeface="Calibri" panose="020F0502020204030204" pitchFamily="34" charset="0"/>
              </a:rPr>
              <a:t>небольших форматов.</a:t>
            </a:r>
            <a:endParaRPr lang="ru-RU" sz="2600" dirty="0"/>
          </a:p>
        </p:txBody>
      </p:sp>
      <p:pic>
        <p:nvPicPr>
          <p:cNvPr id="1029" name="Picture 5" descr="31bfca17-cf65-4b05-a8ed-8403941d5d8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90522" y="2601523"/>
            <a:ext cx="2703602" cy="36118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572399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2.2 Работа в материале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433739"/>
            <a:ext cx="10515600" cy="4351338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00000"/>
              </a:lnSpc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Определяются основные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этапы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работ: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выбор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 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формата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компоновка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эскиза,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стилизация изображения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делом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намечается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места заливки для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придания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фактур ы и объема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стилизованному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рисунку,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заливке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темных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пятен использовала широкий скошенный наконечник маркера,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проработку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деталей рапидографом,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оформление паспарту.</a:t>
            </a:r>
          </a:p>
          <a:p>
            <a:pPr marL="0" indent="0" algn="just">
              <a:lnSpc>
                <a:spcPct val="100000"/>
              </a:lnSpc>
              <a:buNone/>
            </a:pPr>
            <a:r>
              <a:rPr lang="ru-RU" sz="2400" dirty="0" smtClean="0"/>
              <a:t>  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Паспарту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кусок картона или бумаги с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вырезанным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его сер един е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четырёхугольным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овальным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круглым отверстием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 рамку, в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которую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вставляют фотографию,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рисунок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гравюру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7175829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37349" y="1229236"/>
            <a:ext cx="5607090" cy="427540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158924" y="1249028"/>
            <a:ext cx="5607089" cy="4235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255237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10554" y="1435282"/>
            <a:ext cx="5385222" cy="4013434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082006" y="1364015"/>
            <a:ext cx="5384401" cy="4155139"/>
          </a:xfrm>
          <a:prstGeom prst="rect">
            <a:avLst/>
          </a:prstGeom>
        </p:spPr>
      </p:pic>
      <p:pic>
        <p:nvPicPr>
          <p:cNvPr id="7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728903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815325" y="1174297"/>
            <a:ext cx="5969681" cy="4351338"/>
          </a:xfrm>
        </p:spPr>
      </p:pic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1350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 работы: Серия графических работ </a:t>
            </a:r>
            <a:b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«Жили-были старик со старухой»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24х18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472295" y="2144546"/>
            <a:ext cx="11247409" cy="2854175"/>
          </a:xfrm>
          <a:prstGeom prst="rect">
            <a:avLst/>
          </a:prstGeom>
        </p:spPr>
      </p:pic>
      <p:pic>
        <p:nvPicPr>
          <p:cNvPr id="6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37549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7572" y="1146356"/>
            <a:ext cx="10515600" cy="43513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Таким образом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из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вышесказанного можно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сделать следующий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вывод : чтобы правильно выполнить рисунок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необходимо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изучать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законы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композиции, потому что, только соблюдая их, может получиться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целостная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композиция.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этом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важно осознавать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что выбор  фор мата, точки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зрения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правильная убедительная компоновка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самого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изображения на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листе бумаги есть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неотъемлемая 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часть </a:t>
            </a:r>
            <a:r>
              <a:rPr lang="ru-RU" sz="2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выполнения рисунка</a:t>
            </a:r>
            <a:r>
              <a:rPr lang="ru-RU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Графическая работа «Новолуние» - Графика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37464" y="3661818"/>
            <a:ext cx="1969316" cy="2816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8420429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12074" y="817971"/>
            <a:ext cx="10515600" cy="305435"/>
          </a:xfrm>
        </p:spPr>
        <p:txBody>
          <a:bodyPr>
            <a:normAutofit fontScale="90000"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5652" y="1045028"/>
            <a:ext cx="10515600" cy="3854950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20000"/>
              </a:lnSpc>
            </a:pPr>
            <a:r>
              <a:rPr lang="ru-RU" sz="10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Визер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 , В.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Черно-белая графика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:Учеб. Пособие/В. </a:t>
            </a:r>
            <a:r>
              <a:rPr lang="ru-RU" sz="10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Визер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- СПб.: Питер , 2011. - 192ст.</a:t>
            </a:r>
          </a:p>
          <a:p>
            <a:pPr lvl="0">
              <a:lnSpc>
                <a:spcPct val="120000"/>
              </a:lnSpc>
            </a:pP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Беда Г.В.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изобразительной грамоты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./ Беда Г.В. - М.,1989.</a:t>
            </a:r>
          </a:p>
          <a:p>
            <a:pPr lvl="0">
              <a:lnSpc>
                <a:spcPct val="120000"/>
              </a:lnSpc>
            </a:pPr>
            <a:r>
              <a:rPr lang="ru-RU" sz="10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Ганкина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Э.З.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современной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детской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книге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Очерки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</a:t>
            </a:r>
            <a:r>
              <a:rPr lang="ru-RU" sz="10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Ганкина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Э.З. М.: Сов. Р 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1977.-215 е.: ил.</a:t>
            </a:r>
          </a:p>
          <a:p>
            <a:pPr lvl="0">
              <a:lnSpc>
                <a:spcPct val="120000"/>
              </a:lnSpc>
            </a:pP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Иконников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А.В.,/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Иконников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А.В.,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Степанов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Г. П.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Основы архитектурной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композиции.- М., 1971. Искусство: Живопись. Скульптур а. Архитектура.- М., 1987-1989. </a:t>
            </a:r>
          </a:p>
          <a:p>
            <a:pPr lvl="0">
              <a:lnSpc>
                <a:spcPct val="120000"/>
              </a:lnSpc>
            </a:pPr>
            <a:r>
              <a:rPr lang="ru-RU" sz="10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Кибрик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Объективные законы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композиции в </a:t>
            </a:r>
            <a:r>
              <a:rPr lang="ru-RU" sz="10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изобразительном 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искусстве./ </a:t>
            </a:r>
            <a:r>
              <a:rPr lang="ru-RU" sz="10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Кибрик</a:t>
            </a:r>
            <a:r>
              <a:rPr lang="ru-RU" sz="10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Е.</a:t>
            </a:r>
          </a:p>
          <a:p>
            <a:endParaRPr lang="ru-RU" dirty="0"/>
          </a:p>
        </p:txBody>
      </p:sp>
      <p:pic>
        <p:nvPicPr>
          <p:cNvPr id="5" name="Picture 2" descr="C:\Users\User\Desktop\d90ba321-5e52-40f9-a191-852218356cb7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850880" y="5525325"/>
            <a:ext cx="912051" cy="9120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1535741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32155"/>
          </a:xfrm>
        </p:spPr>
        <p:txBody>
          <a:bodyPr>
            <a:norm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ЛИТЕРАТУРА</a:t>
            </a:r>
            <a:endParaRPr lang="ru-RU" sz="2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51115" y="1001486"/>
            <a:ext cx="10515600" cy="4861969"/>
          </a:xfrm>
        </p:spPr>
        <p:txBody>
          <a:bodyPr>
            <a:normAutofit fontScale="25000" lnSpcReduction="20000"/>
          </a:bodyPr>
          <a:lstStyle/>
          <a:p>
            <a:pPr lvl="0">
              <a:lnSpc>
                <a:spcPct val="120000"/>
              </a:lnSpc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Кустодиев. Б.  Живопись,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рисунок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книжная графика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театрально-декорационное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искусство./ Кустодиев.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Б.м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М., 1983</a:t>
            </a:r>
          </a:p>
          <a:p>
            <a:pPr lvl="0">
              <a:lnSpc>
                <a:spcPct val="120000"/>
              </a:lnSpc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Левин  С.Д. Беседы с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юным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художником. – / Левин  С.Д. М., 1988.</a:t>
            </a:r>
          </a:p>
          <a:p>
            <a:pPr lvl="0">
              <a:lnSpc>
                <a:spcPct val="120000"/>
              </a:lnSpc>
            </a:pP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Маслов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М.С.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Ступеньки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творчеству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учебное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пособие для студен тов. / В.С. Кузин . - М.: Академия. 2012. - 234ст</a:t>
            </a:r>
          </a:p>
          <a:p>
            <a:pPr lvl="0">
              <a:lnSpc>
                <a:spcPct val="120000"/>
              </a:lnSpc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Молдавская К. Пути к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красивой 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сказке: ( молодые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иллюстраторы Дарья Герасимова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Максим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Митрофанов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// 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Книжное обозрение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/Молдавская К.2002.- 1 </a:t>
            </a: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апр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 . -С.24 -25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20000"/>
              </a:lnSpc>
            </a:pP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Фаворский, В.С. О графике как основе книжного искусства, в сборнике: Искусство книги [Текст]: пособие для студентов/ Фаворский, В.С. - М.: Академия. 2010. - 203ст</a:t>
            </a:r>
            <a:r>
              <a:rPr lang="ru-RU" sz="9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>
              <a:lnSpc>
                <a:spcPct val="120000"/>
              </a:lnSpc>
            </a:pPr>
            <a:r>
              <a:rPr lang="ru-RU" sz="9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Шантыко</a:t>
            </a:r>
            <a:r>
              <a:rPr lang="ru-RU" sz="9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Н . История и современность в станковой графике // Искусство - 1986. 39. С</a:t>
            </a:r>
          </a:p>
          <a:p>
            <a:pPr>
              <a:lnSpc>
                <a:spcPct val="120000"/>
              </a:lnSpc>
            </a:pP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20000"/>
              </a:lnSpc>
            </a:pPr>
            <a:endParaRPr lang="ru-RU" sz="9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6257847"/>
      </p:ext>
    </p:extLst>
  </p:cSld>
  <p:clrMapOvr>
    <a:masterClrMapping/>
  </p:clrMapOvr>
</p:sld>
</file>

<file path=ppt/theme/theme1.xml><?xml version="1.0" encoding="utf-8"?>
<a:theme xmlns:a="http://schemas.openxmlformats.org/drawingml/2006/main" name="powerpointbase.com-w917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540</Template>
  <TotalTime>605</TotalTime>
  <Words>407</Words>
  <Application>Microsoft Office PowerPoint</Application>
  <PresentationFormat>Произвольный</PresentationFormat>
  <Paragraphs>71</Paragraphs>
  <Slides>20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powerpointbase.com-w917</vt:lpstr>
      <vt:lpstr>  ПРЕЗЕНТАЦИЯ НА ТЕМУ: РЕШЕНИЕ КОМПОЗИЦИОННЫХ ЗАДАЧ ПРИ РАЗРАБОТКЕ СЕРИИ ГРАФИЧЕСКИХ РАБОТ</vt:lpstr>
      <vt:lpstr>СОДЕРЖАНИЕ </vt:lpstr>
      <vt:lpstr>Слайд 3</vt:lpstr>
      <vt:lpstr>Слайд 4</vt:lpstr>
      <vt:lpstr>Слайд 5</vt:lpstr>
      <vt:lpstr>1.2 Основные законы композиции </vt:lpstr>
      <vt:lpstr>Слайд 7</vt:lpstr>
      <vt:lpstr>Слайд 8</vt:lpstr>
      <vt:lpstr>1.3 Особенности графического искусства, ее виды и отличия </vt:lpstr>
      <vt:lpstr>Слайд 10</vt:lpstr>
      <vt:lpstr>Слайд 11</vt:lpstr>
      <vt:lpstr>ПР АКТИЧЕСКАЯ ЧАСТЬ 2.1 Описание хода работы</vt:lpstr>
      <vt:lpstr>2.2 Работа в материале </vt:lpstr>
      <vt:lpstr>Слайд 14</vt:lpstr>
      <vt:lpstr>Слайд 15</vt:lpstr>
      <vt:lpstr>Слайд 16</vt:lpstr>
      <vt:lpstr>Результат работы: Серия графических работ  «Жили-были старик со старухой» 24х18</vt:lpstr>
      <vt:lpstr>Заключение </vt:lpstr>
      <vt:lpstr>ЛИТЕРАТУРА </vt:lpstr>
      <vt:lpstr>ЛИТЕРАТУРА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РЕШЕНИЕ КОМПОЗИЦИОННЫХ ЗАДАЧ ПРИ РАЗРАБОТКЕ СЕРИИ ГРАФИЧЕСКИХ РАБОТ</dc:title>
  <dc:creator>NikaZaYka</dc:creator>
  <cp:lastModifiedBy>User</cp:lastModifiedBy>
  <cp:revision>33</cp:revision>
  <dcterms:created xsi:type="dcterms:W3CDTF">2020-09-13T04:43:55Z</dcterms:created>
  <dcterms:modified xsi:type="dcterms:W3CDTF">2025-09-25T06:41:57Z</dcterms:modified>
</cp:coreProperties>
</file>