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5" r:id="rId4"/>
    <p:sldId id="258" r:id="rId5"/>
    <p:sldId id="257" r:id="rId6"/>
    <p:sldId id="266" r:id="rId7"/>
    <p:sldId id="268" r:id="rId8"/>
    <p:sldId id="267" r:id="rId9"/>
    <p:sldId id="263" r:id="rId10"/>
    <p:sldId id="262" r:id="rId11"/>
    <p:sldId id="269" r:id="rId12"/>
    <p:sldId id="26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2B22"/>
    <a:srgbClr val="4775E7"/>
    <a:srgbClr val="4EA6DC"/>
    <a:srgbClr val="C830CC"/>
    <a:srgbClr val="FFFFFF"/>
    <a:srgbClr val="E32D91"/>
    <a:srgbClr val="0085A8"/>
    <a:srgbClr val="0BD0D9"/>
    <a:srgbClr val="003B6D"/>
    <a:srgbClr val="61C4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0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95F67E-993F-431F-A08C-E45B68AE6F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8112" y="5585791"/>
            <a:ext cx="8229602" cy="1135684"/>
          </a:xfrm>
        </p:spPr>
        <p:txBody>
          <a:bodyPr anchor="b"/>
          <a:lstStyle>
            <a:lvl1pPr algn="ctr">
              <a:defRPr sz="6000" b="1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AD08278-D988-40BA-9D6E-308097626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1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41E7A21-8122-4DEB-9367-1A8F2A85A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61B45FA-8D82-49B8-AF8C-62AC87B7A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7042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6765C3D-4FE4-4016-9516-175CB1F81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539" y="132373"/>
            <a:ext cx="11678478" cy="1069039"/>
          </a:xfrm>
        </p:spPr>
        <p:txBody>
          <a:bodyPr>
            <a:normAutofit/>
          </a:bodyPr>
          <a:lstStyle>
            <a:lvl1pPr>
              <a:defRPr sz="5400" b="1">
                <a:solidFill>
                  <a:schemeClr val="accent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4A558D4-9753-40E4-B34D-D088F2769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540" y="1391479"/>
            <a:ext cx="10792134" cy="3782406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9A8B73C-8744-4547-AC4E-9445A4254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1294C85-328D-4160-AFB8-A0579446E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CBC8B44-D09A-4DB2-AD13-4D1BCE2A3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0363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92BEFD3-42A7-40D4-AE15-06B41A69A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9D87512-81CE-43DD-83C1-0194C03DC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CD38D8C-1E6C-4603-AE65-B38DD4F0D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6A582A2-5E7D-485A-896E-2C84108AB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DED6AD7-041E-463D-A9B6-DB4319A12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8742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C823234-07AF-4BD9-97F7-20AEF9585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AC737C2-1435-4654-BF19-C417FA0681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779B334-160F-4633-98A4-4BD9CCBBC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FC676CA-5D96-4C8D-AF68-CA3714030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84A252F-1666-4B65-9D54-C2223B07D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768EB8-F2B8-41A7-A0EF-ED80B6CB7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3774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F3AE1C-FF38-4BFE-B712-397DDBF65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F3B6923-74C8-4877-9899-406265B94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D31ADBBF-CB3D-4567-9DF3-6CF4863A0D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09527ED-4BFF-4259-83FB-62B1344553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9035884B-89B4-4FAF-BD14-55E24D3609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E20CD5F7-DAB5-4B57-9579-83889F729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5E2A1D4F-1950-45D5-8F32-A72C3C45E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338E15C-FDE6-42B0-B55A-DC3B01593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3577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745EA09-37D5-4D29-80A2-4F8DDAA3D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964942A8-27BB-4326-8431-C941C67AC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8EBDD14-2718-4270-B20E-8D11D5225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07EFBDD-443E-448A-ACF9-BBC243BE8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8066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6FC41FED-1608-4666-8886-8A38B1B1C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3A495F25-D619-4BCD-8483-4AAD8A39E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D209007-F56F-4E5E-8170-15859EA4E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442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D41737-08AD-4EDB-9A9F-82017432D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7E55DB0-9C64-4E83-8C0E-669DCF469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57EA21E-7F3C-4768-A0F4-5F92150CC7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65257C7-91F6-4D0B-A014-3BE165FB2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357C62C-18AF-41D7-B700-5244780B3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85D2BE1-3656-432B-AB6C-4143BE916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4050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A121362-D3D5-4D33-893B-B8BF9C3D1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2192DC63-A57D-4768-AFCC-DC6F5A4630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623BAF7-0E12-46CF-AE31-A6DB8A4BF4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2DEB881-C36E-4CE1-9451-D1D43F127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DA3163F-5E35-4B0E-848B-8A59A8516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7990EEA-544D-4BD6-A216-42BF5DB55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214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824ED08-9090-4A7B-A2A9-6DBCA3869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1EB1221-842C-403E-B1A1-91719B5A88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2F001B2-1A7C-4CAD-8733-3AEADA4B3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F1A205-2616-4D1B-B0D4-48D4E243C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4AABEDE-B4BD-4D75-AE29-38DCED514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10555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7D1DD495-9850-4117-BDA0-9C259257E2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C87B888-75AB-4F56-88DF-ED76C303B2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C0A6CAC-4F78-46F2-9AC6-1669A3B08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1D5F4FE-012B-4560-9DAC-0A43C520E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9A8C788-4EC8-4400-93A1-1160414F6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615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5F1F4-0E35-4F4C-824C-B92D65D34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AF0AF37-D72C-41CC-991F-A2CA399C79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B12139C-4313-415D-96A1-88AD68ED28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18210-AA3C-4E5C-8A8F-AA37F5428033}" type="datetimeFigureOut">
              <a:rPr lang="ru-RU" smtClean="0"/>
              <a:pPr/>
              <a:t>23.11.2023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1AA7C9-98E5-4D19-8D59-E95304CCA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279B958-4CDF-4A11-8B51-3F814BF3D0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82F82-4D2C-48BD-8F54-4A7BAA97B533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  <a:extLst>
              <a:ext uri="{FF2B5EF4-FFF2-40B4-BE49-F238E27FC236}">
                <a16:creationId xmlns:a16="http://schemas.microsoft.com/office/drawing/2014/main" xmlns="" id="{ED67FCFF-73A7-4101-88BC-543CB4B383D2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7305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7.svg"/><Relationship Id="rId7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9.sv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FF57FD0-E38D-44FB-923F-05E180AA0A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9883" y="1405677"/>
            <a:ext cx="8229602" cy="1135684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АВТОНОМНОЕ ОБЩЕОБРАЗОВАТЕЛЬНОЕ УЧРЕЖДЕНИЕ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ГОРОДСКОГО ОКРУГА БАЛАШИХА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СРЕДНЯЯ ОБЩЕОБРАЗОВАТЕЛЬНАЯ ШКОЛА № 21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>
                <a:latin typeface="Arial" pitchFamily="34" charset="0"/>
                <a:cs typeface="Arial" pitchFamily="34" charset="0"/>
              </a:rPr>
            </a:b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ИМЕНИ ГЕНЕРАЛ-ЛЕЙТЕНАНТА Д.А. НАЛИВАЛКИНА</a:t>
            </a:r>
            <a:r>
              <a:rPr lang="ru-RU" sz="2000" dirty="0">
                <a:ea typeface="Times New Roman" pitchFamily="18" charset="0"/>
                <a:cs typeface="Times New Roman" pitchFamily="18" charset="0"/>
              </a:rPr>
              <a:t>»</a:t>
            </a:r>
            <a:r>
              <a:rPr lang="ru-RU" sz="6600" dirty="0">
                <a:latin typeface="Arial" pitchFamily="34" charset="0"/>
                <a:cs typeface="Arial" pitchFamily="34" charset="0"/>
              </a:rPr>
              <a:t/>
            </a:r>
            <a:br>
              <a:rPr lang="ru-RU" sz="6600" dirty="0">
                <a:latin typeface="Arial" pitchFamily="34" charset="0"/>
                <a:cs typeface="Arial" pitchFamily="34" charset="0"/>
              </a:rPr>
            </a:br>
            <a:endParaRPr lang="ru-RU" sz="6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49257" y="540573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2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Выполнила:</a:t>
            </a:r>
          </a:p>
          <a:p>
            <a:pPr algn="r"/>
            <a:r>
              <a:rPr lang="ru-RU" sz="2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учитель начальных классов</a:t>
            </a:r>
          </a:p>
          <a:p>
            <a:pPr algn="r"/>
            <a:r>
              <a:rPr lang="ru-RU" sz="24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Полякова Кристина Алексеевна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48000" y="2551837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Функциональная грамотность на уроках литературного чтения</a:t>
            </a:r>
            <a:r>
              <a:rPr lang="ru-RU" sz="4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4400" dirty="0">
              <a:solidFill>
                <a:schemeClr val="accent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8010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www.techinsider.ru/upload/img_cache/215/2155d5918308d9a1ddad8b20700a220b_ce_480x319x0x32_cropped_1332x8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6497" y="449942"/>
            <a:ext cx="5513274" cy="3675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F0C7450-6D11-4C0D-8E03-F311D99C3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xmlns="" id="{B0F4A773-CAA6-45CC-85D1-42C5029C4B0F}"/>
              </a:ext>
            </a:extLst>
          </p:cNvPr>
          <p:cNvSpPr txBox="1">
            <a:spLocks/>
          </p:cNvSpPr>
          <p:nvPr/>
        </p:nvSpPr>
        <p:spPr>
          <a:xfrm>
            <a:off x="591457" y="3910773"/>
            <a:ext cx="10515600" cy="2070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4800" dirty="0">
                <a:solidFill>
                  <a:schemeClr val="tx2">
                    <a:lumMod val="5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Необразованным человеком завтрашнего дня будет не тот , кто не умеет читать, а тот , кто не учился при этом учиться.</a:t>
            </a:r>
          </a:p>
        </p:txBody>
      </p:sp>
    </p:spTree>
    <p:extLst>
      <p:ext uri="{BB962C8B-B14F-4D97-AF65-F5344CB8AC3E}">
        <p14:creationId xmlns:p14="http://schemas.microsoft.com/office/powerpoint/2010/main" xmlns="" val="312228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CA6E93-1A82-4EEB-ACA5-BF1631BAD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>
                <a:solidFill>
                  <a:schemeClr val="tx1"/>
                </a:solidFill>
              </a:rPr>
              <a:t>Функциональная грамотность 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C7515170-F6C5-42E5-9581-ACA819CC57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1250" y="1763630"/>
            <a:ext cx="5619750" cy="348195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4800" b="1" dirty="0">
                <a:solidFill>
                  <a:schemeClr val="tx1"/>
                </a:solidFill>
              </a:rPr>
              <a:t>Читательская грамотность является базовым навыком функциональной грамотности. </a:t>
            </a:r>
            <a:endParaRPr lang="en-US" sz="4800" b="1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Closed book outline">
            <a:extLst>
              <a:ext uri="{FF2B5EF4-FFF2-40B4-BE49-F238E27FC236}">
                <a16:creationId xmlns:a16="http://schemas.microsoft.com/office/drawing/2014/main" xmlns="" id="{B106B23C-98BC-4245-94CA-B2D3DAFD71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477059" y="1763630"/>
            <a:ext cx="3159378" cy="315937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xmlns="" val="1208856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7" name="Группа 9">
            <a:extLst>
              <a:ext uri="{FF2B5EF4-FFF2-40B4-BE49-F238E27FC236}">
                <a16:creationId xmlns:a16="http://schemas.microsoft.com/office/drawing/2014/main" xmlns="" id="{E445B5C7-4677-3CAB-3875-9F34AD3F337A}"/>
              </a:ext>
            </a:extLst>
          </p:cNvPr>
          <p:cNvGrpSpPr/>
          <p:nvPr/>
        </p:nvGrpSpPr>
        <p:grpSpPr>
          <a:xfrm>
            <a:off x="362857" y="1465943"/>
            <a:ext cx="2866714" cy="4330666"/>
            <a:chOff x="426000" y="1989000"/>
            <a:chExt cx="2250000" cy="4275000"/>
          </a:xfrm>
        </p:grpSpPr>
        <p:sp>
          <p:nvSpPr>
            <p:cNvPr id="268" name="Прямоугольник 4">
              <a:extLst>
                <a:ext uri="{FF2B5EF4-FFF2-40B4-BE49-F238E27FC236}">
                  <a16:creationId xmlns:a16="http://schemas.microsoft.com/office/drawing/2014/main" xmlns="" id="{7F0C90D1-DDFE-E321-89EE-1ABBF58164DF}"/>
                </a:ext>
              </a:extLst>
            </p:cNvPr>
            <p:cNvSpPr/>
            <p:nvPr/>
          </p:nvSpPr>
          <p:spPr>
            <a:xfrm>
              <a:off x="426000" y="3114000"/>
              <a:ext cx="2249999" cy="3150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9" name="Овал 2">
              <a:extLst>
                <a:ext uri="{FF2B5EF4-FFF2-40B4-BE49-F238E27FC236}">
                  <a16:creationId xmlns:a16="http://schemas.microsoft.com/office/drawing/2014/main" xmlns="" id="{D57F9AB7-C18C-6C30-426A-5BC44C56698C}"/>
                </a:ext>
              </a:extLst>
            </p:cNvPr>
            <p:cNvSpPr/>
            <p:nvPr/>
          </p:nvSpPr>
          <p:spPr>
            <a:xfrm>
              <a:off x="426000" y="1989000"/>
              <a:ext cx="2250000" cy="2250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0" name="Овал 3">
              <a:extLst>
                <a:ext uri="{FF2B5EF4-FFF2-40B4-BE49-F238E27FC236}">
                  <a16:creationId xmlns:a16="http://schemas.microsoft.com/office/drawing/2014/main" xmlns="" id="{CAE9D04D-8CB2-3684-23F3-412713B67AA9}"/>
                </a:ext>
              </a:extLst>
            </p:cNvPr>
            <p:cNvSpPr/>
            <p:nvPr/>
          </p:nvSpPr>
          <p:spPr>
            <a:xfrm>
              <a:off x="663411" y="2226412"/>
              <a:ext cx="1775175" cy="17751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1" name="Прямоугольник 5">
              <a:extLst>
                <a:ext uri="{FF2B5EF4-FFF2-40B4-BE49-F238E27FC236}">
                  <a16:creationId xmlns:a16="http://schemas.microsoft.com/office/drawing/2014/main" xmlns="" id="{D97E39B5-0A32-1E25-A4B4-B1BB4012C516}"/>
                </a:ext>
              </a:extLst>
            </p:cNvPr>
            <p:cNvSpPr/>
            <p:nvPr/>
          </p:nvSpPr>
          <p:spPr>
            <a:xfrm>
              <a:off x="800372" y="4525145"/>
              <a:ext cx="1501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ru-RU" b="1" dirty="0">
                <a:solidFill>
                  <a:schemeClr val="bg1"/>
                </a:solidFill>
              </a:endParaRPr>
            </a:p>
          </p:txBody>
        </p:sp>
        <p:sp>
          <p:nvSpPr>
            <p:cNvPr id="272" name="Прямоугольник 6">
              <a:extLst>
                <a:ext uri="{FF2B5EF4-FFF2-40B4-BE49-F238E27FC236}">
                  <a16:creationId xmlns:a16="http://schemas.microsoft.com/office/drawing/2014/main" xmlns="" id="{81103ED6-4AB2-8C2A-0916-A23DBBA0785C}"/>
                </a:ext>
              </a:extLst>
            </p:cNvPr>
            <p:cNvSpPr/>
            <p:nvPr/>
          </p:nvSpPr>
          <p:spPr>
            <a:xfrm>
              <a:off x="1052552" y="4284638"/>
              <a:ext cx="980261" cy="5164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b="1" dirty="0">
                  <a:latin typeface="Times New Roman" pitchFamily="18" charset="0"/>
                  <a:cs typeface="Times New Roman" pitchFamily="18" charset="0"/>
                </a:rPr>
                <a:t>1 этап </a:t>
              </a:r>
            </a:p>
          </p:txBody>
        </p:sp>
        <p:sp>
          <p:nvSpPr>
            <p:cNvPr id="273" name="Прямоугольник 7">
              <a:extLst>
                <a:ext uri="{FF2B5EF4-FFF2-40B4-BE49-F238E27FC236}">
                  <a16:creationId xmlns:a16="http://schemas.microsoft.com/office/drawing/2014/main" xmlns="" id="{61EEF957-D5B6-6BC7-D020-FA435E4AC53E}"/>
                </a:ext>
              </a:extLst>
            </p:cNvPr>
            <p:cNvSpPr/>
            <p:nvPr/>
          </p:nvSpPr>
          <p:spPr>
            <a:xfrm>
              <a:off x="536058" y="4990018"/>
              <a:ext cx="2029877" cy="8203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Работа с текстом до чтения</a:t>
              </a:r>
              <a:r>
                <a:rPr lang="en-US" sz="24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.</a:t>
              </a:r>
              <a:endPara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75" name="Группа 10">
            <a:extLst>
              <a:ext uri="{FF2B5EF4-FFF2-40B4-BE49-F238E27FC236}">
                <a16:creationId xmlns:a16="http://schemas.microsoft.com/office/drawing/2014/main" xmlns="" id="{B67177E9-86D3-53B9-DCA7-B0551675B867}"/>
              </a:ext>
            </a:extLst>
          </p:cNvPr>
          <p:cNvGrpSpPr/>
          <p:nvPr/>
        </p:nvGrpSpPr>
        <p:grpSpPr>
          <a:xfrm>
            <a:off x="3212002" y="1521609"/>
            <a:ext cx="3174283" cy="4275000"/>
            <a:chOff x="426000" y="1989000"/>
            <a:chExt cx="2250000" cy="4275000"/>
          </a:xfrm>
        </p:grpSpPr>
        <p:sp>
          <p:nvSpPr>
            <p:cNvPr id="276" name="Прямоугольник 11">
              <a:extLst>
                <a:ext uri="{FF2B5EF4-FFF2-40B4-BE49-F238E27FC236}">
                  <a16:creationId xmlns:a16="http://schemas.microsoft.com/office/drawing/2014/main" xmlns="" id="{2AE091B9-0852-6F15-B8A7-4EF60AD35838}"/>
                </a:ext>
              </a:extLst>
            </p:cNvPr>
            <p:cNvSpPr/>
            <p:nvPr/>
          </p:nvSpPr>
          <p:spPr>
            <a:xfrm>
              <a:off x="426000" y="3114000"/>
              <a:ext cx="2249999" cy="315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7" name="Овал 12">
              <a:extLst>
                <a:ext uri="{FF2B5EF4-FFF2-40B4-BE49-F238E27FC236}">
                  <a16:creationId xmlns:a16="http://schemas.microsoft.com/office/drawing/2014/main" xmlns="" id="{2F30EEE1-9EFA-34FB-9679-A046475E4082}"/>
                </a:ext>
              </a:extLst>
            </p:cNvPr>
            <p:cNvSpPr/>
            <p:nvPr/>
          </p:nvSpPr>
          <p:spPr>
            <a:xfrm>
              <a:off x="426000" y="1989000"/>
              <a:ext cx="2250000" cy="2250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8" name="Овал 13">
              <a:extLst>
                <a:ext uri="{FF2B5EF4-FFF2-40B4-BE49-F238E27FC236}">
                  <a16:creationId xmlns:a16="http://schemas.microsoft.com/office/drawing/2014/main" xmlns="" id="{4A9681AC-867E-6E07-F416-38B4E233BE39}"/>
                </a:ext>
              </a:extLst>
            </p:cNvPr>
            <p:cNvSpPr/>
            <p:nvPr/>
          </p:nvSpPr>
          <p:spPr>
            <a:xfrm>
              <a:off x="663411" y="2226412"/>
              <a:ext cx="1775175" cy="17751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9" name="Прямоугольник 14">
              <a:extLst>
                <a:ext uri="{FF2B5EF4-FFF2-40B4-BE49-F238E27FC236}">
                  <a16:creationId xmlns:a16="http://schemas.microsoft.com/office/drawing/2014/main" xmlns="" id="{8655F580-EBA2-474A-75C6-5ADD9470F33F}"/>
                </a:ext>
              </a:extLst>
            </p:cNvPr>
            <p:cNvSpPr/>
            <p:nvPr/>
          </p:nvSpPr>
          <p:spPr>
            <a:xfrm>
              <a:off x="800372" y="4525145"/>
              <a:ext cx="1501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ru-RU" b="1" dirty="0">
                <a:solidFill>
                  <a:schemeClr val="bg1"/>
                </a:solidFill>
              </a:endParaRPr>
            </a:p>
          </p:txBody>
        </p:sp>
        <p:sp>
          <p:nvSpPr>
            <p:cNvPr id="280" name="Прямоугольник 15">
              <a:extLst>
                <a:ext uri="{FF2B5EF4-FFF2-40B4-BE49-F238E27FC236}">
                  <a16:creationId xmlns:a16="http://schemas.microsoft.com/office/drawing/2014/main" xmlns="" id="{2F9CBCC8-F7F2-7158-04E1-8EDEEA8B76A8}"/>
                </a:ext>
              </a:extLst>
            </p:cNvPr>
            <p:cNvSpPr/>
            <p:nvPr/>
          </p:nvSpPr>
          <p:spPr>
            <a:xfrm>
              <a:off x="1163658" y="4200351"/>
              <a:ext cx="965765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b="1" dirty="0">
                  <a:latin typeface="Times New Roman" pitchFamily="18" charset="0"/>
                  <a:cs typeface="Times New Roman" pitchFamily="18" charset="0"/>
                </a:rPr>
                <a:t>2 этап</a:t>
              </a:r>
            </a:p>
          </p:txBody>
        </p:sp>
        <p:sp>
          <p:nvSpPr>
            <p:cNvPr id="281" name="Прямоугольник 16">
              <a:extLst>
                <a:ext uri="{FF2B5EF4-FFF2-40B4-BE49-F238E27FC236}">
                  <a16:creationId xmlns:a16="http://schemas.microsoft.com/office/drawing/2014/main" xmlns="" id="{BF15796E-90E2-FE7B-4B6A-5C1E572938FD}"/>
                </a:ext>
              </a:extLst>
            </p:cNvPr>
            <p:cNvSpPr/>
            <p:nvPr/>
          </p:nvSpPr>
          <p:spPr>
            <a:xfrm>
              <a:off x="536058" y="4990018"/>
              <a:ext cx="202987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Работа с текстом во время чтения.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.</a:t>
              </a:r>
              <a:endParaRPr lang="ru-RU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282" name="Рисунок 18">
            <a:extLst>
              <a:ext uri="{FF2B5EF4-FFF2-40B4-BE49-F238E27FC236}">
                <a16:creationId xmlns:a16="http://schemas.microsoft.com/office/drawing/2014/main" xmlns="" id="{A8C15F29-F6FB-8ABE-1956-94662779C0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4414663" y="2275721"/>
            <a:ext cx="900000" cy="900000"/>
          </a:xfrm>
          <a:prstGeom prst="rect">
            <a:avLst/>
          </a:prstGeom>
        </p:spPr>
      </p:pic>
      <p:grpSp>
        <p:nvGrpSpPr>
          <p:cNvPr id="283" name="Группа 19">
            <a:extLst>
              <a:ext uri="{FF2B5EF4-FFF2-40B4-BE49-F238E27FC236}">
                <a16:creationId xmlns:a16="http://schemas.microsoft.com/office/drawing/2014/main" xmlns="" id="{A2E304ED-3A96-2024-F926-D7F895140FDD}"/>
              </a:ext>
            </a:extLst>
          </p:cNvPr>
          <p:cNvGrpSpPr/>
          <p:nvPr/>
        </p:nvGrpSpPr>
        <p:grpSpPr>
          <a:xfrm>
            <a:off x="6270171" y="1407886"/>
            <a:ext cx="2486859" cy="4397828"/>
            <a:chOff x="426000" y="1989000"/>
            <a:chExt cx="2250000" cy="4275000"/>
          </a:xfrm>
        </p:grpSpPr>
        <p:sp>
          <p:nvSpPr>
            <p:cNvPr id="284" name="Прямоугольник 20">
              <a:extLst>
                <a:ext uri="{FF2B5EF4-FFF2-40B4-BE49-F238E27FC236}">
                  <a16:creationId xmlns:a16="http://schemas.microsoft.com/office/drawing/2014/main" xmlns="" id="{B90E09E7-2402-F164-0639-F649CD4E2612}"/>
                </a:ext>
              </a:extLst>
            </p:cNvPr>
            <p:cNvSpPr/>
            <p:nvPr/>
          </p:nvSpPr>
          <p:spPr>
            <a:xfrm>
              <a:off x="426000" y="3114000"/>
              <a:ext cx="2249999" cy="3150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85" name="Овал 21">
              <a:extLst>
                <a:ext uri="{FF2B5EF4-FFF2-40B4-BE49-F238E27FC236}">
                  <a16:creationId xmlns:a16="http://schemas.microsoft.com/office/drawing/2014/main" xmlns="" id="{9EB37C00-CE59-EA2D-B9F3-B38B6A7A0793}"/>
                </a:ext>
              </a:extLst>
            </p:cNvPr>
            <p:cNvSpPr/>
            <p:nvPr/>
          </p:nvSpPr>
          <p:spPr>
            <a:xfrm>
              <a:off x="426000" y="1989000"/>
              <a:ext cx="2250000" cy="225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6" name="Овал 22">
              <a:extLst>
                <a:ext uri="{FF2B5EF4-FFF2-40B4-BE49-F238E27FC236}">
                  <a16:creationId xmlns:a16="http://schemas.microsoft.com/office/drawing/2014/main" xmlns="" id="{C90B22FE-0B7F-9CAB-6EFE-78815EE612D7}"/>
                </a:ext>
              </a:extLst>
            </p:cNvPr>
            <p:cNvSpPr/>
            <p:nvPr/>
          </p:nvSpPr>
          <p:spPr>
            <a:xfrm>
              <a:off x="663411" y="2226412"/>
              <a:ext cx="1775175" cy="17751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7" name="Прямоугольник 23">
              <a:extLst>
                <a:ext uri="{FF2B5EF4-FFF2-40B4-BE49-F238E27FC236}">
                  <a16:creationId xmlns:a16="http://schemas.microsoft.com/office/drawing/2014/main" xmlns="" id="{042D1141-E6A7-BD85-6F39-170288F0D561}"/>
                </a:ext>
              </a:extLst>
            </p:cNvPr>
            <p:cNvSpPr/>
            <p:nvPr/>
          </p:nvSpPr>
          <p:spPr>
            <a:xfrm>
              <a:off x="800372" y="4525145"/>
              <a:ext cx="1501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ru-RU" b="1" dirty="0">
                <a:solidFill>
                  <a:schemeClr val="bg1"/>
                </a:solidFill>
              </a:endParaRPr>
            </a:p>
          </p:txBody>
        </p:sp>
        <p:sp>
          <p:nvSpPr>
            <p:cNvPr id="288" name="Прямоугольник 24">
              <a:extLst>
                <a:ext uri="{FF2B5EF4-FFF2-40B4-BE49-F238E27FC236}">
                  <a16:creationId xmlns:a16="http://schemas.microsoft.com/office/drawing/2014/main" xmlns="" id="{C34207D5-36CB-8E8E-E848-1F07D880425A}"/>
                </a:ext>
              </a:extLst>
            </p:cNvPr>
            <p:cNvSpPr/>
            <p:nvPr/>
          </p:nvSpPr>
          <p:spPr>
            <a:xfrm>
              <a:off x="1095726" y="4266356"/>
              <a:ext cx="1081374" cy="5063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800" b="1" dirty="0">
                  <a:latin typeface="Times New Roman" pitchFamily="18" charset="0"/>
                  <a:cs typeface="Times New Roman" pitchFamily="18" charset="0"/>
                </a:rPr>
                <a:t>3 этап </a:t>
              </a:r>
            </a:p>
          </p:txBody>
        </p:sp>
        <p:sp>
          <p:nvSpPr>
            <p:cNvPr id="289" name="Прямоугольник 25">
              <a:extLst>
                <a:ext uri="{FF2B5EF4-FFF2-40B4-BE49-F238E27FC236}">
                  <a16:creationId xmlns:a16="http://schemas.microsoft.com/office/drawing/2014/main" xmlns="" id="{D38438FB-E5C3-AA10-311B-1A3BA4D33263}"/>
                </a:ext>
              </a:extLst>
            </p:cNvPr>
            <p:cNvSpPr/>
            <p:nvPr/>
          </p:nvSpPr>
          <p:spPr>
            <a:xfrm>
              <a:off x="536058" y="4990018"/>
              <a:ext cx="2029877" cy="11615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Работа с текстом после почтения</a:t>
              </a:r>
            </a:p>
          </p:txBody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xmlns="" id="{00932DFC-6420-D4B9-8D46-33B391F69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>
                <a:solidFill>
                  <a:schemeClr val="tx1"/>
                </a:solidFill>
              </a:rPr>
              <a:t>Три этапа работы с текстом </a:t>
            </a:r>
          </a:p>
        </p:txBody>
      </p:sp>
      <p:pic>
        <p:nvPicPr>
          <p:cNvPr id="28" name="Рисунок 8">
            <a:extLst>
              <a:ext uri="{FF2B5EF4-FFF2-40B4-BE49-F238E27FC236}">
                <a16:creationId xmlns:a16="http://schemas.microsoft.com/office/drawing/2014/main" xmlns="" id="{C3C4A2FA-9AF8-56EF-D540-71EF356851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644689" y="2188636"/>
            <a:ext cx="900000" cy="900000"/>
          </a:xfrm>
          <a:prstGeom prst="rect">
            <a:avLst/>
          </a:prstGeom>
        </p:spPr>
      </p:pic>
      <p:pic>
        <p:nvPicPr>
          <p:cNvPr id="8193" name="Picture 1" descr="C:\Users\Admin\Downloads\7D6EACB0-EFD4-4E2B-AD78-F48F800103D1 (1).jpeg"/>
          <p:cNvPicPr>
            <a:picLocks noChangeAspect="1" noChangeArrowheads="1"/>
          </p:cNvPicPr>
          <p:nvPr/>
        </p:nvPicPr>
        <p:blipFill>
          <a:blip r:embed="rId6" cstate="print"/>
          <a:srcRect l="16278" r="18086"/>
          <a:stretch>
            <a:fillRect/>
          </a:stretch>
        </p:blipFill>
        <p:spPr bwMode="auto">
          <a:xfrm>
            <a:off x="696687" y="1741713"/>
            <a:ext cx="2264227" cy="174171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194" name="Picture 2" descr="C:\Users\Admin\Downloads\D737787A-81E6-4E0D-B32F-0EBC13D2AFD6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672501" y="1586130"/>
            <a:ext cx="1764367" cy="198845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196" name="Picture 4" descr="https://mv74.ru/wp-content/uploads/2012/10/48schmp19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41486" y="1756229"/>
            <a:ext cx="2642071" cy="17627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189008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6227A84-B571-40A6-9442-C07B6F60D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Приемы работы с текстом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7745217-64B4-4F80-9F7C-3B795062DB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4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«Работа с вопросником»</a:t>
            </a:r>
          </a:p>
          <a:p>
            <a:r>
              <a:rPr lang="ru-RU" sz="4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 Знаю, узнал, хочу узнать»</a:t>
            </a:r>
          </a:p>
          <a:p>
            <a:r>
              <a:rPr lang="ru-RU" sz="4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 Чтение с остановкой»</a:t>
            </a:r>
          </a:p>
          <a:p>
            <a:r>
              <a:rPr lang="ru-RU" sz="4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 Создания викторины»</a:t>
            </a:r>
          </a:p>
          <a:p>
            <a:r>
              <a:rPr lang="ru-RU" sz="4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 Дерево знаний»</a:t>
            </a:r>
          </a:p>
          <a:p>
            <a:r>
              <a:rPr lang="ru-RU" sz="4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 Логическая цепочка»</a:t>
            </a:r>
          </a:p>
          <a:p>
            <a:r>
              <a:rPr lang="ru-RU" sz="4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«Тонкие и толстые вопросы»</a:t>
            </a:r>
          </a:p>
          <a:p>
            <a:endParaRPr lang="en-US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652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13A4F7C-0188-4975-B01D-0AF8E85A913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723" y="520117"/>
            <a:ext cx="7566870" cy="5903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D900F5B-A423-4883-892A-654490CC2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>Приемы работы с текстом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6F745F9-5F7F-40FC-B49F-7034E8B3F8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«Работа с вопросником»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499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D230F76-6BD2-4338-8832-D0DAD0804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539" y="260059"/>
            <a:ext cx="11678478" cy="1131420"/>
          </a:xfrm>
        </p:spPr>
        <p:txBody>
          <a:bodyPr>
            <a:normAutofit fontScale="90000"/>
          </a:bodyPr>
          <a:lstStyle/>
          <a:p>
            <a:pPr marL="228600" marR="0" lvl="0" indent="-22860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tabLst/>
              <a:defRPr/>
            </a:pPr>
            <a:r>
              <a:rPr kumimoji="0" lang="ru-RU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 Дерево знаний»</a:t>
            </a:r>
            <a:r>
              <a:rPr kumimoji="0" lang="ru-RU" sz="3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ru-RU" sz="3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4" name="Picture 1" descr="C:\Users\Admin\Downloads\46F5B7CF-3CC5-4D87-A37A-8BBCAF2B6A43 (1).jpeg">
            <a:extLst>
              <a:ext uri="{FF2B5EF4-FFF2-40B4-BE49-F238E27FC236}">
                <a16:creationId xmlns:a16="http://schemas.microsoft.com/office/drawing/2014/main" xmlns="" id="{7476E4BA-FAAD-41DD-9BED-66EE4E16B42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480" y="1241571"/>
            <a:ext cx="5892323" cy="5502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70803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B25B6C9-EC2F-4AEA-A6DA-889A3F87A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539" y="268447"/>
            <a:ext cx="11678478" cy="1434517"/>
          </a:xfrm>
        </p:spPr>
        <p:txBody>
          <a:bodyPr>
            <a:normAutofit fontScale="90000"/>
          </a:bodyPr>
          <a:lstStyle/>
          <a:p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 Создания викторины»</a:t>
            </a:r>
            <a:b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6E43B53C-1DA6-4D91-ABC6-1F6CB18C3D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5653" y="1354476"/>
            <a:ext cx="5096308" cy="508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285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7FE7ABB-0018-41AF-A740-22B510819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539" y="293615"/>
            <a:ext cx="11678478" cy="1149291"/>
          </a:xfrm>
        </p:spPr>
        <p:txBody>
          <a:bodyPr>
            <a:normAutofit fontScale="90000"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 Логическая цепочка»</a:t>
            </a:r>
            <a:r>
              <a:rPr kumimoji="0" lang="ru-RU" sz="3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kumimoji="0" lang="ru-RU" sz="3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dirty="0"/>
              <a:t> </a:t>
            </a: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xmlns="" id="{0D1BD439-5D15-49B5-BE88-A6F5746D3767}"/>
              </a:ext>
            </a:extLst>
          </p:cNvPr>
          <p:cNvSpPr txBox="1">
            <a:spLocks/>
          </p:cNvSpPr>
          <p:nvPr/>
        </p:nvSpPr>
        <p:spPr>
          <a:xfrm>
            <a:off x="433857" y="2092597"/>
            <a:ext cx="2809876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122" name="Picture 2" descr="C:\Users\Admin\Downloads\D737787A-81E6-4E0D-B32F-0EBC13D2AFD6 (1)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227208" y="710063"/>
            <a:ext cx="5354585" cy="6941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160139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Admin\Downloads\8818798E-CA9A-4A8A-91C3-10CB8B34BEF4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7715" y="0"/>
            <a:ext cx="6694814" cy="4630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97BD554-A168-40A3-9ABB-D970A531A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5028" y="4804229"/>
            <a:ext cx="9667303" cy="1549754"/>
          </a:xfrm>
        </p:spPr>
        <p:txBody>
          <a:bodyPr>
            <a:normAutofit fontScale="90000"/>
          </a:bodyPr>
          <a:lstStyle/>
          <a:p>
            <a:r>
              <a:rPr lang="ru-RU" i="1" dirty="0">
                <a:solidFill>
                  <a:schemeClr val="tx1"/>
                </a:solidFill>
              </a:rPr>
              <a:t>«Мои ученики будут узнавать новое не только от меня, они будут открывать это новое сами»</a:t>
            </a:r>
          </a:p>
        </p:txBody>
      </p:sp>
    </p:spTree>
    <p:extLst>
      <p:ext uri="{BB962C8B-B14F-4D97-AF65-F5344CB8AC3E}">
        <p14:creationId xmlns:p14="http://schemas.microsoft.com/office/powerpoint/2010/main" xmlns="" val="506539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588" y="469557"/>
            <a:ext cx="11678478" cy="1169773"/>
          </a:xfrm>
        </p:spPr>
        <p:txBody>
          <a:bodyPr>
            <a:normAutofit fontScale="90000"/>
          </a:bodyPr>
          <a:lstStyle/>
          <a:p>
            <a:r>
              <a:rPr lang="ru-RU" sz="4900" dirty="0" smtClean="0">
                <a:solidFill>
                  <a:schemeClr val="bg2">
                    <a:lumMod val="10000"/>
                  </a:schemeClr>
                </a:solidFill>
              </a:rPr>
              <a:t>Список используемой литературы и интернет </a:t>
            </a:r>
            <a:r>
              <a:rPr lang="ru-RU" sz="4900" dirty="0" smtClean="0">
                <a:solidFill>
                  <a:schemeClr val="bg2">
                    <a:lumMod val="10000"/>
                  </a:schemeClr>
                </a:solidFill>
              </a:rPr>
              <a:t>ресурсов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8540" y="1507523"/>
            <a:ext cx="10792134" cy="423425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1. </a:t>
            </a:r>
            <a:r>
              <a:rPr lang="ru-RU" dirty="0" err="1" smtClean="0">
                <a:solidFill>
                  <a:schemeClr val="bg2">
                    <a:lumMod val="10000"/>
                  </a:schemeClr>
                </a:solidFill>
              </a:rPr>
              <a:t>Бирина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, О. В. Управление успешностью обучения учащихся общеобразовательных школ / О. В. </a:t>
            </a:r>
            <a:r>
              <a:rPr lang="ru-RU" dirty="0" err="1" smtClean="0">
                <a:solidFill>
                  <a:schemeClr val="bg2">
                    <a:lumMod val="10000"/>
                  </a:schemeClr>
                </a:solidFill>
              </a:rPr>
              <a:t>Бирина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// Парадигма. – 2019. – №1.– С. 42-48</a:t>
            </a:r>
          </a:p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2. Вербицкий, А. А. Личностный и </a:t>
            </a:r>
            <a:r>
              <a:rPr lang="ru-RU" dirty="0" err="1" smtClean="0">
                <a:solidFill>
                  <a:schemeClr val="bg2">
                    <a:lumMod val="10000"/>
                  </a:schemeClr>
                </a:solidFill>
              </a:rPr>
              <a:t>компетентностный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 подходы в образовании: проблемы интеграции /А. А. Вербицкий, О. Е. Ларионова. – Москва : Логос, 2009. – 336 с.</a:t>
            </a:r>
          </a:p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3. Гончарова, Е. Л.Ранние этапы читательского развития. К теории вопроса / Е. Л.Гончарова. – Москва : Школа – Пресс, 2007. – 115 с.</a:t>
            </a:r>
          </a:p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4. </a:t>
            </a:r>
            <a:r>
              <a:rPr lang="ru-RU" dirty="0" err="1" smtClean="0">
                <a:solidFill>
                  <a:schemeClr val="bg2">
                    <a:lumMod val="10000"/>
                  </a:schemeClr>
                </a:solidFill>
              </a:rPr>
              <a:t>Сайранова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, Л. А. Формирование системы читательских умений у младших школьников [Электронный ресурс] // Социальная сеть работников образования </a:t>
            </a:r>
            <a:r>
              <a:rPr lang="ru-RU" dirty="0" err="1" smtClean="0">
                <a:solidFill>
                  <a:schemeClr val="bg2">
                    <a:lumMod val="10000"/>
                  </a:schemeClr>
                </a:solidFill>
              </a:rPr>
              <a:t>nsportal.ru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. – URL: http://nsportal.ru// </a:t>
            </a:r>
            <a:r>
              <a:rPr lang="ru-RU" dirty="0" err="1" smtClean="0">
                <a:solidFill>
                  <a:schemeClr val="bg2">
                    <a:lumMod val="10000"/>
                  </a:schemeClr>
                </a:solidFill>
              </a:rPr>
              <a:t>nachalanya-shkola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/</a:t>
            </a:r>
            <a:r>
              <a:rPr lang="ru-RU" dirty="0" err="1" smtClean="0">
                <a:solidFill>
                  <a:schemeClr val="bg2">
                    <a:lumMod val="10000"/>
                  </a:schemeClr>
                </a:solidFill>
              </a:rPr>
              <a:t>materialy-mo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/2015/08/10/</a:t>
            </a:r>
            <a:r>
              <a:rPr lang="ru-RU" dirty="0" err="1" smtClean="0">
                <a:solidFill>
                  <a:schemeClr val="bg2">
                    <a:lumMod val="10000"/>
                  </a:schemeClr>
                </a:solidFill>
              </a:rPr>
              <a:t>formirovanie-sistemychitatelskih-umeniy-u-mladshih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(дата доступа 23.04.2022).</a:t>
            </a:r>
          </a:p>
          <a:p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5. </a:t>
            </a:r>
            <a:r>
              <a:rPr lang="ru-RU" dirty="0" err="1" smtClean="0">
                <a:solidFill>
                  <a:schemeClr val="bg2">
                    <a:lumMod val="10000"/>
                  </a:schemeClr>
                </a:solidFill>
              </a:rPr>
              <a:t>Шкабура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, И. А. Педагогическая поддержка младшего школьника в процессе читательской деятельности / И. А. </a:t>
            </a:r>
            <a:r>
              <a:rPr lang="ru-RU" dirty="0" err="1" smtClean="0">
                <a:solidFill>
                  <a:schemeClr val="bg2">
                    <a:lumMod val="10000"/>
                  </a:schemeClr>
                </a:solidFill>
              </a:rPr>
              <a:t>Шкабура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 // Начальная школа плюс до и после. – 2018. – № 11. – С. 56-59.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9">
            <a:extLst>
              <a:ext uri="{FF2B5EF4-FFF2-40B4-BE49-F238E27FC236}">
                <a16:creationId xmlns:a16="http://schemas.microsoft.com/office/drawing/2014/main" xmlns="" id="{BF0EED55-FE1E-4D07-A485-2CF0E8D949AF}"/>
              </a:ext>
            </a:extLst>
          </p:cNvPr>
          <p:cNvSpPr txBox="1">
            <a:spLocks/>
          </p:cNvSpPr>
          <p:nvPr/>
        </p:nvSpPr>
        <p:spPr>
          <a:xfrm>
            <a:off x="2913957" y="1635234"/>
            <a:ext cx="5522258" cy="1150267"/>
          </a:xfrm>
          <a:prstGeom prst="rect">
            <a:avLst/>
          </a:prstGeom>
          <a:effectLst>
            <a:outerShdw blurRad="50800" dist="38100" dir="5400000" algn="t" rotWithShape="0">
              <a:schemeClr val="accent4">
                <a:lumMod val="50000"/>
                <a:alpha val="40000"/>
              </a:schemeClr>
            </a:outerShdw>
          </a:effectLst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8800" b="1" i="1" dirty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</a:p>
        </p:txBody>
      </p:sp>
      <p:sp>
        <p:nvSpPr>
          <p:cNvPr id="9" name="Текст 11">
            <a:extLst>
              <a:ext uri="{FF2B5EF4-FFF2-40B4-BE49-F238E27FC236}">
                <a16:creationId xmlns:a16="http://schemas.microsoft.com/office/drawing/2014/main" xmlns="" id="{6EEE8B7E-965E-45E9-8CCF-D1EDC2F89D80}"/>
              </a:ext>
            </a:extLst>
          </p:cNvPr>
          <p:cNvSpPr txBox="1">
            <a:spLocks/>
          </p:cNvSpPr>
          <p:nvPr/>
        </p:nvSpPr>
        <p:spPr>
          <a:xfrm>
            <a:off x="2608499" y="2882976"/>
            <a:ext cx="6975002" cy="170572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16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605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Glossy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1149</TotalTime>
  <Words>361</Words>
  <Application>Microsoft Office PowerPoint</Application>
  <PresentationFormat>Произвольный</PresentationFormat>
  <Paragraphs>36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МУНИЦИПАЛЬНОЕ АВТОНОМНОЕ ОБЩЕОБРАЗОВАТЕЛЬНОЕ УЧРЕЖДЕНИЕ ГОРОДСКОГО ОКРУГА БАЛАШИХА «СРЕДНЯЯ ОБЩЕОБРАЗОВАТЕЛЬНАЯ ШКОЛА № 21 ИМЕНИ ГЕНЕРАЛ-ЛЕЙТЕНАНТА Д.А. НАЛИВАЛКИНА» </vt:lpstr>
      <vt:lpstr>Слайд 2</vt:lpstr>
      <vt:lpstr>Функциональная грамотность </vt:lpstr>
      <vt:lpstr>Три этапа работы с текстом </vt:lpstr>
      <vt:lpstr>Приемы работы с текстом</vt:lpstr>
      <vt:lpstr>Приемы работы с текстом</vt:lpstr>
      <vt:lpstr>« Дерево знаний» </vt:lpstr>
      <vt:lpstr>« Создания викторины» </vt:lpstr>
      <vt:lpstr>« Логическая цепочка»  </vt:lpstr>
      <vt:lpstr>«Мои ученики будут узнавать новое не только от меня, они будут открывать это новое сами»</vt:lpstr>
      <vt:lpstr>Список используемой литературы и интернет ресурсов 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Поиск партнера  по бизнесу</dc:title>
  <dc:creator>User Obstinate</dc:creator>
  <cp:lastModifiedBy>Admin</cp:lastModifiedBy>
  <cp:revision>32</cp:revision>
  <dcterms:created xsi:type="dcterms:W3CDTF">2021-07-26T06:07:50Z</dcterms:created>
  <dcterms:modified xsi:type="dcterms:W3CDTF">2023-11-23T08:43:42Z</dcterms:modified>
</cp:coreProperties>
</file>