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29"/>
  </p:notesMasterIdLst>
  <p:sldIdLst>
    <p:sldId id="308" r:id="rId2"/>
    <p:sldId id="268" r:id="rId3"/>
    <p:sldId id="257" r:id="rId4"/>
    <p:sldId id="309" r:id="rId5"/>
    <p:sldId id="282" r:id="rId6"/>
    <p:sldId id="278" r:id="rId7"/>
    <p:sldId id="283" r:id="rId8"/>
    <p:sldId id="310" r:id="rId9"/>
    <p:sldId id="284" r:id="rId10"/>
    <p:sldId id="266" r:id="rId11"/>
    <p:sldId id="292" r:id="rId12"/>
    <p:sldId id="289" r:id="rId13"/>
    <p:sldId id="288" r:id="rId14"/>
    <p:sldId id="287" r:id="rId15"/>
    <p:sldId id="294" r:id="rId16"/>
    <p:sldId id="293" r:id="rId17"/>
    <p:sldId id="295" r:id="rId18"/>
    <p:sldId id="313" r:id="rId19"/>
    <p:sldId id="296" r:id="rId20"/>
    <p:sldId id="312" r:id="rId21"/>
    <p:sldId id="298" r:id="rId22"/>
    <p:sldId id="303" r:id="rId23"/>
    <p:sldId id="302" r:id="rId24"/>
    <p:sldId id="301" r:id="rId25"/>
    <p:sldId id="311" r:id="rId26"/>
    <p:sldId id="307" r:id="rId27"/>
    <p:sldId id="271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271B"/>
    <a:srgbClr val="009900"/>
    <a:srgbClr val="FFCC99"/>
    <a:srgbClr val="FF99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368" autoAdjust="0"/>
  </p:normalViewPr>
  <p:slideViewPr>
    <p:cSldViewPr>
      <p:cViewPr varScale="1">
        <p:scale>
          <a:sx n="79" d="100"/>
          <a:sy n="79" d="100"/>
        </p:scale>
        <p:origin x="-1469" y="-1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D741A80-18C8-415A-9284-9782F762A858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C7C71E-64FC-4249-8753-21B95DDC026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27549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3C7C71E-64FC-4249-8753-21B95DDC0262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19975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739F5-E2B1-4164-A539-44EA634604C0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92E3-9A5E-4C9F-ADF3-06AB5122052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739F5-E2B1-4164-A539-44EA634604C0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92E3-9A5E-4C9F-ADF3-06AB5122052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739F5-E2B1-4164-A539-44EA634604C0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92E3-9A5E-4C9F-ADF3-06AB512205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739F5-E2B1-4164-A539-44EA634604C0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92E3-9A5E-4C9F-ADF3-06AB5122052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739F5-E2B1-4164-A539-44EA634604C0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92E3-9A5E-4C9F-ADF3-06AB5122052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739F5-E2B1-4164-A539-44EA634604C0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92E3-9A5E-4C9F-ADF3-06AB512205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739F5-E2B1-4164-A539-44EA634604C0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92E3-9A5E-4C9F-ADF3-06AB512205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739F5-E2B1-4164-A539-44EA634604C0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92E3-9A5E-4C9F-ADF3-06AB512205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739F5-E2B1-4164-A539-44EA634604C0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92E3-9A5E-4C9F-ADF3-06AB5122052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739F5-E2B1-4164-A539-44EA634604C0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92E3-9A5E-4C9F-ADF3-06AB512205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739F5-E2B1-4164-A539-44EA634604C0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6192E3-9A5E-4C9F-ADF3-06AB5122052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CE739F5-E2B1-4164-A539-44EA634604C0}" type="datetimeFigureOut">
              <a:rPr lang="ru-RU" smtClean="0"/>
              <a:pPr/>
              <a:t>13.10.2025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76192E3-9A5E-4C9F-ADF3-06AB5122052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A04EE275-6860-883E-FB60-31F22A33419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589240"/>
            <a:ext cx="8064896" cy="1062865"/>
          </a:xfrm>
          <a:prstGeom prst="rect">
            <a:avLst/>
          </a:prstGeom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32656"/>
            <a:ext cx="2376264" cy="21906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rcRect l="7269" t="1938" r="4047" b="3078"/>
          <a:stretch>
            <a:fillRect/>
          </a:stretch>
        </p:blipFill>
        <p:spPr bwMode="auto">
          <a:xfrm>
            <a:off x="395536" y="188640"/>
            <a:ext cx="1892782" cy="152043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 descr="173218656894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2132856"/>
            <a:ext cx="2520280" cy="27542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1732186568965.jpg"/>
          <p:cNvPicPr>
            <a:picLocks noChangeAspect="1"/>
          </p:cNvPicPr>
          <p:nvPr/>
        </p:nvPicPr>
        <p:blipFill>
          <a:blip r:embed="rId6" cstate="print"/>
          <a:srcRect l="9681" t="1701" r="11262"/>
          <a:stretch>
            <a:fillRect/>
          </a:stretch>
        </p:blipFill>
        <p:spPr>
          <a:xfrm>
            <a:off x="3131840" y="188640"/>
            <a:ext cx="2999701" cy="28083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 descr="1732186568955.jpg"/>
          <p:cNvPicPr>
            <a:picLocks noChangeAspect="1"/>
          </p:cNvPicPr>
          <p:nvPr/>
        </p:nvPicPr>
        <p:blipFill>
          <a:blip r:embed="rId7" cstate="print"/>
          <a:srcRect l="4147" t="19550" r="6518" b="14301"/>
          <a:stretch>
            <a:fillRect/>
          </a:stretch>
        </p:blipFill>
        <p:spPr>
          <a:xfrm>
            <a:off x="3851920" y="3140968"/>
            <a:ext cx="4320480" cy="24087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2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231297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476672"/>
            <a:ext cx="8229600" cy="5904656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sz="1800" b="1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Ранняя дошкольная профориентация </a:t>
            </a:r>
            <a:r>
              <a:rPr lang="ru-RU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это система мероприятий, направленных на прогнозирование личностного роста ребенка, выявление его способности, наклонности, определенной потребности в той или иной деятельности. Профориентация – в настоящее время является важным направлением работы образовательных учреждений на современном этапе.</a:t>
            </a:r>
          </a:p>
          <a:p>
            <a:pPr algn="just">
              <a:lnSpc>
                <a:spcPct val="150000"/>
              </a:lnSpc>
              <a:spcAft>
                <a:spcPts val="1000"/>
              </a:spcAft>
            </a:pPr>
            <a:r>
              <a:rPr lang="ru-RU" sz="1800" b="1" dirty="0">
                <a:solidFill>
                  <a:schemeClr val="accent5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Главная цель ранней профориентации детей </a:t>
            </a:r>
            <a:r>
              <a:rPr lang="ru-RU" sz="18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это развить эмоциональное отношение ребенка к миру профессий, дать возможность проявить свои силы и возможности в различных видах деятельности и профессий.</a:t>
            </a:r>
          </a:p>
          <a:p>
            <a:pPr marL="0" indent="0">
              <a:buNone/>
            </a:pP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https://ds04.infourok.ru/uploads/ex/053f/0011434e-a400cdde/hello_html_m1c43787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653136"/>
            <a:ext cx="3024336" cy="18722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049426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404664"/>
            <a:ext cx="7344816" cy="5412513"/>
          </a:xfrm>
        </p:spPr>
        <p:txBody>
          <a:bodyPr/>
          <a:lstStyle/>
          <a:p>
            <a:pPr algn="ctr"/>
            <a:endParaRPr lang="ru-RU" dirty="0"/>
          </a:p>
        </p:txBody>
      </p:sp>
      <p:pic>
        <p:nvPicPr>
          <p:cNvPr id="4" name="Picture 4" descr="ÐÐ°ÑÑÐ¸Ð½ÐºÐ¸ Ð¿Ð¾ Ð·Ð°Ð¿ÑÐ¾ÑÑ Ð¿Ð¾ÑÑÑÐµÐ»Ñ Ð¸Ð»Ð»ÑÑÑÑÐ°ÑÐ¸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16632"/>
            <a:ext cx="1225668" cy="1224136"/>
          </a:xfrm>
          <a:prstGeom prst="rect">
            <a:avLst/>
          </a:prstGeom>
          <a:noFill/>
        </p:spPr>
      </p:pic>
      <p:pic>
        <p:nvPicPr>
          <p:cNvPr id="5" name="Picture 2" descr="ÐÐ°ÑÑÐ¸Ð½ÐºÐ¸ Ð¿Ð¾ Ð·Ð°Ð¿ÑÐ¾ÑÑ Ð´ÐµÑÐ¸ Ð² ÑÐ°Ð´Ñ Ð¸Ð»Ð»ÑÑÑÑÐ°ÑÐ¸Ð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4941168"/>
            <a:ext cx="3094688" cy="1385488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7C1206C-DC5D-2B3B-51DD-D4DA84F3ED2A}"/>
              </a:ext>
            </a:extLst>
          </p:cNvPr>
          <p:cNvSpPr txBox="1"/>
          <p:nvPr/>
        </p:nvSpPr>
        <p:spPr>
          <a:xfrm>
            <a:off x="3053190" y="6136544"/>
            <a:ext cx="14316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ru-RU" dirty="0"/>
          </a:p>
        </p:txBody>
      </p:sp>
      <p:pic>
        <p:nvPicPr>
          <p:cNvPr id="6" name="Рисунок 5" descr="1732251334236.jpg"/>
          <p:cNvPicPr>
            <a:picLocks noChangeAspect="1"/>
          </p:cNvPicPr>
          <p:nvPr/>
        </p:nvPicPr>
        <p:blipFill>
          <a:blip r:embed="rId4" cstate="print"/>
          <a:srcRect l="16005" r="4146" b="11151"/>
          <a:stretch>
            <a:fillRect/>
          </a:stretch>
        </p:blipFill>
        <p:spPr>
          <a:xfrm>
            <a:off x="395536" y="1268760"/>
            <a:ext cx="3930249" cy="32928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B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 descr="1732251334240.jpg"/>
          <p:cNvPicPr>
            <a:picLocks noChangeAspect="1"/>
          </p:cNvPicPr>
          <p:nvPr/>
        </p:nvPicPr>
        <p:blipFill>
          <a:blip r:embed="rId5" cstate="print"/>
          <a:srcRect l="25298" t="26250" r="387"/>
          <a:stretch>
            <a:fillRect/>
          </a:stretch>
        </p:blipFill>
        <p:spPr>
          <a:xfrm>
            <a:off x="4932040" y="692697"/>
            <a:ext cx="3372840" cy="2520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 descr="1732251772126.jpg"/>
          <p:cNvPicPr>
            <a:picLocks noChangeAspect="1"/>
          </p:cNvPicPr>
          <p:nvPr/>
        </p:nvPicPr>
        <p:blipFill>
          <a:blip r:embed="rId6" cstate="print"/>
          <a:srcRect t="30050" r="-202"/>
          <a:stretch>
            <a:fillRect/>
          </a:stretch>
        </p:blipFill>
        <p:spPr>
          <a:xfrm>
            <a:off x="4860032" y="3501008"/>
            <a:ext cx="3384376" cy="29951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0099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548680"/>
            <a:ext cx="8208912" cy="5268497"/>
          </a:xfrm>
        </p:spPr>
        <p:txBody>
          <a:bodyPr/>
          <a:lstStyle/>
          <a:p>
            <a:pPr algn="ctr"/>
            <a:r>
              <a:rPr lang="ru-RU" sz="1600" dirty="0">
                <a:solidFill>
                  <a:schemeClr val="tx2">
                    <a:lumMod val="75000"/>
                  </a:schemeClr>
                </a:solidFill>
              </a:rPr>
              <a:t>Муниципальное дошкольное образовательное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>
                <a:solidFill>
                  <a:schemeClr val="tx2">
                    <a:lumMod val="75000"/>
                  </a:schemeClr>
                </a:solidFill>
              </a:rPr>
              <a:t>учреждение «ЦРР - Чесменский детский сад "Березка«.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>
              <a:solidFill>
                <a:schemeClr val="tx2">
                  <a:lumMod val="75000"/>
                </a:schemeClr>
              </a:solidFill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>
              <a:solidFill>
                <a:schemeClr val="tx2">
                  <a:lumMod val="75000"/>
                </a:schemeClr>
              </a:solidFill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dirty="0">
              <a:solidFill>
                <a:schemeClr val="tx2">
                  <a:lumMod val="75000"/>
                </a:schemeClr>
              </a:solidFill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Мастер-класс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«Использование Кейс – технологии в ранней профориентации дошкольников».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dirty="0"/>
          </a:p>
        </p:txBody>
      </p:sp>
      <p:pic>
        <p:nvPicPr>
          <p:cNvPr id="4" name="Picture 4" descr="ÐÐ°ÑÑÐ¸Ð½ÐºÐ¸ Ð¿Ð¾ Ð·Ð°Ð¿ÑÐ¾ÑÑ Ð¿Ð¾ÑÑÑÐµÐ»Ñ Ð¸Ð»Ð»ÑÑÑÑÐ°ÑÐ¸Ð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2964" y="3655916"/>
            <a:ext cx="2585647" cy="2582416"/>
          </a:xfrm>
          <a:prstGeom prst="rect">
            <a:avLst/>
          </a:prstGeom>
          <a:noFill/>
        </p:spPr>
      </p:pic>
      <p:pic>
        <p:nvPicPr>
          <p:cNvPr id="5" name="Picture 2" descr="ÐÐ°ÑÑÐ¸Ð½ÐºÐ¸ Ð¿Ð¾ Ð·Ð°Ð¿ÑÐ¾ÑÑ Ð´ÐµÑÐ¸ Ð² ÑÐ°Ð´Ñ Ð¸Ð»Ð»ÑÑÑÑÐ°ÑÐ¸Ð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32092" y="4947124"/>
            <a:ext cx="3886776" cy="1740105"/>
          </a:xfrm>
          <a:prstGeom prst="rect">
            <a:avLst/>
          </a:prstGeom>
          <a:noFill/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27C1206C-DC5D-2B3B-51DD-D4DA84F3ED2A}"/>
              </a:ext>
            </a:extLst>
          </p:cNvPr>
          <p:cNvSpPr txBox="1"/>
          <p:nvPr/>
        </p:nvSpPr>
        <p:spPr>
          <a:xfrm>
            <a:off x="3042871" y="5810936"/>
            <a:ext cx="143163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Чесма 2024г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EF34690B-753E-14C7-D3F0-ABA678B764CC}"/>
              </a:ext>
            </a:extLst>
          </p:cNvPr>
          <p:cNvSpPr/>
          <p:nvPr/>
        </p:nvSpPr>
        <p:spPr>
          <a:xfrm>
            <a:off x="1032815" y="1396954"/>
            <a:ext cx="6904017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3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8FEEF012-154C-C202-8B88-892DF329D39B}"/>
              </a:ext>
            </a:extLst>
          </p:cNvPr>
          <p:cNvSpPr txBox="1"/>
          <p:nvPr/>
        </p:nvSpPr>
        <p:spPr>
          <a:xfrm>
            <a:off x="5940153" y="3779934"/>
            <a:ext cx="28083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u="sng" dirty="0">
                <a:solidFill>
                  <a:srgbClr val="002060"/>
                </a:solidFill>
              </a:rPr>
              <a:t>Выполнила  воспитатель </a:t>
            </a:r>
            <a:r>
              <a:rPr lang="ru-RU" dirty="0" err="1">
                <a:solidFill>
                  <a:srgbClr val="002060"/>
                </a:solidFill>
              </a:rPr>
              <a:t>Мезина</a:t>
            </a:r>
            <a:r>
              <a:rPr lang="ru-RU" dirty="0">
                <a:solidFill>
                  <a:srgbClr val="002060"/>
                </a:solidFill>
              </a:rPr>
              <a:t> Марина Викторовна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="" xmlns:a16="http://schemas.microsoft.com/office/drawing/2014/main" id="{95A4955B-70EC-B1B6-6E06-1BAEAE3854CE}"/>
              </a:ext>
            </a:extLst>
          </p:cNvPr>
          <p:cNvSpPr/>
          <p:nvPr/>
        </p:nvSpPr>
        <p:spPr>
          <a:xfrm>
            <a:off x="4479628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F6C4B141-1A0E-20D3-87C8-89CE343D03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E2C555C4-2119-C119-F938-E6BD5251ADA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t="75528" r="257" b="3059"/>
          <a:stretch/>
        </p:blipFill>
        <p:spPr>
          <a:xfrm>
            <a:off x="755577" y="5301208"/>
            <a:ext cx="7632847" cy="100811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777DA15B-14A8-77C3-4FF2-9ADDF44123B0}"/>
              </a:ext>
            </a:extLst>
          </p:cNvPr>
          <p:cNvSpPr txBox="1"/>
          <p:nvPr/>
        </p:nvSpPr>
        <p:spPr>
          <a:xfrm>
            <a:off x="180020" y="1793719"/>
            <a:ext cx="78843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 1.Театр, зрители, сцена, аплодисменты, костюм.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2D29462A-348D-58B1-4A50-AFC8604CAC51}"/>
              </a:ext>
            </a:extLst>
          </p:cNvPr>
          <p:cNvSpPr/>
          <p:nvPr/>
        </p:nvSpPr>
        <p:spPr>
          <a:xfrm>
            <a:off x="6041826" y="1870373"/>
            <a:ext cx="1224136" cy="216024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АРТИСТ.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297C9BE7-283E-1177-BC58-502E05C19F14}"/>
              </a:ext>
            </a:extLst>
          </p:cNvPr>
          <p:cNvSpPr txBox="1"/>
          <p:nvPr/>
        </p:nvSpPr>
        <p:spPr>
          <a:xfrm>
            <a:off x="180020" y="2428486"/>
            <a:ext cx="62345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 2. Белый халат, больной, поликлиника, </a:t>
            </a:r>
            <a:r>
              <a:rPr lang="ru-RU" dirty="0" smtClean="0"/>
              <a:t>рецепт. </a:t>
            </a:r>
            <a:endParaRPr lang="ru-RU" dirty="0"/>
          </a:p>
        </p:txBody>
      </p:sp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71AA32D7-6299-9A77-2D79-F1FBC1F2C902}"/>
              </a:ext>
            </a:extLst>
          </p:cNvPr>
          <p:cNvSpPr/>
          <p:nvPr/>
        </p:nvSpPr>
        <p:spPr>
          <a:xfrm>
            <a:off x="5508104" y="2428486"/>
            <a:ext cx="1224136" cy="36933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ВРАЧ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51ED48D3-C33D-B618-45D1-B2756BD8B2E3}"/>
              </a:ext>
            </a:extLst>
          </p:cNvPr>
          <p:cNvSpPr txBox="1"/>
          <p:nvPr/>
        </p:nvSpPr>
        <p:spPr>
          <a:xfrm>
            <a:off x="180020" y="2967335"/>
            <a:ext cx="871246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 3. Преступник, закон, охрана , погоня, сила. </a:t>
            </a:r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218DF63C-20A9-3965-84D4-2564022981E9}"/>
              </a:ext>
            </a:extLst>
          </p:cNvPr>
          <p:cNvSpPr/>
          <p:nvPr/>
        </p:nvSpPr>
        <p:spPr>
          <a:xfrm>
            <a:off x="5292080" y="2967335"/>
            <a:ext cx="1872208" cy="36933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ПОЛИЦЕЙСКИЙ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44F2F4E5-5ED0-C566-5D7D-4EB89B49953D}"/>
              </a:ext>
            </a:extLst>
          </p:cNvPr>
          <p:cNvSpPr txBox="1"/>
          <p:nvPr/>
        </p:nvSpPr>
        <p:spPr>
          <a:xfrm>
            <a:off x="251520" y="3443292"/>
            <a:ext cx="65542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4. Газета, новости, современность, люди, оперативность.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DE23DD8B-DA6B-8373-B045-86A9E7606721}"/>
              </a:ext>
            </a:extLst>
          </p:cNvPr>
          <p:cNvSpPr/>
          <p:nvPr/>
        </p:nvSpPr>
        <p:spPr>
          <a:xfrm>
            <a:off x="6805803" y="3521333"/>
            <a:ext cx="2072709" cy="291291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  <a:p>
            <a:pPr algn="ctr"/>
            <a:r>
              <a:rPr lang="ru-RU" sz="1600" dirty="0">
                <a:solidFill>
                  <a:srgbClr val="FF0000"/>
                </a:solidFill>
              </a:rPr>
              <a:t>КОРРЕСПОНДЕНТ</a:t>
            </a:r>
            <a:br>
              <a:rPr lang="ru-RU" sz="1600" dirty="0">
                <a:solidFill>
                  <a:srgbClr val="FF0000"/>
                </a:solidFill>
              </a:rPr>
            </a:br>
            <a:r>
              <a:rPr lang="ru-RU" sz="1600" dirty="0">
                <a:solidFill>
                  <a:srgbClr val="FF0000"/>
                </a:solidFill>
              </a:rPr>
              <a:t>ЖУРНАЛИСТ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="" xmlns:a16="http://schemas.microsoft.com/office/drawing/2014/main" id="{D308F6F0-378F-EED0-816B-744D7BEDB96B}"/>
              </a:ext>
            </a:extLst>
          </p:cNvPr>
          <p:cNvSpPr txBox="1"/>
          <p:nvPr/>
        </p:nvSpPr>
        <p:spPr>
          <a:xfrm>
            <a:off x="196416" y="4101679"/>
            <a:ext cx="61227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 5.Ясли, детский сад , прогулка, сон час , утренник. </a:t>
            </a:r>
          </a:p>
        </p:txBody>
      </p:sp>
      <p:sp>
        <p:nvSpPr>
          <p:cNvPr id="26" name="Прямоугольник 25">
            <a:extLst>
              <a:ext uri="{FF2B5EF4-FFF2-40B4-BE49-F238E27FC236}">
                <a16:creationId xmlns="" xmlns:a16="http://schemas.microsoft.com/office/drawing/2014/main" id="{9A8E1246-04BC-B573-EAE1-14198AA2550D}"/>
              </a:ext>
            </a:extLst>
          </p:cNvPr>
          <p:cNvSpPr/>
          <p:nvPr/>
        </p:nvSpPr>
        <p:spPr>
          <a:xfrm>
            <a:off x="6041826" y="4101679"/>
            <a:ext cx="1842542" cy="36933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FF0000"/>
                </a:solidFill>
              </a:rPr>
              <a:t>ВОСПИТАТЕЛЬ.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="" xmlns:a16="http://schemas.microsoft.com/office/drawing/2014/main" id="{8D84B867-1881-927D-79F2-23848E06D065}"/>
              </a:ext>
            </a:extLst>
          </p:cNvPr>
          <p:cNvSpPr/>
          <p:nvPr/>
        </p:nvSpPr>
        <p:spPr>
          <a:xfrm>
            <a:off x="2193300" y="507537"/>
            <a:ext cx="4685898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5400" b="1" cap="none" spc="0" dirty="0">
                <a:ln/>
                <a:solidFill>
                  <a:schemeClr val="accent4"/>
                </a:solidFill>
                <a:effectLst/>
              </a:rPr>
              <a:t> </a:t>
            </a:r>
            <a:r>
              <a:rPr lang="ru-RU" sz="3200" b="1" cap="none" spc="0" dirty="0">
                <a:ln/>
                <a:solidFill>
                  <a:schemeClr val="accent4"/>
                </a:solidFill>
                <a:effectLst/>
              </a:rPr>
              <a:t>ИГРА «</a:t>
            </a:r>
            <a:r>
              <a:rPr lang="ru-RU" sz="3200" b="1" cap="none" spc="0" dirty="0" err="1">
                <a:ln/>
                <a:solidFill>
                  <a:schemeClr val="accent4"/>
                </a:solidFill>
                <a:effectLst/>
              </a:rPr>
              <a:t>Профсловарь</a:t>
            </a:r>
            <a:r>
              <a:rPr lang="ru-RU" sz="3200" b="1" cap="none" spc="0" dirty="0">
                <a:ln/>
                <a:solidFill>
                  <a:schemeClr val="accent4"/>
                </a:solidFill>
                <a:effectLst/>
              </a:rPr>
              <a:t>»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F4A04487-B379-1C2B-52D6-BE947B4CFB8A}"/>
              </a:ext>
            </a:extLst>
          </p:cNvPr>
          <p:cNvSpPr txBox="1"/>
          <p:nvPr/>
        </p:nvSpPr>
        <p:spPr>
          <a:xfrm>
            <a:off x="251520" y="4629605"/>
            <a:ext cx="46291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6.Ткань, ножницы, ателье, костюм.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AC1E899F-B104-1AC5-1533-EDE7FED5DEC2}"/>
              </a:ext>
            </a:extLst>
          </p:cNvPr>
          <p:cNvSpPr txBox="1"/>
          <p:nvPr/>
        </p:nvSpPr>
        <p:spPr>
          <a:xfrm>
            <a:off x="4355976" y="4629605"/>
            <a:ext cx="1512168" cy="36933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ПОРТНОЙ.</a:t>
            </a:r>
          </a:p>
        </p:txBody>
      </p:sp>
    </p:spTree>
    <p:extLst>
      <p:ext uri="{BB962C8B-B14F-4D97-AF65-F5344CB8AC3E}">
        <p14:creationId xmlns:p14="http://schemas.microsoft.com/office/powerpoint/2010/main" xmlns="" val="105599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 animBg="1"/>
      <p:bldP spid="15" grpId="0"/>
      <p:bldP spid="17" grpId="0" animBg="1"/>
      <p:bldP spid="19" grpId="0"/>
      <p:bldP spid="20" grpId="0" animBg="1"/>
      <p:bldP spid="22" grpId="0"/>
      <p:bldP spid="23" grpId="0" animBg="1"/>
      <p:bldP spid="25" grpId="0"/>
      <p:bldP spid="26" grpId="0" animBg="1"/>
      <p:bldP spid="4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3D564F96-A9B9-F78B-2926-2ED7ECF54E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09C84943-C559-D375-AF2A-428AA675DE7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95536" y="404664"/>
            <a:ext cx="8496944" cy="612068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D4AE6F3F-18B1-67E4-31FB-62441E6C011E}"/>
              </a:ext>
            </a:extLst>
          </p:cNvPr>
          <p:cNvSpPr/>
          <p:nvPr/>
        </p:nvSpPr>
        <p:spPr>
          <a:xfrm>
            <a:off x="1403648" y="280490"/>
            <a:ext cx="4896545" cy="74058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>
              <a:lnSpc>
                <a:spcPct val="150000"/>
              </a:lnSpc>
            </a:pPr>
            <a:r>
              <a:rPr lang="ru-RU" sz="3200" b="1" dirty="0">
                <a:ln/>
                <a:solidFill>
                  <a:schemeClr val="accent4"/>
                </a:solidFill>
              </a:rPr>
              <a:t>Папка «АКТЁР»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AE1BD803-966E-DCA2-330B-1C391DB4AE3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98461" y="1911695"/>
            <a:ext cx="7116815" cy="4737823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E876163D-E5D6-F4F7-E1B7-4ECEB2CA3E38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 l="55972" t="17983" r="17253" b="52625"/>
          <a:stretch/>
        </p:blipFill>
        <p:spPr>
          <a:xfrm>
            <a:off x="7165430" y="774442"/>
            <a:ext cx="1149846" cy="94669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C182271C-3883-E26A-F35E-BC0668E74D8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 l="15350" t="18508" r="61812" b="52100"/>
          <a:stretch/>
        </p:blipFill>
        <p:spPr>
          <a:xfrm>
            <a:off x="68000" y="3212976"/>
            <a:ext cx="858916" cy="82908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17E7A008-984A-BFC2-08BD-286ACFDC20A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 l="40550" t="63650" r="35825" b="4851"/>
          <a:stretch/>
        </p:blipFill>
        <p:spPr>
          <a:xfrm>
            <a:off x="8361100" y="5536299"/>
            <a:ext cx="720080" cy="72008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="" xmlns:a16="http://schemas.microsoft.com/office/drawing/2014/main" id="{4EEA493D-522D-973A-4D5D-3AE634FB5562}"/>
              </a:ext>
            </a:extLst>
          </p:cNvPr>
          <p:cNvSpPr/>
          <p:nvPr/>
        </p:nvSpPr>
        <p:spPr>
          <a:xfrm>
            <a:off x="2199862" y="1388475"/>
            <a:ext cx="3304116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Актёр и зеркало </a:t>
            </a:r>
          </a:p>
        </p:txBody>
      </p:sp>
    </p:spTree>
    <p:extLst>
      <p:ext uri="{BB962C8B-B14F-4D97-AF65-F5344CB8AC3E}">
        <p14:creationId xmlns:p14="http://schemas.microsoft.com/office/powerpoint/2010/main" xmlns="" val="3999081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038B0172-C963-8C15-C6F7-E060AF568B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907920E8-31BB-779E-4EDF-582CB11CB1F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95536" y="404664"/>
            <a:ext cx="8496944" cy="612068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="" xmlns:a16="http://schemas.microsoft.com/office/drawing/2014/main" id="{DD182701-B244-E5F0-37A2-DF17429E033B}"/>
              </a:ext>
            </a:extLst>
          </p:cNvPr>
          <p:cNvSpPr/>
          <p:nvPr/>
        </p:nvSpPr>
        <p:spPr>
          <a:xfrm>
            <a:off x="2159731" y="422729"/>
            <a:ext cx="4968552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3200" b="1" cap="none" spc="0" dirty="0">
                <a:ln/>
                <a:solidFill>
                  <a:schemeClr val="accent4"/>
                </a:solidFill>
                <a:effectLst/>
              </a:rPr>
              <a:t>ПАПКА «Врач»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59D86ED-AFCB-057F-779D-E5277120DD1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2276872"/>
            <a:ext cx="2088232" cy="4176464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463B8AB2-FE1E-FB2A-F350-14849F87B213}"/>
              </a:ext>
            </a:extLst>
          </p:cNvPr>
          <p:cNvSpPr/>
          <p:nvPr/>
        </p:nvSpPr>
        <p:spPr>
          <a:xfrm>
            <a:off x="2108017" y="1343355"/>
            <a:ext cx="453833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Врач АРОМАТЕРАРПЕВТ 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DFCCE424-59F1-BFF3-310E-1F536342FEC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7301" y="2085020"/>
            <a:ext cx="1379984" cy="1379984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3CFA0C45-859A-752B-3EF2-162CB289BF04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65914" y="2209266"/>
            <a:ext cx="792088" cy="995569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D113622B-0687-E35B-E9AD-75FF809C7566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rcRect l="2779" t="1770" r="40550" b="11723"/>
          <a:stretch/>
        </p:blipFill>
        <p:spPr>
          <a:xfrm>
            <a:off x="1556990" y="3592967"/>
            <a:ext cx="904023" cy="1379985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3BF3B19C-18D4-2E6A-5455-9A402CBB8A64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rcRect t="1612" r="56599" b="16691"/>
          <a:stretch/>
        </p:blipFill>
        <p:spPr>
          <a:xfrm>
            <a:off x="2628526" y="4521416"/>
            <a:ext cx="1152939" cy="949479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D535067B-1B1D-9ADE-77F3-52CB0E22910A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47760" y="4373959"/>
            <a:ext cx="1550436" cy="103362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62E508C3-1A37-3690-7210-03F37A5E7DD8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074162" y="3027457"/>
            <a:ext cx="1379984" cy="103418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14F4B347-84A5-BA01-1B87-5E3A723182A8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45334" y="2781255"/>
            <a:ext cx="608412" cy="648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57745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502180" y="620688"/>
            <a:ext cx="6512511" cy="3602504"/>
          </a:xfrm>
        </p:spPr>
        <p:txBody>
          <a:bodyPr>
            <a:normAutofit fontScale="25000" lnSpcReduction="20000"/>
          </a:bodyPr>
          <a:lstStyle/>
          <a:p>
            <a:pPr marL="45720" indent="0">
              <a:buNone/>
            </a:pPr>
            <a:r>
              <a:rPr lang="ru-RU" sz="8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80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Лимон </a:t>
            </a:r>
            <a:r>
              <a:rPr lang="ru-RU" sz="7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Используется для ухода за кожей различных типов, дезинфицирует мелкие порезы, помогает при укусах насекомых, обладает отбеливающим эффектом.</a:t>
            </a:r>
          </a:p>
          <a:p>
            <a:pPr marL="45720" indent="0">
              <a:buNone/>
            </a:pPr>
            <a:r>
              <a:rPr lang="ru-RU" sz="7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Лаванда</a:t>
            </a:r>
            <a:r>
              <a:rPr lang="ru-RU" sz="7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Ее запах способствует повышению артериального давления, полезен при простудных и инфекционных заболеваниях органов дыхания.</a:t>
            </a:r>
          </a:p>
          <a:p>
            <a:pPr marL="45720" indent="0">
              <a:buNone/>
            </a:pPr>
            <a:r>
              <a:rPr lang="ru-RU" sz="7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Аромат лаванды полезно вдыхать при головной боли и мигрени.</a:t>
            </a:r>
          </a:p>
          <a:p>
            <a:pPr marL="45720" indent="0">
              <a:buNone/>
            </a:pPr>
            <a:r>
              <a:rPr lang="ru-RU" sz="7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Бергамот </a:t>
            </a:r>
            <a:r>
              <a:rPr lang="ru-RU" sz="7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— это эффективный и натуральный антибиотик. Известно также, что оно успокаивает сознание и снимает мышечное напряжение.</a:t>
            </a:r>
          </a:p>
          <a:p>
            <a:pPr marL="45720" indent="0">
              <a:buNone/>
            </a:pPr>
            <a:r>
              <a:rPr lang="ru-RU" sz="7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Апельсин. </a:t>
            </a:r>
            <a:r>
              <a:rPr lang="ru-RU" sz="7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Прекрасное средство против депрессии и апатии, повышает работоспособность, снимает нервное напряжение и переутомление, оказывает успокаивающее действие, снимает ощущение тревоги и беспокойства, помогает при бессоннице.</a:t>
            </a:r>
          </a:p>
          <a:p>
            <a:pPr marL="45720" indent="0">
              <a:buNone/>
            </a:pPr>
            <a:r>
              <a:rPr lang="ru-RU" sz="7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Мята</a:t>
            </a:r>
            <a:r>
              <a:rPr lang="ru-RU" sz="7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боль в суставах, усталость мышц после физической нагрузки и тяжёлого дня. Компрессы с эфирным маслом уменьшат боль, улучшат кровоток в мышцах, тонизируют их и вернут бодрость.</a:t>
            </a:r>
          </a:p>
          <a:p>
            <a:pPr marL="45720" indent="0">
              <a:buNone/>
            </a:pPr>
            <a:r>
              <a:rPr lang="ru-RU" sz="72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Хвоя</a:t>
            </a:r>
            <a:r>
              <a:rPr lang="ru-RU" sz="72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Ее запах успокаивает и помогает справиться с кашлем. Лечит  зубную боль, отеки, убивая микробы. </a:t>
            </a:r>
          </a:p>
          <a:p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E0A66B30-EE52-89D0-B8D3-71E4B2FEE5B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75228"/>
            <a:ext cx="980728" cy="98072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12827822-FF4A-38AD-84C6-93A09F5ED32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6796" y="2259399"/>
            <a:ext cx="654033" cy="100314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F673610F-1DC9-8000-5BF8-2836BE0347FD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2292" y="4337863"/>
            <a:ext cx="933872" cy="76661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="" xmlns:a16="http://schemas.microsoft.com/office/drawing/2014/main" id="{7ACE1CE4-4F3C-8B6F-F2D3-36E5B553F646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1485" y="5391515"/>
            <a:ext cx="1015837" cy="675891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AFD62970-1497-43C1-3D4B-C88891AF783E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99618" y="1187395"/>
            <a:ext cx="792549" cy="999831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A14245B9-84CD-BE58-5117-3C20A4BFDDA8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63249" y="3429000"/>
            <a:ext cx="875415" cy="6517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89C2EFA4-A771-204D-FE3A-8007F854E8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3CFE3F6-EABF-78E7-82A5-FA7612C2ACE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23528" y="476672"/>
            <a:ext cx="8496944" cy="612068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2F66D087-BEEC-CD8E-70C7-3E223DBAA3D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1137" y="146682"/>
            <a:ext cx="8496944" cy="68726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1FAC4F00-EF7D-588B-E33E-1D073500AC6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33412" y="2912006"/>
            <a:ext cx="4882504" cy="379933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1620B425-6FDE-0776-0DDE-3E7585124693}"/>
              </a:ext>
            </a:extLst>
          </p:cNvPr>
          <p:cNvSpPr txBox="1"/>
          <p:nvPr/>
        </p:nvSpPr>
        <p:spPr>
          <a:xfrm>
            <a:off x="966633" y="2331083"/>
            <a:ext cx="2599513" cy="327461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Название профессии</a:t>
            </a:r>
            <a:endParaRPr lang="ru-RU" sz="1600" b="1" dirty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Место работы</a:t>
            </a:r>
            <a:endParaRPr lang="ru-RU" sz="1600" b="1" dirty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Форменная одежда</a:t>
            </a:r>
            <a:endParaRPr lang="ru-RU" sz="1600" b="1" dirty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Орудия труда</a:t>
            </a:r>
            <a:endParaRPr lang="ru-RU" sz="1600" b="1" dirty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Трудовые действия</a:t>
            </a:r>
            <a:endParaRPr lang="ru-RU" sz="1600" b="1" dirty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Польза труда для общества</a:t>
            </a:r>
            <a:r>
              <a:rPr lang="ru-RU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56BD6C12-7DB0-2AA5-C5A9-45004C2496B5}"/>
              </a:ext>
            </a:extLst>
          </p:cNvPr>
          <p:cNvSpPr txBox="1"/>
          <p:nvPr/>
        </p:nvSpPr>
        <p:spPr>
          <a:xfrm>
            <a:off x="4067944" y="2007919"/>
            <a:ext cx="3816423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Опора-схема</a:t>
            </a:r>
          </a:p>
          <a:p>
            <a:pPr algn="ctr"/>
            <a:r>
              <a:rPr lang="ru-RU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для составления</a:t>
            </a:r>
          </a:p>
          <a:p>
            <a:pPr algn="ctr"/>
            <a:r>
              <a:rPr lang="ru-RU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рассказа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99B6841B-9C71-32A5-A8A8-F9F48A943CE1}"/>
              </a:ext>
            </a:extLst>
          </p:cNvPr>
          <p:cNvSpPr txBox="1"/>
          <p:nvPr/>
        </p:nvSpPr>
        <p:spPr>
          <a:xfrm>
            <a:off x="769592" y="1470936"/>
            <a:ext cx="3047453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all" spc="0" normalizeH="0" baseline="0" noProof="0" dirty="0">
                <a:ln w="9000" cmpd="sng">
                  <a:solidFill>
                    <a:srgbClr val="4A66AC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4A66AC">
                        <a:shade val="20000"/>
                        <a:satMod val="245000"/>
                      </a:srgbClr>
                    </a:gs>
                    <a:gs pos="43000">
                      <a:srgbClr val="4A66AC">
                        <a:satMod val="255000"/>
                      </a:srgbClr>
                    </a:gs>
                    <a:gs pos="48000">
                      <a:srgbClr val="4A66AC">
                        <a:shade val="85000"/>
                        <a:satMod val="255000"/>
                      </a:srgbClr>
                    </a:gs>
                    <a:gs pos="100000">
                      <a:srgbClr val="4A66AC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highlight>
                  <a:srgbClr val="C0C0C0"/>
                </a:highlight>
                <a:uLnTx/>
                <a:uFillTx/>
                <a:latin typeface="Trebuchet MS"/>
                <a:ea typeface="+mn-ea"/>
                <a:cs typeface="+mn-cs"/>
              </a:rPr>
              <a:t>Алгоритм  Ознакомления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all" spc="0" normalizeH="0" baseline="0" noProof="0" dirty="0">
                <a:ln w="9000" cmpd="sng">
                  <a:solidFill>
                    <a:srgbClr val="4A66AC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4A66AC">
                        <a:shade val="20000"/>
                        <a:satMod val="245000"/>
                      </a:srgbClr>
                    </a:gs>
                    <a:gs pos="43000">
                      <a:srgbClr val="4A66AC">
                        <a:satMod val="255000"/>
                      </a:srgbClr>
                    </a:gs>
                    <a:gs pos="48000">
                      <a:srgbClr val="4A66AC">
                        <a:shade val="85000"/>
                        <a:satMod val="255000"/>
                      </a:srgbClr>
                    </a:gs>
                    <a:gs pos="100000">
                      <a:srgbClr val="4A66AC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highlight>
                  <a:srgbClr val="C0C0C0"/>
                </a:highlight>
                <a:uLnTx/>
                <a:uFillTx/>
                <a:latin typeface="Trebuchet MS"/>
                <a:ea typeface="+mn-ea"/>
                <a:cs typeface="+mn-cs"/>
              </a:rPr>
              <a:t> с профессией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CF92BD17-8676-C56E-9779-2713908D31DB}"/>
              </a:ext>
            </a:extLst>
          </p:cNvPr>
          <p:cNvSpPr/>
          <p:nvPr/>
        </p:nvSpPr>
        <p:spPr>
          <a:xfrm>
            <a:off x="1170214" y="344166"/>
            <a:ext cx="6846746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«Интеллект карты». </a:t>
            </a:r>
          </a:p>
        </p:txBody>
      </p:sp>
    </p:spTree>
    <p:extLst>
      <p:ext uri="{BB962C8B-B14F-4D97-AF65-F5344CB8AC3E}">
        <p14:creationId xmlns:p14="http://schemas.microsoft.com/office/powerpoint/2010/main" xmlns="" val="1564883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E8667AC3-8BA0-A72F-1BF7-F9574253B59A}"/>
              </a:ext>
            </a:extLst>
          </p:cNvPr>
          <p:cNvSpPr txBox="1"/>
          <p:nvPr/>
        </p:nvSpPr>
        <p:spPr>
          <a:xfrm>
            <a:off x="2716187" y="1844824"/>
            <a:ext cx="381642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Игры  «</a:t>
            </a:r>
            <a:r>
              <a:rPr kumimoji="0" lang="ru-RU" sz="3200" b="1" i="1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Автомульти</a:t>
            </a:r>
            <a:r>
              <a:rPr kumimoji="0" lang="ru-RU" sz="3200" b="1" i="1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+mn-cs"/>
              </a:rPr>
              <a:t>».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E1F952C1-693B-B1EC-211D-6D24A4BFF63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t="-1311" r="63230" b="-1"/>
          <a:stretch/>
        </p:blipFill>
        <p:spPr>
          <a:xfrm>
            <a:off x="146720" y="1296367"/>
            <a:ext cx="2801888" cy="4265265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3A173029-C247-F038-828A-46C31B52FC0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rcRect l="66065" t="-656" b="1"/>
          <a:stretch/>
        </p:blipFill>
        <p:spPr>
          <a:xfrm>
            <a:off x="6300192" y="1424538"/>
            <a:ext cx="2585864" cy="4237658"/>
          </a:xfrm>
          <a:prstGeom prst="rect">
            <a:avLst/>
          </a:prstGeom>
        </p:spPr>
      </p:pic>
      <p:sp>
        <p:nvSpPr>
          <p:cNvPr id="21" name="Прямоугольник 20">
            <a:extLst>
              <a:ext uri="{FF2B5EF4-FFF2-40B4-BE49-F238E27FC236}">
                <a16:creationId xmlns="" xmlns:a16="http://schemas.microsoft.com/office/drawing/2014/main" id="{035FA50A-6A78-4DCD-41ED-E988AD3D219D}"/>
              </a:ext>
            </a:extLst>
          </p:cNvPr>
          <p:cNvSpPr/>
          <p:nvPr/>
        </p:nvSpPr>
        <p:spPr>
          <a:xfrm>
            <a:off x="733449" y="246263"/>
            <a:ext cx="7222927" cy="707886"/>
          </a:xfrm>
          <a:prstGeom prst="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Папка «Полицейский»</a:t>
            </a:r>
          </a:p>
        </p:txBody>
      </p:sp>
      <p:pic>
        <p:nvPicPr>
          <p:cNvPr id="22" name="Рисунок 21">
            <a:extLst>
              <a:ext uri="{FF2B5EF4-FFF2-40B4-BE49-F238E27FC236}">
                <a16:creationId xmlns="" xmlns:a16="http://schemas.microsoft.com/office/drawing/2014/main" id="{8C5D4A8B-EB94-59BC-D3AC-E32E78D60DF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rcRect l="37518" t="2318" r="37721"/>
          <a:stretch/>
        </p:blipFill>
        <p:spPr>
          <a:xfrm>
            <a:off x="3827451" y="2996952"/>
            <a:ext cx="1489097" cy="3245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69769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79935F1A-457A-C041-778C-DC3D217B0A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73B4525-93F9-0EA4-0B03-FBF4FC9C8F5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7544" y="332656"/>
            <a:ext cx="8280920" cy="6120680"/>
          </a:xfr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Marlyana" panose="02000505000000020004" pitchFamily="2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Marlyana" panose="02000505000000020004" pitchFamily="2" charset="0"/>
              </a:rPr>
              <a:t>На чем ехал Емеля к царю во дворец</a:t>
            </a:r>
            <a:r>
              <a:rPr kumimoji="0" lang="ru-RU" sz="5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arlyana" panose="02000505000000020004" pitchFamily="2" charset="0"/>
                <a:ea typeface="+mn-ea"/>
                <a:cs typeface="Marlyana" panose="02000505000000020004" pitchFamily="2" charset="0"/>
              </a:rPr>
              <a:t>?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4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37D9317B-4B65-09B7-0210-494048815B6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1920" y="2996952"/>
            <a:ext cx="3648334" cy="3217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7916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F0BBABD-B20B-F3B3-CFE9-5FF5E3CA01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52793F67-3B33-D05B-740F-5EA13EAA18E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7544" y="332656"/>
            <a:ext cx="8280920" cy="6120680"/>
          </a:xfr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Times New Roman" panose="02020603050405020304" pitchFamily="18" charset="0"/>
              </a:rPr>
              <a:t>Какой подарок сделали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Times New Roman" panose="02020603050405020304" pitchFamily="18" charset="0"/>
              </a:rPr>
              <a:t>родители дяди Федора почтальону Печкину?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CFB4B3A0-A667-06A7-F900-7F2906961C5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3768" y="3068960"/>
            <a:ext cx="4493141" cy="3151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6306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653DAF36-D023-9F21-327E-F8E0C36661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>
            <a:extLst>
              <a:ext uri="{FF2B5EF4-FFF2-40B4-BE49-F238E27FC236}">
                <a16:creationId xmlns="" xmlns:a16="http://schemas.microsoft.com/office/drawing/2014/main" id="{B9D345AA-F9A5-045D-F6A2-3E2732CF6565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tretch>
            <a:fillRect/>
          </a:stretch>
        </p:blipFill>
        <p:spPr>
          <a:xfrm>
            <a:off x="2987824" y="3356992"/>
            <a:ext cx="3445072" cy="309899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F455B913-4C2B-1354-2EB4-58E3CD0E576A}"/>
              </a:ext>
            </a:extLst>
          </p:cNvPr>
          <p:cNvSpPr txBox="1"/>
          <p:nvPr/>
        </p:nvSpPr>
        <p:spPr>
          <a:xfrm>
            <a:off x="2168860" y="980728"/>
            <a:ext cx="4806280" cy="2123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Times New Roman" panose="02020603050405020304" pitchFamily="18" charset="0"/>
              </a:rPr>
              <a:t>С помощью чего передвигался Карлсон?</a:t>
            </a:r>
          </a:p>
        </p:txBody>
      </p:sp>
    </p:spTree>
    <p:extLst>
      <p:ext uri="{BB962C8B-B14F-4D97-AF65-F5344CB8AC3E}">
        <p14:creationId xmlns:p14="http://schemas.microsoft.com/office/powerpoint/2010/main" xmlns="" val="2903083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7D0D3EE6-6DD9-EE72-F57E-D819874EA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F1C751E-000F-1324-2A93-F9010ECB072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7544" y="332656"/>
            <a:ext cx="8280920" cy="6120680"/>
          </a:xfr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Times New Roman" panose="02020603050405020304" pitchFamily="18" charset="0"/>
              </a:rPr>
              <a:t>Во что превратила добрая фея тыкву для Золушки?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20306BDA-713F-CC93-FBF0-42A53532F657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35844" y="2496689"/>
            <a:ext cx="5072312" cy="395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4079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6140A25C-C784-132D-8A66-D66FDA212F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3E22567-7434-2D06-3B37-6433874383F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7544" y="332656"/>
            <a:ext cx="8280920" cy="6120680"/>
          </a:xfr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4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Times New Roman" panose="02020603050405020304" pitchFamily="18" charset="0"/>
              </a:rPr>
              <a:t>На чём летал старик Хоттабыч?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46500206-FAFA-C2E3-7EC8-DDA8B8E29D8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3728" y="2780928"/>
            <a:ext cx="5182049" cy="334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2715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0C2B65DD-0415-66FA-4781-3F544E583C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04FC085-FB27-AE8B-4C57-6AEA190631F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67544" y="332656"/>
            <a:ext cx="8280920" cy="6120680"/>
          </a:xfrm>
        </p:spPr>
        <p:txBody>
          <a:bodyPr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6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Narrow" panose="020B0606020202030204" pitchFamily="34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6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Narrow" panose="020B0606020202030204" pitchFamily="34" charset="0"/>
                <a:ea typeface="+mn-ea"/>
                <a:cs typeface="Times New Roman" panose="02020603050405020304" pitchFamily="18" charset="0"/>
              </a:rPr>
              <a:t>На чём катался Кай?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6A9CDA6-E888-4783-15BD-6F670536B398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71935" y="2420888"/>
            <a:ext cx="4800130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25447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903E6B92-1DCB-A6E7-CCD7-9D07B76F1A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>
            <a:extLst>
              <a:ext uri="{FF2B5EF4-FFF2-40B4-BE49-F238E27FC236}">
                <a16:creationId xmlns="" xmlns:a16="http://schemas.microsoft.com/office/drawing/2014/main" id="{D300AE35-52A4-F38A-23F8-71D48603ED5D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l="-4336" t="-4546" r="-6215" b="-10605"/>
          <a:stretch/>
        </p:blipFill>
        <p:spPr>
          <a:xfrm>
            <a:off x="1259632" y="1052736"/>
            <a:ext cx="7344816" cy="5472608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2824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3CDDC12-E696-0AE8-4D3C-3AA17E4DFE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1B04D24-86F3-6C8F-AA78-7B83E06758B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23528" y="476672"/>
            <a:ext cx="8496944" cy="6120680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9BC1B9B3-CD3F-BC48-92E4-88CFC8BAC63F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1137" y="146682"/>
            <a:ext cx="8496944" cy="68726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8F17F802-8606-9C38-EF30-3499E7860F7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33412" y="2912006"/>
            <a:ext cx="4882504" cy="379933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DF848887-A967-3BA4-551B-360A17569B5C}"/>
              </a:ext>
            </a:extLst>
          </p:cNvPr>
          <p:cNvSpPr txBox="1"/>
          <p:nvPr/>
        </p:nvSpPr>
        <p:spPr>
          <a:xfrm>
            <a:off x="966633" y="2331083"/>
            <a:ext cx="2599513" cy="327461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Название профессии</a:t>
            </a:r>
            <a:endParaRPr lang="ru-RU" sz="1600" b="1" dirty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Место работы</a:t>
            </a:r>
            <a:endParaRPr lang="ru-RU" sz="1600" b="1" dirty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Форменная одежда</a:t>
            </a:r>
            <a:endParaRPr lang="ru-RU" sz="1600" b="1" dirty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Орудия труда</a:t>
            </a:r>
            <a:endParaRPr lang="ru-RU" sz="1600" b="1" dirty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Трудовые действия</a:t>
            </a:r>
            <a:endParaRPr lang="ru-RU" sz="1600" b="1" dirty="0">
              <a:solidFill>
                <a:schemeClr val="bg2">
                  <a:lumMod val="50000"/>
                </a:schemeClr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10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Польза труда для общества</a:t>
            </a:r>
            <a:r>
              <a:rPr lang="ru-RU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A674044-7DFF-C1B4-0C85-18B8D1D52182}"/>
              </a:ext>
            </a:extLst>
          </p:cNvPr>
          <p:cNvSpPr txBox="1"/>
          <p:nvPr/>
        </p:nvSpPr>
        <p:spPr>
          <a:xfrm>
            <a:off x="4067944" y="2007919"/>
            <a:ext cx="3816423" cy="92333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Опора-схема</a:t>
            </a:r>
          </a:p>
          <a:p>
            <a:pPr algn="ctr"/>
            <a:r>
              <a:rPr lang="ru-RU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для составления</a:t>
            </a:r>
          </a:p>
          <a:p>
            <a:pPr algn="ctr"/>
            <a:r>
              <a:rPr lang="ru-RU" sz="1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рассказа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E3BAB990-E198-8178-EEDD-0D4CE3BADE75}"/>
              </a:ext>
            </a:extLst>
          </p:cNvPr>
          <p:cNvSpPr txBox="1"/>
          <p:nvPr/>
        </p:nvSpPr>
        <p:spPr>
          <a:xfrm>
            <a:off x="769592" y="1470936"/>
            <a:ext cx="3047453" cy="5847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all" spc="0" normalizeH="0" baseline="0" noProof="0" dirty="0">
                <a:ln w="9000" cmpd="sng">
                  <a:solidFill>
                    <a:srgbClr val="4A66AC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4A66AC">
                        <a:shade val="20000"/>
                        <a:satMod val="245000"/>
                      </a:srgbClr>
                    </a:gs>
                    <a:gs pos="43000">
                      <a:srgbClr val="4A66AC">
                        <a:satMod val="255000"/>
                      </a:srgbClr>
                    </a:gs>
                    <a:gs pos="48000">
                      <a:srgbClr val="4A66AC">
                        <a:shade val="85000"/>
                        <a:satMod val="255000"/>
                      </a:srgbClr>
                    </a:gs>
                    <a:gs pos="100000">
                      <a:srgbClr val="4A66AC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highlight>
                  <a:srgbClr val="C0C0C0"/>
                </a:highlight>
                <a:uLnTx/>
                <a:uFillTx/>
                <a:latin typeface="Trebuchet MS"/>
                <a:ea typeface="+mn-ea"/>
                <a:cs typeface="+mn-cs"/>
              </a:rPr>
              <a:t>Алгоритм  Ознакомления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all" spc="0" normalizeH="0" baseline="0" noProof="0" dirty="0">
                <a:ln w="9000" cmpd="sng">
                  <a:solidFill>
                    <a:srgbClr val="4A66AC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4A66AC">
                        <a:shade val="20000"/>
                        <a:satMod val="245000"/>
                      </a:srgbClr>
                    </a:gs>
                    <a:gs pos="43000">
                      <a:srgbClr val="4A66AC">
                        <a:satMod val="255000"/>
                      </a:srgbClr>
                    </a:gs>
                    <a:gs pos="48000">
                      <a:srgbClr val="4A66AC">
                        <a:shade val="85000"/>
                        <a:satMod val="255000"/>
                      </a:srgbClr>
                    </a:gs>
                    <a:gs pos="100000">
                      <a:srgbClr val="4A66AC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highlight>
                  <a:srgbClr val="C0C0C0"/>
                </a:highlight>
                <a:uLnTx/>
                <a:uFillTx/>
                <a:latin typeface="Trebuchet MS"/>
                <a:ea typeface="+mn-ea"/>
                <a:cs typeface="+mn-cs"/>
              </a:rPr>
              <a:t> с профессией</a:t>
            </a:r>
          </a:p>
        </p:txBody>
      </p:sp>
      <p:sp>
        <p:nvSpPr>
          <p:cNvPr id="23" name="Прямоугольник 22">
            <a:extLst>
              <a:ext uri="{FF2B5EF4-FFF2-40B4-BE49-F238E27FC236}">
                <a16:creationId xmlns="" xmlns:a16="http://schemas.microsoft.com/office/drawing/2014/main" id="{C2C600EB-CDCE-3321-3DDC-353C6349C20E}"/>
              </a:ext>
            </a:extLst>
          </p:cNvPr>
          <p:cNvSpPr/>
          <p:nvPr/>
        </p:nvSpPr>
        <p:spPr>
          <a:xfrm>
            <a:off x="1170214" y="344166"/>
            <a:ext cx="6846746" cy="92333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«Интеллект карты». </a:t>
            </a:r>
          </a:p>
        </p:txBody>
      </p:sp>
    </p:spTree>
    <p:extLst>
      <p:ext uri="{BB962C8B-B14F-4D97-AF65-F5344CB8AC3E}">
        <p14:creationId xmlns:p14="http://schemas.microsoft.com/office/powerpoint/2010/main" xmlns="" val="3531048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68A63620-A3E1-702C-63A3-6EE08E18CB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Объект 9">
            <a:extLst>
              <a:ext uri="{FF2B5EF4-FFF2-40B4-BE49-F238E27FC236}">
                <a16:creationId xmlns="" xmlns:a16="http://schemas.microsoft.com/office/drawing/2014/main" id="{F6C05AF9-993E-C94D-FA48-E98968D47D4E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r="335" b="9952"/>
          <a:stretch/>
        </p:blipFill>
        <p:spPr>
          <a:xfrm>
            <a:off x="1259632" y="548680"/>
            <a:ext cx="6896298" cy="5495606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9D996476-361E-EFEC-C6D5-5CFC2EA62F72}"/>
              </a:ext>
            </a:extLst>
          </p:cNvPr>
          <p:cNvSpPr/>
          <p:nvPr/>
        </p:nvSpPr>
        <p:spPr>
          <a:xfrm>
            <a:off x="3707904" y="1196752"/>
            <a:ext cx="3816424" cy="1323439"/>
          </a:xfrm>
          <a:prstGeom prst="rect">
            <a:avLst/>
          </a:prstGeom>
          <a:solidFill>
            <a:srgbClr val="FFCC99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Шуточная  викторина!!</a:t>
            </a:r>
          </a:p>
        </p:txBody>
      </p:sp>
    </p:spTree>
    <p:extLst>
      <p:ext uri="{BB962C8B-B14F-4D97-AF65-F5344CB8AC3E}">
        <p14:creationId xmlns:p14="http://schemas.microsoft.com/office/powerpoint/2010/main" xmlns="" val="31719608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6C18ECD2-BD6F-B8E3-4F0E-241CDE1FD2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793BE062-79CA-AE4A-24BA-8D5116BAA3B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552" y="404664"/>
            <a:ext cx="7992888" cy="612068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Назовите основной метод педагогического изучения ребенка?</a:t>
            </a:r>
          </a:p>
          <a:p>
            <a:pPr marL="45720" indent="0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Слежка.</a:t>
            </a:r>
          </a:p>
          <a:p>
            <a:pPr marL="45720" indent="0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Подслушивание.</a:t>
            </a:r>
          </a:p>
          <a:p>
            <a:pPr marL="45720" indent="0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Обследование.</a:t>
            </a:r>
          </a:p>
          <a:p>
            <a:pPr marL="45720" indent="0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Наблюдение.</a:t>
            </a:r>
          </a:p>
          <a:p>
            <a:pPr marL="45720" indent="0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Таблица 6">
            <a:extLst>
              <a:ext uri="{FF2B5EF4-FFF2-40B4-BE49-F238E27FC236}">
                <a16:creationId xmlns="" xmlns:a16="http://schemas.microsoft.com/office/drawing/2014/main" id="{B952DE5F-3227-BD6C-39C7-5439D361AC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14913992"/>
              </p:ext>
            </p:extLst>
          </p:nvPr>
        </p:nvGraphicFramePr>
        <p:xfrm>
          <a:off x="611560" y="4293096"/>
          <a:ext cx="4029075" cy="672455"/>
        </p:xfrm>
        <a:graphic>
          <a:graphicData uri="http://schemas.openxmlformats.org/drawingml/2006/table">
            <a:tbl>
              <a:tblPr/>
              <a:tblGrid>
                <a:gridCol w="4029075">
                  <a:extLst>
                    <a:ext uri="{9D8B030D-6E8A-4147-A177-3AD203B41FA5}">
                      <a16:colId xmlns="" xmlns:a16="http://schemas.microsoft.com/office/drawing/2014/main" val="1430266704"/>
                    </a:ext>
                  </a:extLst>
                </a:gridCol>
              </a:tblGrid>
              <a:tr h="672455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solidFill>
                        <a:srgbClr val="FF0000"/>
                      </a:solidFill>
                      <a:prstDash val="solid"/>
                    </a:lnL>
                    <a:lnR w="12700" cmpd="sng">
                      <a:solidFill>
                        <a:srgbClr val="FF0000"/>
                      </a:solidFill>
                      <a:prstDash val="solid"/>
                    </a:lnR>
                    <a:lnT w="12700" cmpd="sng">
                      <a:solidFill>
                        <a:srgbClr val="FF0000"/>
                      </a:solidFill>
                      <a:prstDash val="solid"/>
                    </a:lnT>
                    <a:lnB w="12700" cmpd="sng">
                      <a:solidFill>
                        <a:srgbClr val="FF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7166013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8504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01C44A64-8A16-7170-10B7-CC2012CEF4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3D94951C-6A20-BB6A-A6D3-2C211D83E1F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552" y="404664"/>
            <a:ext cx="7992888" cy="612068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Как называется представление педагогом своих достижений?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Реклама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Автопортрет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Фотоальбом</a:t>
            </a:r>
          </a:p>
          <a:p>
            <a:pPr marL="45720" indent="0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B75EB787-1166-7049-50FB-220157D8FFF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44538" y="2492896"/>
            <a:ext cx="4054191" cy="768163"/>
          </a:xfrm>
          <a:prstGeom prst="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xmlns="" val="325027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519C6A47-816C-E352-3C18-FFDA11EA3A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5206CA8-C776-3981-4C4F-AB6CF7B916A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552" y="404664"/>
            <a:ext cx="8280920" cy="612068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Как называется процесс приспособления человека к сложившимся условиям и ситуациям?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Мобилизация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Адаптация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Витаминизация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Социализация</a:t>
            </a:r>
          </a:p>
          <a:p>
            <a:pPr marL="45720" indent="0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E03F4C4-6DCB-8F8B-1EF1-A2980C35D0B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99528" y="2492896"/>
            <a:ext cx="4054191" cy="76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5061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425AC8D1-1FE9-62D9-DE47-FD3893E56E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F4BF185-7D83-38BE-58F6-4ACF6A4A2C6F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552" y="404664"/>
            <a:ext cx="7992888" cy="612068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Как называется группа учителей, собравшихся для обсуждения важного вопроса?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u-RU" sz="28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Медсовет</a:t>
            </a: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u-RU" sz="2800" b="1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Попсовет</a:t>
            </a: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Педсовет.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Худсовет.</a:t>
            </a:r>
          </a:p>
          <a:p>
            <a:pPr marL="45720" indent="0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C132F4EC-83A4-25A1-C70A-DB6B7A12879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1" y="3573016"/>
            <a:ext cx="2880320" cy="76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1383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1BEF035C-CF4E-C74B-3CF2-91A9419C83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10B7FC4-1C7B-CE52-3A8B-6CA01BC37BEB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39552" y="404664"/>
            <a:ext cx="7992888" cy="612068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Что в переводе с латинского означает слово «семинар»?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Питомник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Хозяйство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Рассадник</a:t>
            </a:r>
          </a:p>
          <a:p>
            <a:pPr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 наук</a:t>
            </a:r>
          </a:p>
          <a:p>
            <a:pPr marL="45720" indent="0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866A3C29-45F6-8033-EDD4-0D8AB3FC7CC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1805" y="3465004"/>
            <a:ext cx="4054191" cy="768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4229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6012580B-3C3C-A1DB-911D-45B97383E1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Объект 9">
            <a:extLst>
              <a:ext uri="{FF2B5EF4-FFF2-40B4-BE49-F238E27FC236}">
                <a16:creationId xmlns="" xmlns:a16="http://schemas.microsoft.com/office/drawing/2014/main" id="{B7AA4FF3-B933-D014-A761-97FA5099EA39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r="335" b="9952"/>
          <a:stretch/>
        </p:blipFill>
        <p:spPr>
          <a:xfrm>
            <a:off x="1043608" y="429169"/>
            <a:ext cx="7528826" cy="5999662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="" xmlns:a16="http://schemas.microsoft.com/office/drawing/2014/main" id="{10657F47-4463-5D9D-EDB0-510DF507EFBB}"/>
              </a:ext>
            </a:extLst>
          </p:cNvPr>
          <p:cNvSpPr/>
          <p:nvPr/>
        </p:nvSpPr>
        <p:spPr>
          <a:xfrm>
            <a:off x="3635896" y="1052736"/>
            <a:ext cx="4248472" cy="707886"/>
          </a:xfrm>
          <a:prstGeom prst="rect">
            <a:avLst/>
          </a:prstGeom>
          <a:solidFill>
            <a:srgbClr val="FFCC99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ВОСПИТАТЕЛЬ. </a:t>
            </a:r>
          </a:p>
        </p:txBody>
      </p:sp>
    </p:spTree>
    <p:extLst>
      <p:ext uri="{BB962C8B-B14F-4D97-AF65-F5344CB8AC3E}">
        <p14:creationId xmlns:p14="http://schemas.microsoft.com/office/powerpoint/2010/main" xmlns="" val="356845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="" xmlns:a16="http://schemas.microsoft.com/office/drawing/2014/main" id="{89D59B00-615C-A711-D286-EC104E4042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>
            <a:extLst>
              <a:ext uri="{FF2B5EF4-FFF2-40B4-BE49-F238E27FC236}">
                <a16:creationId xmlns="" xmlns:a16="http://schemas.microsoft.com/office/drawing/2014/main" id="{BCB06D90-1E59-4AA5-7ED2-252831E06545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2" cstate="print"/>
          <a:srcRect l="14845" t="2711" r="16869"/>
          <a:stretch/>
        </p:blipFill>
        <p:spPr>
          <a:xfrm>
            <a:off x="539552" y="332656"/>
            <a:ext cx="2160240" cy="1685436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="" xmlns:a16="http://schemas.microsoft.com/office/drawing/2014/main" id="{32DD4169-5AF2-EC4A-E1D5-76F21325C33F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28184" y="332656"/>
            <a:ext cx="2268092" cy="2268092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9D9C3924-AAB1-EAC5-C49C-F4A32185CF4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9" y="4312299"/>
            <a:ext cx="2607940" cy="2110663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="" xmlns:a16="http://schemas.microsoft.com/office/drawing/2014/main" id="{F71466B1-9934-073B-18AC-6EA0792D7FF3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40269" y="4312298"/>
            <a:ext cx="2110663" cy="211066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="" xmlns:a16="http://schemas.microsoft.com/office/drawing/2014/main" id="{A86D79DC-1403-BEDE-31F3-ED29FF25662E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21595" y="4722151"/>
            <a:ext cx="1700810" cy="170081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4E28CD0F-BCF5-408A-3A81-8E01A37635DD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07904" y="260648"/>
            <a:ext cx="1517154" cy="1820585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="" xmlns:a16="http://schemas.microsoft.com/office/drawing/2014/main" id="{978A0039-8D29-73D7-B021-711208D9A1F8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660232" y="2924944"/>
            <a:ext cx="1933274" cy="105413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="" xmlns:a16="http://schemas.microsoft.com/office/drawing/2014/main" id="{F1B5E0EC-1304-7398-4407-18A080094740}"/>
              </a:ext>
            </a:extLst>
          </p:cNvPr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67544" y="2465596"/>
            <a:ext cx="1584176" cy="1601796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4CB681C9-6A17-4A5D-5438-08EC84392BCA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339752" y="2276872"/>
            <a:ext cx="3960440" cy="22680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E6079966-6629-D680-5ACB-390BC538DDCA}"/>
              </a:ext>
            </a:extLst>
          </p:cNvPr>
          <p:cNvSpPr/>
          <p:nvPr/>
        </p:nvSpPr>
        <p:spPr>
          <a:xfrm>
            <a:off x="3108013" y="2464115"/>
            <a:ext cx="2268092" cy="40011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chemeClr val="bg2">
                    <a:lumMod val="75000"/>
                  </a:schemeClr>
                </a:solidFill>
              </a:rPr>
              <a:t>НАСТРОЕНИЕ!!!</a:t>
            </a:r>
          </a:p>
        </p:txBody>
      </p:sp>
    </p:spTree>
    <p:extLst>
      <p:ext uri="{BB962C8B-B14F-4D97-AF65-F5344CB8AC3E}">
        <p14:creationId xmlns:p14="http://schemas.microsoft.com/office/powerpoint/2010/main" xmlns="" val="14572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D343CA2E-4992-0E2E-101C-371769BA5C8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2564904"/>
            <a:ext cx="4029805" cy="4029805"/>
          </a:xfrm>
          <a:prstGeom prst="rect">
            <a:avLst/>
          </a:prstGeom>
        </p:spPr>
      </p:pic>
      <p:pic>
        <p:nvPicPr>
          <p:cNvPr id="7" name="Объект 6">
            <a:extLst>
              <a:ext uri="{FF2B5EF4-FFF2-40B4-BE49-F238E27FC236}">
                <a16:creationId xmlns="" xmlns:a16="http://schemas.microsoft.com/office/drawing/2014/main" id="{19238A26-A111-915B-256B-02F792F951DC}"/>
              </a:ext>
            </a:extLst>
          </p:cNvPr>
          <p:cNvPicPr>
            <a:picLocks noGrp="1" noChangeAspect="1"/>
          </p:cNvPicPr>
          <p:nvPr>
            <p:ph sz="quarter" idx="13"/>
          </p:nvPr>
        </p:nvPicPr>
        <p:blipFill>
          <a:blip r:embed="rId3" cstate="print"/>
          <a:stretch>
            <a:fillRect/>
          </a:stretch>
        </p:blipFill>
        <p:spPr>
          <a:xfrm>
            <a:off x="1259632" y="980728"/>
            <a:ext cx="6871449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743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4755</TotalTime>
  <Words>537</Words>
  <Application>Microsoft Office PowerPoint</Application>
  <PresentationFormat>Экран (4:3)</PresentationFormat>
  <Paragraphs>108</Paragraphs>
  <Slides>27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Воздушный поток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</cp:lastModifiedBy>
  <cp:revision>98</cp:revision>
  <dcterms:created xsi:type="dcterms:W3CDTF">2020-08-11T02:57:07Z</dcterms:created>
  <dcterms:modified xsi:type="dcterms:W3CDTF">2025-10-13T09:26:16Z</dcterms:modified>
</cp:coreProperties>
</file>