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68" r:id="rId2"/>
    <p:sldId id="259" r:id="rId3"/>
    <p:sldId id="269" r:id="rId4"/>
    <p:sldId id="258" r:id="rId5"/>
    <p:sldId id="260" r:id="rId6"/>
    <p:sldId id="262" r:id="rId7"/>
    <p:sldId id="275" r:id="rId8"/>
    <p:sldId id="272" r:id="rId9"/>
    <p:sldId id="273" r:id="rId10"/>
    <p:sldId id="274" r:id="rId11"/>
    <p:sldId id="276" r:id="rId12"/>
    <p:sldId id="277" r:id="rId13"/>
    <p:sldId id="261" r:id="rId14"/>
    <p:sldId id="264" r:id="rId15"/>
    <p:sldId id="263" r:id="rId16"/>
    <p:sldId id="266" r:id="rId17"/>
    <p:sldId id="26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24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3D616961-D97C-4734-B99C-7B628D0F34EC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9CA58B0F-475A-4C08-B673-16C7C68E2E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6961-D97C-4734-B99C-7B628D0F34EC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58B0F-475A-4C08-B673-16C7C68E2E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6961-D97C-4734-B99C-7B628D0F34EC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58B0F-475A-4C08-B673-16C7C68E2E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6961-D97C-4734-B99C-7B628D0F34EC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58B0F-475A-4C08-B673-16C7C68E2ECA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6961-D97C-4734-B99C-7B628D0F34EC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58B0F-475A-4C08-B673-16C7C68E2EC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6961-D97C-4734-B99C-7B628D0F34EC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58B0F-475A-4C08-B673-16C7C68E2E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6961-D97C-4734-B99C-7B628D0F34EC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58B0F-475A-4C08-B673-16C7C68E2E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3D616961-D97C-4734-B99C-7B628D0F34EC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9CA58B0F-475A-4C08-B673-16C7C68E2E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3D616961-D97C-4734-B99C-7B628D0F34EC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9CA58B0F-475A-4C08-B673-16C7C68E2E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6961-D97C-4734-B99C-7B628D0F34EC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58B0F-475A-4C08-B673-16C7C68E2E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16961-D97C-4734-B99C-7B628D0F34EC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58B0F-475A-4C08-B673-16C7C68E2E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D616961-D97C-4734-B99C-7B628D0F34EC}" type="datetimeFigureOut">
              <a:rPr lang="ru-RU" smtClean="0"/>
              <a:t>03.11.2021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CA58B0F-475A-4C08-B673-16C7C68E2EC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2204864"/>
            <a:ext cx="525658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/>
                <a:ea typeface="Times New Roman"/>
              </a:rPr>
              <a:t>Презентация к уроку</a:t>
            </a:r>
          </a:p>
          <a:p>
            <a:pPr algn="ctr"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sz="2800" b="1" dirty="0" smtClean="0">
                <a:effectLst/>
                <a:latin typeface="Times New Roman"/>
                <a:ea typeface="Times New Roman"/>
              </a:rPr>
              <a:t>русского языка и литературы</a:t>
            </a:r>
            <a:endParaRPr lang="ru-RU" sz="2800" b="1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/>
                <a:ea typeface="Times New Roman"/>
              </a:rPr>
              <a:t> в 6 «А» классе </a:t>
            </a:r>
          </a:p>
          <a:p>
            <a:pPr algn="ctr"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/>
                <a:ea typeface="Times New Roman"/>
              </a:rPr>
              <a:t>по теме:</a:t>
            </a:r>
          </a:p>
          <a:p>
            <a:pPr algn="ctr">
              <a:spcAft>
                <a:spcPts val="0"/>
              </a:spcAft>
            </a:pPr>
            <a:r>
              <a:rPr lang="ru-RU" sz="2800" b="1" dirty="0" smtClean="0">
                <a:latin typeface="Times New Roman"/>
                <a:ea typeface="Times New Roman"/>
              </a:rPr>
              <a:t>«</a:t>
            </a:r>
            <a:r>
              <a:rPr lang="ru-RU" sz="2800" b="1" dirty="0">
                <a:latin typeface="Times New Roman"/>
                <a:ea typeface="Times New Roman"/>
              </a:rPr>
              <a:t>В. БИАНКИ. «СЕНТЯБРЬ»</a:t>
            </a:r>
          </a:p>
          <a:p>
            <a:pPr algn="ctr">
              <a:spcAft>
                <a:spcPts val="0"/>
              </a:spcAft>
            </a:pPr>
            <a:endParaRPr lang="ru-RU" sz="2800" b="1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692696"/>
            <a:ext cx="6768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prstClr val="black"/>
                </a:solidFill>
                <a:latin typeface="Times New Roman"/>
                <a:ea typeface="Times New Roman"/>
              </a:rPr>
              <a:t>Государственное общеобразовательное учреждение Тульской области «</a:t>
            </a:r>
            <a:r>
              <a:rPr lang="ru-RU" b="1" dirty="0" err="1" smtClean="0">
                <a:solidFill>
                  <a:prstClr val="black"/>
                </a:solidFill>
                <a:latin typeface="Times New Roman"/>
                <a:ea typeface="Times New Roman"/>
              </a:rPr>
              <a:t>Ефремовский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 областной центр образования»</a:t>
            </a:r>
            <a:endParaRPr lang="ru-RU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95936" y="508963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Учитель: </a:t>
            </a:r>
            <a:endParaRPr lang="ru-RU" sz="1400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Ефимова С.В.</a:t>
            </a:r>
            <a:endParaRPr lang="ru-RU" sz="1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626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1679210"/>
            <a:ext cx="4824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effectLst/>
                <a:latin typeface="Times New Roman"/>
                <a:ea typeface="Calibri"/>
              </a:rPr>
              <a:t>. 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40563" y="3265820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effectLst/>
                <a:latin typeface="Times New Roman"/>
                <a:ea typeface="Calibri"/>
              </a:rPr>
              <a:t>. 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15816" y="676034"/>
            <a:ext cx="40841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FFC000"/>
                </a:solidFill>
                <a:latin typeface="Times New Roman"/>
                <a:ea typeface="Calibri"/>
              </a:rPr>
              <a:t>Речевая разминка</a:t>
            </a:r>
            <a:r>
              <a:rPr lang="ru-RU" sz="3600" b="1" u="sng" dirty="0" smtClean="0">
                <a:solidFill>
                  <a:srgbClr val="FFC000"/>
                </a:solidFill>
                <a:effectLst/>
                <a:latin typeface="Times New Roman"/>
                <a:ea typeface="Calibri"/>
              </a:rPr>
              <a:t> </a:t>
            </a:r>
            <a:endParaRPr lang="ru-RU" sz="3600" dirty="0">
              <a:solidFill>
                <a:srgbClr val="FFC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1679210"/>
            <a:ext cx="8208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/>
              <a:t>На опушке в избушке</a:t>
            </a:r>
          </a:p>
          <a:p>
            <a:pPr algn="ctr"/>
            <a:r>
              <a:rPr lang="ru-RU" sz="3600" b="1" dirty="0"/>
              <a:t>Живут старушки-болтушки.</a:t>
            </a:r>
          </a:p>
          <a:p>
            <a:pPr algn="ctr"/>
            <a:r>
              <a:rPr lang="ru-RU" sz="3600" b="1" dirty="0"/>
              <a:t>У каждой старушки лукошко.</a:t>
            </a:r>
          </a:p>
          <a:p>
            <a:pPr algn="ctr"/>
            <a:r>
              <a:rPr lang="ru-RU" sz="3600" b="1" dirty="0"/>
              <a:t>В каждом лукошке кошка.</a:t>
            </a:r>
          </a:p>
          <a:p>
            <a:pPr algn="ctr"/>
            <a:r>
              <a:rPr lang="ru-RU" sz="3600" b="1" dirty="0"/>
              <a:t>Кошки в лукошках</a:t>
            </a:r>
          </a:p>
          <a:p>
            <a:pPr algn="ctr"/>
            <a:r>
              <a:rPr lang="ru-RU" sz="3600" b="1" dirty="0"/>
              <a:t>Шьют старушкам сапожки</a:t>
            </a:r>
            <a:r>
              <a:rPr lang="ru-RU" sz="3600" b="1" dirty="0" smtClean="0"/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12023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764704"/>
            <a:ext cx="705678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Загадки.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Распахнулись двери школ.</a:t>
            </a:r>
            <a:br>
              <a:rPr lang="ru-RU" dirty="0"/>
            </a:br>
            <a:r>
              <a:rPr lang="ru-RU" dirty="0"/>
              <a:t>Что за месяц к нам пришел</a:t>
            </a:r>
          </a:p>
          <a:p>
            <a:r>
              <a:rPr lang="ru-RU" dirty="0"/>
              <a:t>Кто за августом приходит</a:t>
            </a:r>
            <a:br>
              <a:rPr lang="ru-RU" dirty="0"/>
            </a:br>
            <a:r>
              <a:rPr lang="ru-RU" dirty="0"/>
              <a:t>Лето красное проводит,</a:t>
            </a:r>
            <a:br>
              <a:rPr lang="ru-RU" dirty="0"/>
            </a:br>
            <a:r>
              <a:rPr lang="ru-RU" dirty="0"/>
              <a:t>Бабье лето зазывает,</a:t>
            </a:r>
            <a:br>
              <a:rPr lang="ru-RU" dirty="0"/>
            </a:br>
            <a:r>
              <a:rPr lang="ru-RU" dirty="0"/>
              <a:t>В школу деток отправляет</a:t>
            </a:r>
            <a:r>
              <a:rPr lang="ru-RU" dirty="0" smtClean="0"/>
              <a:t>?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u="sng" dirty="0"/>
              <a:t>(Сентябрь</a:t>
            </a:r>
            <a:r>
              <a:rPr lang="ru-RU" u="sng" dirty="0" smtClean="0"/>
              <a:t>)</a:t>
            </a:r>
          </a:p>
          <a:p>
            <a:endParaRPr lang="ru-RU" dirty="0"/>
          </a:p>
          <a:p>
            <a:r>
              <a:rPr lang="ru-RU" dirty="0"/>
              <a:t>Дождик с неба кап-кап-кап,</a:t>
            </a:r>
            <a:br>
              <a:rPr lang="ru-RU" dirty="0"/>
            </a:br>
            <a:r>
              <a:rPr lang="ru-RU" dirty="0"/>
              <a:t>Листья желтые кружат</a:t>
            </a:r>
            <a:br>
              <a:rPr lang="ru-RU" dirty="0"/>
            </a:br>
            <a:r>
              <a:rPr lang="ru-RU" dirty="0"/>
              <a:t>Как известно, детворе,</a:t>
            </a:r>
          </a:p>
          <a:p>
            <a:r>
              <a:rPr lang="ru-RU" dirty="0"/>
              <a:t>Пора в школу </a:t>
            </a:r>
            <a:r>
              <a:rPr lang="ru-RU" dirty="0" smtClean="0"/>
              <a:t>в…</a:t>
            </a:r>
            <a:r>
              <a:rPr lang="ru-RU" dirty="0"/>
              <a:t> </a:t>
            </a:r>
            <a:endParaRPr lang="ru-RU" dirty="0" smtClean="0"/>
          </a:p>
          <a:p>
            <a:endParaRPr lang="ru-RU" u="sng" dirty="0"/>
          </a:p>
          <a:p>
            <a:r>
              <a:rPr lang="ru-RU" u="sng" dirty="0" smtClean="0"/>
              <a:t>(</a:t>
            </a:r>
            <a:r>
              <a:rPr lang="ru-RU" u="sng" dirty="0"/>
              <a:t>Сентябре)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72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5719" cy="58018"/>
          </a:xfrm>
        </p:spPr>
        <p:txBody>
          <a:bodyPr>
            <a:noAutofit/>
          </a:bodyPr>
          <a:lstStyle/>
          <a:p>
            <a:r>
              <a:rPr lang="ru-RU" sz="800" dirty="0" smtClean="0"/>
              <a:t>.</a:t>
            </a:r>
            <a:endParaRPr lang="ru-RU" sz="8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22714" y="2120900"/>
            <a:ext cx="2959274" cy="3612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355976" y="620688"/>
            <a:ext cx="396044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200" dirty="0"/>
          </a:p>
        </p:txBody>
      </p:sp>
      <p:sp>
        <p:nvSpPr>
          <p:cNvPr id="5" name="AutoShape 6" descr="https://ds03.infourok.ru/uploads/ex/04c5/0003ae44-c3fa07cd/img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 descr="C:\Users\admin\Desktop\im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3528392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dmin\Desktop\img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430" y="329498"/>
            <a:ext cx="9144000" cy="6509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53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Словарь</a:t>
            </a:r>
            <a:endParaRPr lang="ru-RU" sz="36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772816"/>
            <a:ext cx="6399813" cy="3950253"/>
          </a:xfrm>
        </p:spPr>
        <p:txBody>
          <a:bodyPr>
            <a:normAutofit/>
          </a:bodyPr>
          <a:lstStyle/>
          <a:p>
            <a:r>
              <a:rPr lang="ru-RU" b="1" dirty="0" err="1" smtClean="0">
                <a:solidFill>
                  <a:srgbClr val="FFC000"/>
                </a:solidFill>
              </a:rPr>
              <a:t>Летовавшие</a:t>
            </a:r>
            <a:r>
              <a:rPr lang="ru-RU" dirty="0">
                <a:solidFill>
                  <a:srgbClr val="FFC000"/>
                </a:solidFill>
              </a:rPr>
              <a:t> </a:t>
            </a:r>
            <a:r>
              <a:rPr lang="ru-RU" dirty="0"/>
              <a:t>–живущие где-либо летом, </a:t>
            </a:r>
            <a:r>
              <a:rPr lang="ru-RU" dirty="0" smtClean="0"/>
              <a:t>оставшиеся </a:t>
            </a:r>
            <a:r>
              <a:rPr lang="ru-RU" dirty="0"/>
              <a:t>где-либо на лето.</a:t>
            </a:r>
          </a:p>
          <a:p>
            <a:r>
              <a:rPr lang="ru-RU" b="1" dirty="0">
                <a:solidFill>
                  <a:srgbClr val="FFC000"/>
                </a:solidFill>
              </a:rPr>
              <a:t>Вёдро</a:t>
            </a:r>
            <a:r>
              <a:rPr lang="ru-RU" dirty="0">
                <a:solidFill>
                  <a:srgbClr val="FFC000"/>
                </a:solidFill>
              </a:rPr>
              <a:t> </a:t>
            </a:r>
            <a:r>
              <a:rPr lang="ru-RU" dirty="0"/>
              <a:t>- летняя сухая и ясная погода.</a:t>
            </a:r>
          </a:p>
          <a:p>
            <a:r>
              <a:rPr lang="ru-RU" b="1" dirty="0">
                <a:solidFill>
                  <a:srgbClr val="FFC000"/>
                </a:solidFill>
              </a:rPr>
              <a:t>Сентябрь</a:t>
            </a:r>
            <a:r>
              <a:rPr lang="ru-RU" dirty="0">
                <a:solidFill>
                  <a:srgbClr val="FFC000"/>
                </a:solidFill>
              </a:rPr>
              <a:t> </a:t>
            </a:r>
            <a:r>
              <a:rPr lang="ru-RU" dirty="0"/>
              <a:t>- </a:t>
            </a:r>
            <a:r>
              <a:rPr lang="ru-RU" dirty="0" err="1"/>
              <a:t>хмурень</a:t>
            </a:r>
            <a:r>
              <a:rPr lang="ru-RU" dirty="0"/>
              <a:t>, ревун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b="1" dirty="0">
                <a:solidFill>
                  <a:srgbClr val="FFC000"/>
                </a:solidFill>
              </a:rPr>
              <a:t>Буреть (бурый)</a:t>
            </a:r>
            <a:r>
              <a:rPr lang="ru-RU" dirty="0"/>
              <a:t> – серовато-коричневый цвет</a:t>
            </a:r>
          </a:p>
          <a:p>
            <a:r>
              <a:rPr lang="ru-RU" b="1" dirty="0">
                <a:solidFill>
                  <a:srgbClr val="FFC000"/>
                </a:solidFill>
              </a:rPr>
              <a:t>Черешок</a:t>
            </a:r>
            <a:r>
              <a:rPr lang="ru-RU" dirty="0">
                <a:solidFill>
                  <a:srgbClr val="FFC000"/>
                </a:solidFill>
              </a:rPr>
              <a:t> </a:t>
            </a:r>
            <a:r>
              <a:rPr lang="ru-RU" dirty="0"/>
              <a:t>– </a:t>
            </a:r>
            <a:r>
              <a:rPr lang="ru-RU" dirty="0" smtClean="0"/>
              <a:t>соединение листика </a:t>
            </a:r>
            <a:r>
              <a:rPr lang="ru-RU" dirty="0"/>
              <a:t>с деревом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521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19256" cy="5976664"/>
          </a:xfrm>
        </p:spPr>
        <p:txBody>
          <a:bodyPr>
            <a:normAutofit/>
          </a:bodyPr>
          <a:lstStyle/>
          <a:p>
            <a:pPr fontAlgn="base">
              <a:spcAft>
                <a:spcPts val="0"/>
              </a:spcAft>
            </a:pPr>
            <a:r>
              <a:rPr lang="ru-RU" sz="3600" b="1" dirty="0" err="1" smtClean="0">
                <a:solidFill>
                  <a:srgbClr val="7030A0"/>
                </a:solidFill>
                <a:effectLst/>
                <a:latin typeface="Times New Roman"/>
                <a:ea typeface="Times New Roman"/>
              </a:rPr>
              <a:t>Физминутка</a:t>
            </a:r>
            <a:r>
              <a:rPr lang="ru-RU" sz="3600" b="1" dirty="0" smtClean="0">
                <a:solidFill>
                  <a:srgbClr val="7030A0"/>
                </a:solidFill>
                <a:effectLst/>
                <a:latin typeface="Times New Roman"/>
                <a:ea typeface="Times New Roman"/>
              </a:rPr>
              <a:t> для глаз</a:t>
            </a:r>
            <a:br>
              <a:rPr lang="ru-RU" sz="3600" b="1" dirty="0" smtClean="0">
                <a:solidFill>
                  <a:srgbClr val="7030A0"/>
                </a:solidFill>
                <a:effectLst/>
                <a:latin typeface="Times New Roman"/>
                <a:ea typeface="Times New Roman"/>
              </a:rPr>
            </a:br>
            <a:r>
              <a:rPr lang="ru-RU" sz="3200" dirty="0" smtClean="0"/>
              <a:t>,</a:t>
            </a:r>
            <a:r>
              <a:rPr lang="ru-RU" sz="3200" dirty="0"/>
              <a:t> </a:t>
            </a:r>
            <a:br>
              <a:rPr lang="ru-RU" sz="3200" dirty="0"/>
            </a:br>
            <a:r>
              <a:rPr lang="ru-RU" sz="3200" dirty="0"/>
              <a:t>Обведу я ими круг.</a:t>
            </a:r>
            <a:br>
              <a:rPr lang="ru-RU" sz="3200" dirty="0"/>
            </a:br>
            <a:r>
              <a:rPr lang="ru-RU" sz="3200" dirty="0"/>
              <a:t>Глазком видеть всё дано-</a:t>
            </a:r>
            <a:br>
              <a:rPr lang="ru-RU" sz="3200" dirty="0"/>
            </a:br>
            <a:r>
              <a:rPr lang="ru-RU" sz="3200" dirty="0"/>
              <a:t>Где окно, а где кино.</a:t>
            </a:r>
            <a:br>
              <a:rPr lang="ru-RU" sz="3200" dirty="0"/>
            </a:br>
            <a:r>
              <a:rPr lang="ru-RU" sz="3200" dirty="0"/>
              <a:t>Обведу я ими круг,</a:t>
            </a:r>
            <a:br>
              <a:rPr lang="ru-RU" sz="3200" dirty="0"/>
            </a:br>
            <a:r>
              <a:rPr lang="ru-RU" sz="3200" dirty="0"/>
              <a:t>Погляжу на мир вокруг.</a:t>
            </a:r>
            <a:endParaRPr lang="ru-RU" sz="3600" dirty="0">
              <a:solidFill>
                <a:srgbClr val="7030A0"/>
              </a:solidFill>
              <a:effectLst/>
              <a:latin typeface="Times New Roman"/>
              <a:ea typeface="Times New Roman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75362" y="2206386"/>
            <a:ext cx="4572638" cy="3429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2420888"/>
            <a:ext cx="7776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00"/>
                </a:solidFill>
                <a:latin typeface="Times New Roman"/>
              </a:rPr>
              <a:t>Глазки видят всё вокруг, </a:t>
            </a:r>
            <a:r>
              <a:rPr lang="ru-RU" sz="3200" b="1" dirty="0" smtClean="0">
                <a:latin typeface="Helvetica, serif"/>
              </a:rPr>
              <a:t/>
            </a:r>
            <a:br>
              <a:rPr lang="ru-RU" sz="3200" b="1" dirty="0" smtClean="0">
                <a:latin typeface="Helvetica, serif"/>
              </a:rPr>
            </a:br>
            <a:r>
              <a:rPr lang="ru-RU" sz="3200" b="1" dirty="0" smtClean="0">
                <a:solidFill>
                  <a:srgbClr val="000000"/>
                </a:solidFill>
                <a:latin typeface="Times New Roman"/>
              </a:rPr>
              <a:t>Обведу я ими круг.</a:t>
            </a:r>
            <a:r>
              <a:rPr lang="ru-RU" sz="3200" b="1" dirty="0" smtClean="0">
                <a:latin typeface="Helvetica, serif"/>
              </a:rPr>
              <a:t/>
            </a:r>
            <a:br>
              <a:rPr lang="ru-RU" sz="3200" b="1" dirty="0" smtClean="0">
                <a:latin typeface="Helvetica, serif"/>
              </a:rPr>
            </a:br>
            <a:r>
              <a:rPr lang="ru-RU" sz="3200" b="1" dirty="0" smtClean="0">
                <a:solidFill>
                  <a:srgbClr val="000000"/>
                </a:solidFill>
                <a:latin typeface="Times New Roman"/>
              </a:rPr>
              <a:t>Глазком видеть всё дано-</a:t>
            </a:r>
            <a:r>
              <a:rPr lang="ru-RU" sz="3200" b="1" dirty="0" smtClean="0">
                <a:latin typeface="Helvetica, serif"/>
              </a:rPr>
              <a:t/>
            </a:r>
            <a:br>
              <a:rPr lang="ru-RU" sz="3200" b="1" dirty="0" smtClean="0">
                <a:latin typeface="Helvetica, serif"/>
              </a:rPr>
            </a:br>
            <a:r>
              <a:rPr lang="ru-RU" sz="3200" b="1" dirty="0" smtClean="0">
                <a:solidFill>
                  <a:srgbClr val="000000"/>
                </a:solidFill>
                <a:latin typeface="Times New Roman"/>
              </a:rPr>
              <a:t>Где окно, а где кино.</a:t>
            </a:r>
            <a:r>
              <a:rPr lang="ru-RU" sz="3200" b="1" dirty="0" smtClean="0">
                <a:latin typeface="Helvetica, serif"/>
              </a:rPr>
              <a:t/>
            </a:r>
            <a:br>
              <a:rPr lang="ru-RU" sz="3200" b="1" dirty="0" smtClean="0">
                <a:latin typeface="Helvetica, serif"/>
              </a:rPr>
            </a:br>
            <a:r>
              <a:rPr lang="ru-RU" sz="3200" b="1" dirty="0" smtClean="0">
                <a:solidFill>
                  <a:srgbClr val="000000"/>
                </a:solidFill>
                <a:latin typeface="Times New Roman"/>
              </a:rPr>
              <a:t>Обведу я ими круг,</a:t>
            </a:r>
            <a:r>
              <a:rPr lang="ru-RU" sz="3200" b="1" dirty="0" smtClean="0">
                <a:latin typeface="Helvetica, serif"/>
              </a:rPr>
              <a:t/>
            </a:r>
            <a:br>
              <a:rPr lang="ru-RU" sz="3200" b="1" dirty="0" smtClean="0">
                <a:latin typeface="Helvetica, serif"/>
              </a:rPr>
            </a:br>
            <a:r>
              <a:rPr lang="ru-RU" sz="3200" b="1" dirty="0" smtClean="0">
                <a:solidFill>
                  <a:srgbClr val="000000"/>
                </a:solidFill>
                <a:latin typeface="Times New Roman"/>
              </a:rPr>
              <a:t>Погляжу на мир вокруг.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87777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Сентябрь – </a:t>
            </a:r>
            <a:r>
              <a:rPr lang="ru-RU" sz="2800" dirty="0" err="1"/>
              <a:t>хмурень</a:t>
            </a:r>
            <a:r>
              <a:rPr lang="ru-RU" sz="2800" dirty="0"/>
              <a:t>, ревун.</a:t>
            </a:r>
            <a:br>
              <a:rPr lang="ru-RU" sz="2800" dirty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Всё чаще хмурится небо, ревёт ветер.</a:t>
            </a:r>
          </a:p>
        </p:txBody>
      </p:sp>
      <p:pic>
        <p:nvPicPr>
          <p:cNvPr id="4098" name="Picture 2" descr="C:\Users\admin\Desktop\688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47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700" dirty="0"/>
              <a:t>Высоко над головой начинает желтеть, краснеть, буреть лист</a:t>
            </a:r>
            <a:r>
              <a:rPr lang="ru-RU" dirty="0"/>
              <a:t>.</a:t>
            </a:r>
          </a:p>
        </p:txBody>
      </p:sp>
      <p:pic>
        <p:nvPicPr>
          <p:cNvPr id="5122" name="Picture 2" descr="C:\Users\admin\Desktop\tree-branch-plant-wood-sunlight-leaf-flower-foliage-red-natural-autumn-japan-season-maple-tree-maple-leaf-shrub-autumnal-leaves-kaede-flowering-plant-woody-plant-land-plant-6540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568" y="2119313"/>
            <a:ext cx="5414226" cy="360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48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solidFill>
                  <a:srgbClr val="666666"/>
                </a:solidFill>
                <a:latin typeface="Arial"/>
              </a:rPr>
              <a:t>Вдруг оборвётся с ветки красный осиновый лист. Бесшумно скользнёт по земле.</a:t>
            </a:r>
            <a:endParaRPr lang="ru-RU" sz="2800" dirty="0"/>
          </a:p>
        </p:txBody>
      </p:sp>
      <p:pic>
        <p:nvPicPr>
          <p:cNvPr id="6146" name="Picture 2" descr="C:\Users\admin\Desktop\1970468c88974d52872307d1ea089752.max-1200x8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766" y="2119313"/>
            <a:ext cx="4801830" cy="360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dmin\Desktop\DSC_20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60849"/>
            <a:ext cx="6624736" cy="381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55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Ласточки и другие </a:t>
            </a:r>
            <a:r>
              <a:rPr lang="ru-RU" sz="3200" dirty="0" err="1"/>
              <a:t>летовавшие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собираются в стаи и улетают.</a:t>
            </a:r>
          </a:p>
        </p:txBody>
      </p:sp>
      <p:pic>
        <p:nvPicPr>
          <p:cNvPr id="7170" name="Picture 2" descr="C:\Users\admin\Desktop\6591_3119863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265" y="2119313"/>
            <a:ext cx="4804833" cy="360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71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И вдруг – тёплые, тихие дни.</a:t>
            </a:r>
            <a:br>
              <a:rPr lang="ru-RU" sz="3200" dirty="0"/>
            </a:br>
            <a:r>
              <a:rPr lang="ru-RU" sz="3200" dirty="0"/>
              <a:t>В воздухе серебрятся паутинки</a:t>
            </a:r>
          </a:p>
        </p:txBody>
      </p:sp>
      <p:pic>
        <p:nvPicPr>
          <p:cNvPr id="8194" name="Picture 2" descr="C:\Users\admin\Desktop\33307_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359" y="2119313"/>
            <a:ext cx="5222644" cy="360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627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В лесу всё готовится к долгой зиме.</a:t>
            </a:r>
          </a:p>
        </p:txBody>
      </p:sp>
      <p:pic>
        <p:nvPicPr>
          <p:cNvPr id="9218" name="Picture 2" descr="C:\Users\admin\Desktop\119c88545dc47c985af42aff67bf6d7621bba1f2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675" y="2178497"/>
            <a:ext cx="6196013" cy="3485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542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620688"/>
            <a:ext cx="70567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000000"/>
              </a:solidFill>
              <a:ea typeface="Calibri"/>
              <a:cs typeface="Times New Roman"/>
            </a:endParaRPr>
          </a:p>
          <a:p>
            <a:pPr algn="ctr"/>
            <a:r>
              <a:rPr lang="ru-RU" b="1" dirty="0" smtClean="0">
                <a:solidFill>
                  <a:srgbClr val="000000"/>
                </a:solidFill>
                <a:ea typeface="Calibri"/>
                <a:cs typeface="Times New Roman"/>
              </a:rPr>
              <a:t>Найдите </a:t>
            </a:r>
            <a:r>
              <a:rPr lang="ru-RU" b="1" dirty="0">
                <a:solidFill>
                  <a:srgbClr val="000000"/>
                </a:solidFill>
                <a:ea typeface="Calibri"/>
                <a:cs typeface="Times New Roman"/>
              </a:rPr>
              <a:t>и  </a:t>
            </a:r>
            <a:r>
              <a:rPr lang="ru-RU" b="1" dirty="0" smtClean="0">
                <a:solidFill>
                  <a:srgbClr val="000000"/>
                </a:solidFill>
                <a:ea typeface="Calibri"/>
                <a:cs typeface="Times New Roman"/>
              </a:rPr>
              <a:t>прочитайте в тексте</a:t>
            </a:r>
          </a:p>
          <a:p>
            <a:pPr algn="ctr"/>
            <a:endParaRPr lang="ru-RU" b="1" dirty="0" smtClean="0">
              <a:solidFill>
                <a:srgbClr val="000000"/>
              </a:solidFill>
              <a:ea typeface="Calibri"/>
              <a:cs typeface="Times New Roman"/>
            </a:endParaRPr>
          </a:p>
          <a:p>
            <a:pPr algn="ctr"/>
            <a:endParaRPr lang="ru-RU" b="1" dirty="0">
              <a:solidFill>
                <a:srgbClr val="000000"/>
              </a:solidFill>
              <a:ea typeface="Calibri"/>
              <a:cs typeface="Times New Roman"/>
            </a:endParaRPr>
          </a:p>
          <a:p>
            <a:pPr algn="ctr"/>
            <a:endParaRPr lang="ru-RU" b="1" dirty="0" smtClean="0">
              <a:solidFill>
                <a:srgbClr val="000000"/>
              </a:solidFill>
              <a:ea typeface="Calibri"/>
              <a:cs typeface="Times New Roman"/>
            </a:endParaRPr>
          </a:p>
          <a:p>
            <a:pPr algn="ctr"/>
            <a:endParaRPr lang="ru-RU" b="1" dirty="0">
              <a:solidFill>
                <a:srgbClr val="000000"/>
              </a:solidFill>
              <a:ea typeface="Calibri"/>
              <a:cs typeface="Times New Roman"/>
            </a:endParaRPr>
          </a:p>
          <a:p>
            <a:pPr algn="ctr"/>
            <a:endParaRPr lang="ru-RU" b="1" dirty="0" smtClean="0">
              <a:solidFill>
                <a:srgbClr val="000000"/>
              </a:solidFill>
              <a:ea typeface="Calibri"/>
              <a:cs typeface="Times New Roman"/>
            </a:endParaRPr>
          </a:p>
          <a:p>
            <a:r>
              <a:rPr lang="ru-RU" dirty="0" smtClean="0"/>
              <a:t>Как </a:t>
            </a:r>
            <a:r>
              <a:rPr lang="ru-RU" dirty="0"/>
              <a:t>автор описывает </a:t>
            </a:r>
            <a:r>
              <a:rPr lang="ru-RU" dirty="0" smtClean="0">
                <a:solidFill>
                  <a:srgbClr val="000000"/>
                </a:solidFill>
                <a:ea typeface="Calibri"/>
                <a:cs typeface="Times New Roman"/>
              </a:rPr>
              <a:t>первый месяц осени?</a:t>
            </a:r>
          </a:p>
          <a:p>
            <a:r>
              <a:rPr lang="ru-RU" dirty="0"/>
              <a:t>Как автор описывает бабье лето</a:t>
            </a:r>
            <a:r>
              <a:rPr lang="ru-RU" dirty="0" smtClean="0"/>
              <a:t>?</a:t>
            </a:r>
          </a:p>
          <a:p>
            <a:endParaRPr lang="ru-RU" dirty="0"/>
          </a:p>
          <a:p>
            <a:pPr algn="ctr"/>
            <a:r>
              <a:rPr lang="ru-RU" b="1" dirty="0" smtClean="0">
                <a:solidFill>
                  <a:srgbClr val="000000"/>
                </a:solidFill>
                <a:ea typeface="Calibri"/>
                <a:cs typeface="Times New Roman"/>
              </a:rPr>
              <a:t> </a:t>
            </a:r>
            <a:endParaRPr lang="ru-RU" b="1" dirty="0">
              <a:solidFill>
                <a:srgbClr val="000000"/>
              </a:solidFill>
              <a:ea typeface="Calibri"/>
              <a:cs typeface="Times New Roman"/>
            </a:endParaRPr>
          </a:p>
          <a:p>
            <a:pPr algn="ctr"/>
            <a:endParaRPr lang="ru-RU" b="1" dirty="0" smtClean="0">
              <a:solidFill>
                <a:srgbClr val="000000"/>
              </a:solidFill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1844824"/>
            <a:ext cx="51845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ea typeface="Calibri"/>
                <a:cs typeface="Times New Roman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481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404664"/>
            <a:ext cx="6004977" cy="689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 smtClean="0">
                <a:solidFill>
                  <a:srgbClr val="7030A0"/>
                </a:solidFill>
                <a:effectLst/>
                <a:latin typeface="Times New Roman"/>
                <a:ea typeface="Calibri"/>
                <a:cs typeface="Times New Roman"/>
              </a:rPr>
              <a:t>Краткий пересказ по плану.</a:t>
            </a:r>
            <a:endParaRPr lang="ru-RU" sz="3600" dirty="0">
              <a:solidFill>
                <a:srgbClr val="7030A0"/>
              </a:solidFill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484784"/>
            <a:ext cx="6696744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1.Сообщение о несчастье с Жучкой.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2. Приготовление к спасению.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3. Неудачное спасение.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6572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img1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6" y="116632"/>
            <a:ext cx="8962529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497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620688"/>
            <a:ext cx="4608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ea typeface="Calibri"/>
                <a:cs typeface="Times New Roman"/>
              </a:rPr>
              <a:t> </a:t>
            </a:r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Домашнее задание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03159" y="1772816"/>
            <a:ext cx="369716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smtClean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стр.6-7,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читать, пересказ.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45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15616" y="188641"/>
            <a:ext cx="7128792" cy="4980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600" b="1" dirty="0" smtClean="0">
              <a:solidFill>
                <a:srgbClr val="7030A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600" b="1" dirty="0">
              <a:solidFill>
                <a:srgbClr val="7030A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Рефлексия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600" b="1" dirty="0" smtClean="0">
              <a:solidFill>
                <a:srgbClr val="7030A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latin typeface="Times New Roman"/>
                <a:ea typeface="Times New Roman"/>
              </a:rPr>
              <a:t>Если вам понравился  урок, если история Темы и Жучки затронула ваше сердце, то </a:t>
            </a:r>
            <a:r>
              <a:rPr lang="ru-RU" sz="2000" b="1" dirty="0">
                <a:latin typeface="Times New Roman"/>
                <a:ea typeface="Times New Roman"/>
              </a:rPr>
              <a:t>ПОДНИМИТЕ СЕРДЕЧКИ, КОТОРЫЕ ЛЕЖАТ У ВАС НА ПАРТЕ.</a:t>
            </a:r>
            <a:endParaRPr lang="ru-RU" sz="2000" b="1" dirty="0"/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80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371</TotalTime>
  <Words>210</Words>
  <Application>Microsoft Office PowerPoint</Application>
  <PresentationFormat>Экран (4:3)</PresentationFormat>
  <Paragraphs>66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Brush Script MT</vt:lpstr>
      <vt:lpstr>Calibri</vt:lpstr>
      <vt:lpstr>Constantia</vt:lpstr>
      <vt:lpstr>Franklin Gothic Book</vt:lpstr>
      <vt:lpstr>Helvetica, serif</vt:lpstr>
      <vt:lpstr>Rage Italic</vt:lpstr>
      <vt:lpstr>Times New Roman</vt:lpstr>
      <vt:lpstr>Кнопка</vt:lpstr>
      <vt:lpstr>Презентация PowerPoint</vt:lpstr>
      <vt:lpstr>Презентация PowerPoint</vt:lpstr>
      <vt:lpstr>Презентация PowerPoint</vt:lpstr>
      <vt:lpstr>.</vt:lpstr>
      <vt:lpstr>Словарь</vt:lpstr>
      <vt:lpstr>Физминутка для глаз ,  Обведу я ими круг. Глазком видеть всё дано- Где окно, а где кино. Обведу я ими круг, Погляжу на мир вокруг.</vt:lpstr>
      <vt:lpstr>Сентябрь – хмурень, ревун.  Всё чаще хмурится небо, ревёт ветер.</vt:lpstr>
      <vt:lpstr>Высоко над головой начинает желтеть, краснеть, буреть лист.</vt:lpstr>
      <vt:lpstr>Вдруг оборвётся с ветки красный осиновый лист. Бесшумно скользнёт по земле.</vt:lpstr>
      <vt:lpstr>Ласточки и другие летовавшие собираются в стаи и улетают.</vt:lpstr>
      <vt:lpstr>И вдруг – тёплые, тихие дни. В воздухе серебрятся паутинки</vt:lpstr>
      <vt:lpstr>В лесу всё готовится к долгой зиме.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Учетная запись Майкрософт</cp:lastModifiedBy>
  <cp:revision>25</cp:revision>
  <dcterms:created xsi:type="dcterms:W3CDTF">2019-02-22T08:12:05Z</dcterms:created>
  <dcterms:modified xsi:type="dcterms:W3CDTF">2021-11-03T05:51:21Z</dcterms:modified>
</cp:coreProperties>
</file>