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65" r:id="rId4"/>
    <p:sldId id="257" r:id="rId5"/>
    <p:sldId id="258" r:id="rId6"/>
    <p:sldId id="260" r:id="rId7"/>
    <p:sldId id="261" r:id="rId8"/>
    <p:sldId id="259" r:id="rId9"/>
    <p:sldId id="266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>
      <p:cViewPr varScale="1">
        <p:scale>
          <a:sx n="70" d="100"/>
          <a:sy n="70" d="100"/>
        </p:scale>
        <p:origin x="88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83273B-D7EF-4943-92E9-B528B6E7B8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200" b="1" kern="50" dirty="0">
                <a:effectLst/>
                <a:latin typeface="Times New Roman" panose="02020603050405020304" pitchFamily="18" charset="0"/>
                <a:ea typeface="Lucida Sans Unicode" panose="020B0602030504020204" pitchFamily="34" charset="0"/>
              </a:rPr>
              <a:t>Древнейшие племена Приморья</a:t>
            </a:r>
            <a:endParaRPr lang="ru-RU" sz="32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1A18BF8-8E7F-4B11-B809-E36D455D61A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                    Урок истории 5 класс, раздел «Краеведение»</a:t>
            </a:r>
          </a:p>
          <a:p>
            <a:r>
              <a:rPr lang="ru-RU" dirty="0"/>
              <a:t>                                                          учитель: Зайцева Р.Н.</a:t>
            </a:r>
          </a:p>
        </p:txBody>
      </p:sp>
    </p:spTree>
    <p:extLst>
      <p:ext uri="{BB962C8B-B14F-4D97-AF65-F5344CB8AC3E}">
        <p14:creationId xmlns:p14="http://schemas.microsoft.com/office/powerpoint/2010/main" val="3107441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ED55CA-E021-4A09-A5E6-0BB70BB2D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736979"/>
            <a:ext cx="9601196" cy="996288"/>
          </a:xfrm>
        </p:spPr>
        <p:txBody>
          <a:bodyPr>
            <a:normAutofit/>
          </a:bodyPr>
          <a:lstStyle/>
          <a:p>
            <a:r>
              <a:rPr lang="ru-RU" sz="3200" b="1" kern="5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Lucida Sans Unicode" panose="020B0602030504020204" pitchFamily="34" charset="0"/>
              </a:rPr>
              <a:t>Древнейшие племена Приморья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BB31BB61-ABBA-4E2E-96DA-769FDC8893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203" y="1733267"/>
            <a:ext cx="5827594" cy="4370696"/>
          </a:xfrm>
        </p:spPr>
      </p:pic>
    </p:spTree>
    <p:extLst>
      <p:ext uri="{BB962C8B-B14F-4D97-AF65-F5344CB8AC3E}">
        <p14:creationId xmlns:p14="http://schemas.microsoft.com/office/powerpoint/2010/main" val="1234290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F33E6D-FF1A-42A2-87D0-0E8FF5765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14" y="613643"/>
            <a:ext cx="10849970" cy="1010442"/>
          </a:xfrm>
        </p:spPr>
        <p:txBody>
          <a:bodyPr>
            <a:noAutofit/>
          </a:bodyPr>
          <a:lstStyle/>
          <a:p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Исторические сведения о древнем населении Приморья.</a:t>
            </a:r>
            <a:b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76E1D981-FDD2-48BB-B303-CF58D0BE74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2562942"/>
              </p:ext>
            </p:extLst>
          </p:nvPr>
        </p:nvGraphicFramePr>
        <p:xfrm>
          <a:off x="423080" y="1214651"/>
          <a:ext cx="11368584" cy="4722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4764">
                  <a:extLst>
                    <a:ext uri="{9D8B030D-6E8A-4147-A177-3AD203B41FA5}">
                      <a16:colId xmlns:a16="http://schemas.microsoft.com/office/drawing/2014/main" val="2581221475"/>
                    </a:ext>
                  </a:extLst>
                </a:gridCol>
                <a:gridCol w="1894764">
                  <a:extLst>
                    <a:ext uri="{9D8B030D-6E8A-4147-A177-3AD203B41FA5}">
                      <a16:colId xmlns:a16="http://schemas.microsoft.com/office/drawing/2014/main" val="2917322006"/>
                    </a:ext>
                  </a:extLst>
                </a:gridCol>
                <a:gridCol w="1894764">
                  <a:extLst>
                    <a:ext uri="{9D8B030D-6E8A-4147-A177-3AD203B41FA5}">
                      <a16:colId xmlns:a16="http://schemas.microsoft.com/office/drawing/2014/main" val="1894347391"/>
                    </a:ext>
                  </a:extLst>
                </a:gridCol>
                <a:gridCol w="1894764">
                  <a:extLst>
                    <a:ext uri="{9D8B030D-6E8A-4147-A177-3AD203B41FA5}">
                      <a16:colId xmlns:a16="http://schemas.microsoft.com/office/drawing/2014/main" val="3174489772"/>
                    </a:ext>
                  </a:extLst>
                </a:gridCol>
                <a:gridCol w="1796957">
                  <a:extLst>
                    <a:ext uri="{9D8B030D-6E8A-4147-A177-3AD203B41FA5}">
                      <a16:colId xmlns:a16="http://schemas.microsoft.com/office/drawing/2014/main" val="357064003"/>
                    </a:ext>
                  </a:extLst>
                </a:gridCol>
                <a:gridCol w="1992571">
                  <a:extLst>
                    <a:ext uri="{9D8B030D-6E8A-4147-A177-3AD203B41FA5}">
                      <a16:colId xmlns:a16="http://schemas.microsoft.com/office/drawing/2014/main" val="1158982892"/>
                    </a:ext>
                  </a:extLst>
                </a:gridCol>
              </a:tblGrid>
              <a:tr h="1180531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Племена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Время существования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Общественное развитие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Археологическая культура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3480461"/>
                  </a:ext>
                </a:extLst>
              </a:tr>
              <a:tr h="1180531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Сушени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2808969"/>
                  </a:ext>
                </a:extLst>
              </a:tr>
              <a:tr h="1180531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Илоу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8826805"/>
                  </a:ext>
                </a:extLst>
              </a:tr>
              <a:tr h="1180531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Воцзюй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11221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4454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D441FE-513B-4DFE-91AE-897AFE82210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92071" y="764669"/>
            <a:ext cx="9601200" cy="614362"/>
          </a:xfrm>
        </p:spPr>
        <p:txBody>
          <a:bodyPr>
            <a:normAutofit/>
          </a:bodyPr>
          <a:lstStyle/>
          <a:p>
            <a:r>
              <a:rPr lang="ru-RU" sz="3200" b="1" kern="5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Lucida Sans Unicode" panose="020B0602030504020204" pitchFamily="34" charset="0"/>
              </a:rPr>
              <a:t>  1.</a:t>
            </a:r>
            <a:r>
              <a:rPr lang="ru-RU" sz="3200" kern="50" dirty="0">
                <a:effectLst/>
                <a:latin typeface="Times New Roman" panose="02020603050405020304" pitchFamily="18" charset="0"/>
                <a:ea typeface="Lucida Sans Unicode" panose="020B0602030504020204" pitchFamily="34" charset="0"/>
              </a:rPr>
              <a:t> </a:t>
            </a:r>
            <a:r>
              <a:rPr lang="ru-RU" sz="3200" b="1" kern="5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Lucida Sans Unicode" panose="020B0602030504020204" pitchFamily="34" charset="0"/>
              </a:rPr>
              <a:t>Сушени - родоначальники приморских племён.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BAD9C6-5DCD-482A-9618-5DAF7BD1B7D8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750627" y="1783711"/>
            <a:ext cx="4883150" cy="3662362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810EC69-99CE-4148-9F63-6F347BE5F73A}"/>
              </a:ext>
            </a:extLst>
          </p:cNvPr>
          <p:cNvSpPr txBox="1"/>
          <p:nvPr/>
        </p:nvSpPr>
        <p:spPr>
          <a:xfrm>
            <a:off x="5763904" y="1596789"/>
            <a:ext cx="542824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Древнейшие китайские известия называют население Амура, Сунгари и Уссури II—I тысячелетия до н. э. общим названием «сушень». Сушени описываются как дикий народ, не знавший хлеба и питавшийся сырым мясом. Они выделывали стрелы с каменными наконечниками, жили в землянках, занимались охотой и рыболовством.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китайским летописям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сушени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время от времени приходили ко двору китайских правителей, в качестве даров они традиционно подносили им «стрелы из терновника с каменными наконечниками» и «большого чжу»-животное, похожее на оленя, но крупнее его.</a:t>
            </a:r>
          </a:p>
        </p:txBody>
      </p:sp>
    </p:spTree>
    <p:extLst>
      <p:ext uri="{BB962C8B-B14F-4D97-AF65-F5344CB8AC3E}">
        <p14:creationId xmlns:p14="http://schemas.microsoft.com/office/powerpoint/2010/main" val="317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1DD64-8458-4364-A59B-81EAEC755D7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627496" y="782116"/>
            <a:ext cx="9601200" cy="1303337"/>
          </a:xfrm>
        </p:spPr>
        <p:txBody>
          <a:bodyPr>
            <a:normAutofit/>
          </a:bodyPr>
          <a:lstStyle/>
          <a:p>
            <a:r>
              <a:rPr lang="ru-RU" sz="3200" b="1" kern="5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Lucida Sans Unicode" panose="020B0602030504020204" pitchFamily="34" charset="0"/>
              </a:rPr>
              <a:t>2. Илоу и </a:t>
            </a:r>
            <a:r>
              <a:rPr lang="ru-RU" sz="3200" b="1" kern="5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Lucida Sans Unicode" panose="020B0602030504020204" pitchFamily="34" charset="0"/>
              </a:rPr>
              <a:t>воцзюй</a:t>
            </a:r>
            <a:r>
              <a:rPr lang="ru-RU" sz="3200" b="1" kern="5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Lucida Sans Unicode" panose="020B0602030504020204" pitchFamily="34" charset="0"/>
              </a:rPr>
              <a:t> - племена палеометалла в Приморье.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48B00A4-6D2D-41CF-B8CA-D6F23A2D5791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051811" y="2009084"/>
            <a:ext cx="7526337" cy="3360737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/>
              <a:t>В </a:t>
            </a:r>
            <a:r>
              <a:rPr lang="en-US" dirty="0"/>
              <a:t>I-V</a:t>
            </a:r>
            <a:r>
              <a:rPr lang="ru-RU" dirty="0"/>
              <a:t> вв. н.э. население бывших сушеньских земель в разных летописях именовалось либо сушенями, либо </a:t>
            </a:r>
            <a:r>
              <a:rPr lang="ru-RU" dirty="0" err="1"/>
              <a:t>илоу</a:t>
            </a:r>
            <a:r>
              <a:rPr lang="ru-RU" dirty="0"/>
              <a:t>. Летописи описывают </a:t>
            </a:r>
            <a:r>
              <a:rPr lang="ru-RU" dirty="0" err="1"/>
              <a:t>илоу</a:t>
            </a:r>
            <a:r>
              <a:rPr lang="ru-RU" dirty="0"/>
              <a:t> как смелых воинов и опытных охотников: «Хорошо стреляют из лука, могут попасть в глаз человеку». Луки «длиной 4 </a:t>
            </a:r>
            <a:r>
              <a:rPr lang="ru-RU" dirty="0" err="1"/>
              <a:t>чи</a:t>
            </a:r>
            <a:r>
              <a:rPr lang="ru-RU" dirty="0"/>
              <a:t> (около 1 м), их сила как у арбалета, стрелы делают из терновника,…наконечники из чёрного камня». «Наконечники стрел покрывают ядом, человек при попадании в него такой стрелой тут же умирает». Добываемые племенами </a:t>
            </a:r>
            <a:r>
              <a:rPr lang="ru-RU" dirty="0" err="1"/>
              <a:t>илоу</a:t>
            </a:r>
            <a:r>
              <a:rPr lang="ru-RU" dirty="0"/>
              <a:t> соболи пользовались спросом в Китае.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7FD2CFC4-0507-454A-AA9A-71BE8FB4F0DE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1494648" y="1532786"/>
            <a:ext cx="2424315" cy="447565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61F7E52-04FB-4CD4-A518-5BBE37FB75C7}"/>
              </a:ext>
            </a:extLst>
          </p:cNvPr>
          <p:cNvSpPr txBox="1"/>
          <p:nvPr/>
        </p:nvSpPr>
        <p:spPr>
          <a:xfrm>
            <a:off x="3370998" y="3401283"/>
            <a:ext cx="61141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kern="50" dirty="0">
                <a:effectLst/>
                <a:latin typeface="Times New Roman" panose="02020603050405020304" pitchFamily="18" charset="0"/>
                <a:ea typeface="Lucida Sans Unicode" panose="020B0602030504020204" pitchFamily="34" charset="0"/>
              </a:rPr>
              <a:t> </a:t>
            </a:r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E0B991B-941D-42EB-AC60-C1FB7E222D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100" t="23001" r="22364" b="15402"/>
          <a:stretch/>
        </p:blipFill>
        <p:spPr>
          <a:xfrm>
            <a:off x="9485194" y="4772548"/>
            <a:ext cx="1888013" cy="130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69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>
            <a:extLst>
              <a:ext uri="{FF2B5EF4-FFF2-40B4-BE49-F238E27FC236}">
                <a16:creationId xmlns:a16="http://schemas.microsoft.com/office/drawing/2014/main" id="{1D290275-FF03-42E7-BDBF-545ADDD7673B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 rotWithShape="1">
          <a:blip r:embed="rId2"/>
          <a:srcRect t="19535" r="57422" b="19441"/>
          <a:stretch/>
        </p:blipFill>
        <p:spPr bwMode="auto">
          <a:xfrm>
            <a:off x="9181224" y="1846342"/>
            <a:ext cx="1878012" cy="2018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10">
            <a:extLst>
              <a:ext uri="{FF2B5EF4-FFF2-40B4-BE49-F238E27FC236}">
                <a16:creationId xmlns:a16="http://schemas.microsoft.com/office/drawing/2014/main" id="{74C7ED37-563E-4E56-B747-472910086ABA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859809" y="804863"/>
            <a:ext cx="7547212" cy="4892675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Жившие по морскому побережью племена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илоу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умели строить суда и плавать по морю. Летопись сообщает: «Обитают по горам и лесам. Климат очень холоден. Обыкновенно живут в ямах (т.е. землянках), у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богатых - землянка глубиной до 9 ступенек, не было колодцев и очагов.  Много свиней, мало коров и лошадей, последних не запрягали. Выращивали пять злаков, ткали ткани. Были старейшины и военные вожди.  Волосы заплетали в косу. Одевались зимой в свиные шкуры, летом — полотняные передники спереди и сзади. Загон для скота находился посреди  поселения. Были нечистоплотны. На северо-востоке была гора, «производящая камень». Не было соли и железа. Хоронили покойных в малом гробу из досок, поверх него клали заколотую свинью.   Не пользовались в отличие  от других восточных иноземцев сосудами цзудоу. 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Илоу находились на заключительной стадии первобытного общества. У них не было единого правителя, каждое селение имело своего вождя. Военные набеги на соседние народы с целью грабежа становились одним из постоянных занятий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илоу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6833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E01E2BD-F2C1-45E5-98EF-B4A759FF9C4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456" y="837461"/>
            <a:ext cx="6782938" cy="5070120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Одновременно 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илоу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 до н.э. –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 н.э. на юге Приморья жили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воцзюй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Основным занятием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воцзюй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было земледелие. В качестве дани в древнекорейское государство Когурё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воцзюй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поставляли рыбу, соль, морепродукты, холсты, соболей. Это свидетельствует о занятиях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воцзюй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также охотой, рыболовством, морским промыслом и домашними ремёслами. Летопись характеризует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воцзюй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 пеших воинов, искусно владеющих копьём.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B7FBDD11-30E5-4C70-BC72-876A35097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815" y="998589"/>
            <a:ext cx="3662150" cy="432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612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C4F5DA-6138-42EA-B007-3032FD56B7B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982663"/>
            <a:ext cx="9601200" cy="1303337"/>
          </a:xfrm>
        </p:spPr>
        <p:txBody>
          <a:bodyPr/>
          <a:lstStyle/>
          <a:p>
            <a:pPr algn="l"/>
            <a:r>
              <a:rPr lang="ru-RU" sz="4400" b="1" kern="5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Lucida Sans Unicode" panose="020B0602030504020204" pitchFamily="34" charset="0"/>
              </a:rPr>
              <a:t> </a:t>
            </a: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870ECD7-9A1A-44DF-9046-6ED5237D55B7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 rotWithShape="1">
          <a:blip r:embed="rId2"/>
          <a:srcRect l="50044" t="43259" r="-1522" b="12020"/>
          <a:stretch/>
        </p:blipFill>
        <p:spPr>
          <a:xfrm>
            <a:off x="7096504" y="2954748"/>
            <a:ext cx="4003675" cy="2608262"/>
          </a:xfrm>
        </p:spPr>
      </p:pic>
      <p:sp>
        <p:nvSpPr>
          <p:cNvPr id="6" name="Объект 5">
            <a:extLst>
              <a:ext uri="{FF2B5EF4-FFF2-40B4-BE49-F238E27FC236}">
                <a16:creationId xmlns:a16="http://schemas.microsoft.com/office/drawing/2014/main" id="{0F5ECB23-CC83-4A30-9537-10CC4A4AA112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00752" y="682388"/>
            <a:ext cx="9433873" cy="5089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Общество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воцзюй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своём развитии не вышло за рамки первобытности. У них не было ни единого правителя, ни племенного союза. Каждое селение имело своего «начальника». Основную опасность для них представляли северные соседи –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илоу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«Илоу любят на судах производить грабительства, и северные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воцзюй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боятся их. Ежегодно летом укрываются в горных пещерах, а зимою, когда водные пути сделаются непроходимы, они сходят в селения».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воцзюй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связывают археологические памятники кроуновской культуры.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4">
            <a:extLst>
              <a:ext uri="{FF2B5EF4-FFF2-40B4-BE49-F238E27FC236}">
                <a16:creationId xmlns:a16="http://schemas.microsoft.com/office/drawing/2014/main" id="{15F50BFB-E7D9-4C22-B729-A61F1F9990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821" y="2677445"/>
            <a:ext cx="4217158" cy="3162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560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F33E6D-FF1A-42A2-87D0-0E8FF5765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14" y="613643"/>
            <a:ext cx="10849970" cy="1010442"/>
          </a:xfrm>
        </p:spPr>
        <p:txBody>
          <a:bodyPr>
            <a:noAutofit/>
          </a:bodyPr>
          <a:lstStyle/>
          <a:p>
            <a:r>
              <a:rPr kumimoji="0" lang="ru-RU" altLang="ru-RU" sz="32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Исторические сведения о древнем населении Приморья.</a:t>
            </a:r>
            <a:br>
              <a:rPr kumimoji="0" lang="ru-RU" altLang="ru-RU" sz="32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76E1D981-FDD2-48BB-B303-CF58D0BE74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9890769"/>
              </p:ext>
            </p:extLst>
          </p:nvPr>
        </p:nvGraphicFramePr>
        <p:xfrm>
          <a:off x="423080" y="1214651"/>
          <a:ext cx="11368584" cy="583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4764">
                  <a:extLst>
                    <a:ext uri="{9D8B030D-6E8A-4147-A177-3AD203B41FA5}">
                      <a16:colId xmlns:a16="http://schemas.microsoft.com/office/drawing/2014/main" val="2581221475"/>
                    </a:ext>
                  </a:extLst>
                </a:gridCol>
                <a:gridCol w="1894764">
                  <a:extLst>
                    <a:ext uri="{9D8B030D-6E8A-4147-A177-3AD203B41FA5}">
                      <a16:colId xmlns:a16="http://schemas.microsoft.com/office/drawing/2014/main" val="2917322006"/>
                    </a:ext>
                  </a:extLst>
                </a:gridCol>
                <a:gridCol w="1894764">
                  <a:extLst>
                    <a:ext uri="{9D8B030D-6E8A-4147-A177-3AD203B41FA5}">
                      <a16:colId xmlns:a16="http://schemas.microsoft.com/office/drawing/2014/main" val="1894347391"/>
                    </a:ext>
                  </a:extLst>
                </a:gridCol>
                <a:gridCol w="1894764">
                  <a:extLst>
                    <a:ext uri="{9D8B030D-6E8A-4147-A177-3AD203B41FA5}">
                      <a16:colId xmlns:a16="http://schemas.microsoft.com/office/drawing/2014/main" val="3174489772"/>
                    </a:ext>
                  </a:extLst>
                </a:gridCol>
                <a:gridCol w="1796957">
                  <a:extLst>
                    <a:ext uri="{9D8B030D-6E8A-4147-A177-3AD203B41FA5}">
                      <a16:colId xmlns:a16="http://schemas.microsoft.com/office/drawing/2014/main" val="357064003"/>
                    </a:ext>
                  </a:extLst>
                </a:gridCol>
                <a:gridCol w="1992571">
                  <a:extLst>
                    <a:ext uri="{9D8B030D-6E8A-4147-A177-3AD203B41FA5}">
                      <a16:colId xmlns:a16="http://schemas.microsoft.com/office/drawing/2014/main" val="1158982892"/>
                    </a:ext>
                  </a:extLst>
                </a:gridCol>
              </a:tblGrid>
              <a:tr h="1180531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Племена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Время существования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Общественное развитие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Археологическая культура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3480461"/>
                  </a:ext>
                </a:extLst>
              </a:tr>
              <a:tr h="1180531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Сушени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тыс.до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н.э.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Северо-восток Китая, Юг Приморья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Охота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 сведений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 сведений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2808969"/>
                  </a:ext>
                </a:extLst>
              </a:tr>
              <a:tr h="1180531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Илоу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I-V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Северо-Восток Китая, долина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р.Амур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север Приморья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Охота, животноводство, земледелие, мореплавание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Имущественное неравенство, передача поста вождя по наследству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Польцевская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(ольгинская)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8826805"/>
                  </a:ext>
                </a:extLst>
              </a:tr>
              <a:tr h="1180531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Воцзюй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в. до н.э.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в. н.э.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Юг Приморья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Земледелие, охота, рыболовство, морские промыслы, домашние ремесла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 единого правителя, нет племенного союза, каждое селение имеет начальника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Кроуновская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11221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53430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3875F0-1E20-405A-9078-F3B2978C1A72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95785" y="1871663"/>
            <a:ext cx="11796215" cy="1514475"/>
          </a:xfrm>
        </p:spPr>
        <p:txBody>
          <a:bodyPr/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713286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275</TotalTime>
  <Words>722</Words>
  <Application>Microsoft Office PowerPoint</Application>
  <PresentationFormat>Широкоэкранный</PresentationFormat>
  <Paragraphs>55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Garamond</vt:lpstr>
      <vt:lpstr>Times New Roman</vt:lpstr>
      <vt:lpstr>Натуральные материалы</vt:lpstr>
      <vt:lpstr>Древнейшие племена Приморья</vt:lpstr>
      <vt:lpstr>Древнейшие племена Приморья</vt:lpstr>
      <vt:lpstr>Исторические сведения о древнем населении Приморья. </vt:lpstr>
      <vt:lpstr>  1. Сушени - родоначальники приморских племён.</vt:lpstr>
      <vt:lpstr>2. Илоу и воцзюй - племена палеометалла в Приморье. </vt:lpstr>
      <vt:lpstr>Презентация PowerPoint</vt:lpstr>
      <vt:lpstr>Презентация PowerPoint</vt:lpstr>
      <vt:lpstr> </vt:lpstr>
      <vt:lpstr>Исторические сведения о древнем населении Приморья. 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 Данчина</dc:creator>
  <cp:lastModifiedBy>Ирина Данчина</cp:lastModifiedBy>
  <cp:revision>18</cp:revision>
  <dcterms:created xsi:type="dcterms:W3CDTF">2021-03-21T00:40:37Z</dcterms:created>
  <dcterms:modified xsi:type="dcterms:W3CDTF">2021-03-21T05:31:06Z</dcterms:modified>
</cp:coreProperties>
</file>