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67" r:id="rId5"/>
    <p:sldId id="266" r:id="rId6"/>
    <p:sldId id="265" r:id="rId7"/>
    <p:sldId id="264" r:id="rId8"/>
    <p:sldId id="263" r:id="rId9"/>
    <p:sldId id="262" r:id="rId10"/>
    <p:sldId id="280" r:id="rId11"/>
    <p:sldId id="283" r:id="rId12"/>
    <p:sldId id="270" r:id="rId13"/>
    <p:sldId id="259" r:id="rId14"/>
    <p:sldId id="258" r:id="rId15"/>
    <p:sldId id="271" r:id="rId16"/>
    <p:sldId id="272" r:id="rId17"/>
    <p:sldId id="261" r:id="rId18"/>
    <p:sldId id="277" r:id="rId19"/>
    <p:sldId id="284" r:id="rId20"/>
    <p:sldId id="285" r:id="rId21"/>
    <p:sldId id="286" r:id="rId22"/>
    <p:sldId id="276" r:id="rId23"/>
    <p:sldId id="278" r:id="rId24"/>
    <p:sldId id="26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25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0" autoAdjust="0"/>
    <p:restoredTop sz="94667" autoAdjust="0"/>
  </p:normalViewPr>
  <p:slideViewPr>
    <p:cSldViewPr snapToGrid="0">
      <p:cViewPr varScale="1">
        <p:scale>
          <a:sx n="100" d="100"/>
          <a:sy n="100" d="100"/>
        </p:scale>
        <p:origin x="129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21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583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2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87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676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583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86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683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253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622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48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098C1-B0EB-490E-961F-76441FB644B6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0B8A4-6B48-4F2C-AC45-94CBE9A798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15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2"/>
          <a:stretch/>
        </p:blipFill>
        <p:spPr>
          <a:xfrm>
            <a:off x="-1" y="0"/>
            <a:ext cx="9042401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629" y="1009935"/>
            <a:ext cx="8427522" cy="83765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дошкольное образовательное учреждение</a:t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детский сад общеразвивающего вида №13 «Солнышко»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6073" y="2873829"/>
            <a:ext cx="7422078" cy="3087584"/>
          </a:xfrm>
        </p:spPr>
        <p:txBody>
          <a:bodyPr>
            <a:normAutofit fontScale="85000" lnSpcReduction="10000"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проект: 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«Познавательный игровой сеанс как  современная форма организации  взаимодействия с семьями воспитанников»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</a:p>
          <a:p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воспитатель Груздева Н.В.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Лежнево 2021 г.</a:t>
            </a:r>
          </a:p>
        </p:txBody>
      </p:sp>
    </p:spTree>
    <p:extLst>
      <p:ext uri="{BB962C8B-B14F-4D97-AF65-F5344CB8AC3E}">
        <p14:creationId xmlns:p14="http://schemas.microsoft.com/office/powerpoint/2010/main" val="3150362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6"/>
          <a:stretch/>
        </p:blipFill>
        <p:spPr>
          <a:xfrm>
            <a:off x="0" y="-58021"/>
            <a:ext cx="9013372" cy="691602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1256" y="1009934"/>
            <a:ext cx="8442069" cy="5017827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игровой сеанс – это особая форма образовательной деятельности, направленная на развитие детей в условиях игрового моделирования, активными участниками которой являются дети, педагоги и родители.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позволяет строить образовательный процесс в соответствии с требованиями ФГОС;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строится на основе партнерских отношений с детьми и родителями в рамках  личностно – ориентированного подхода;</a:t>
            </a:r>
          </a:p>
          <a:p>
            <a:pPr>
              <a:spcBef>
                <a:spcPts val="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позволяет за один сеанс  решать максимальное количество задач развития детей в рамках различных форм  работы  и видов </a:t>
            </a:r>
          </a:p>
          <a:p>
            <a:pPr>
              <a:spcBef>
                <a:spcPts val="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деятельности;</a:t>
            </a:r>
          </a:p>
          <a:p>
            <a:pPr>
              <a:spcBef>
                <a:spcPts val="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- осуществляет взаимодействие и психолого – </a:t>
            </a:r>
          </a:p>
          <a:p>
            <a:pPr>
              <a:spcBef>
                <a:spcPts val="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педагогическую поддержку родителей. </a:t>
            </a:r>
          </a:p>
        </p:txBody>
      </p:sp>
    </p:spTree>
    <p:extLst>
      <p:ext uri="{BB962C8B-B14F-4D97-AF65-F5344CB8AC3E}">
        <p14:creationId xmlns:p14="http://schemas.microsoft.com/office/powerpoint/2010/main" val="467484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9"/>
          <a:stretch/>
        </p:blipFill>
        <p:spPr>
          <a:xfrm>
            <a:off x="0" y="0"/>
            <a:ext cx="9144000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6743" y="1662545"/>
            <a:ext cx="8128000" cy="3918858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познавательно-игровой.</a:t>
            </a:r>
          </a:p>
          <a:p>
            <a:pPr algn="l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долгосрочный, творческий.</a:t>
            </a:r>
          </a:p>
          <a:p>
            <a:pPr algn="l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первой младшей   группы,     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педагог, 	родители.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создание эффективных условий взаимодействия ДОУ и семьи, ориентированного на социальное развитие детей посредствам игрового взаимодействия.</a:t>
            </a:r>
          </a:p>
        </p:txBody>
      </p:sp>
    </p:spTree>
    <p:extLst>
      <p:ext uri="{BB962C8B-B14F-4D97-AF65-F5344CB8AC3E}">
        <p14:creationId xmlns:p14="http://schemas.microsoft.com/office/powerpoint/2010/main" val="16804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0"/>
          <a:stretch/>
        </p:blipFill>
        <p:spPr>
          <a:xfrm>
            <a:off x="-101599" y="0"/>
            <a:ext cx="9245600" cy="69958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5143" y="1186490"/>
            <a:ext cx="8897257" cy="513155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 для детей и родителей:</a:t>
            </a:r>
          </a:p>
          <a:p>
            <a:pPr algn="l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благоприятной   социальной   ситуации развития воспитанников через совместное игровое взаимодействие ребенка и взрослого;</a:t>
            </a:r>
          </a:p>
          <a:p>
            <a:pPr algn="l"/>
            <a:r>
              <a:rPr lang="ru-RU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Обеспечение </a:t>
            </a:r>
            <a:r>
              <a:rPr lang="ru-RU" sz="1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</a:t>
            </a:r>
            <a:r>
              <a:rPr lang="ru-RU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–педагогической поддержки семьи путем партнерского взаимодействия с родителями;</a:t>
            </a:r>
          </a:p>
          <a:p>
            <a:pPr algn="l"/>
            <a:r>
              <a:rPr lang="ru-RU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Обобщение представлений родителей об организации игрового взаимодействия с детьми, о педагогических возможностях игры в воспитании и развитии ребенка, о приобретении родителями знаний об игре, как виде детской деятельности. </a:t>
            </a:r>
          </a:p>
          <a:p>
            <a:pPr algn="l"/>
            <a:r>
              <a:rPr lang="ru-RU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детьми речевыми средствами общения и развитие их творческих способностей.</a:t>
            </a:r>
          </a:p>
          <a:p>
            <a:pPr algn="l">
              <a:spcBef>
                <a:spcPts val="600"/>
              </a:spcBef>
            </a:pPr>
            <a:r>
              <a:rPr lang="ru-RU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Снятие эмоционального напряжения у детей, вызов положительных  эмоций;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ru-RU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Помощь родителям в освоении  технологии дистанционного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ru-RU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образования.</a:t>
            </a:r>
          </a:p>
          <a:p>
            <a:pPr algn="l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681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2"/>
          <a:stretch/>
        </p:blipFill>
        <p:spPr>
          <a:xfrm>
            <a:off x="1" y="0"/>
            <a:ext cx="9013370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8473" y="1255923"/>
            <a:ext cx="8571122" cy="5076639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 для педагогов:</a:t>
            </a:r>
          </a:p>
          <a:p>
            <a:pPr algn="l"/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Внедрить в практику работы   новую форму образовательной деятельности;</a:t>
            </a:r>
          </a:p>
          <a:p>
            <a:pPr algn="l"/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Совершенствовать профессиональное развитие педагога;</a:t>
            </a:r>
          </a:p>
          <a:p>
            <a:pPr algn="l"/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Наладить партнерские отношения с детьми и родителями в рамках личностно-ориентированного подхода.</a:t>
            </a:r>
          </a:p>
          <a:p>
            <a:pPr algn="l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-Освоить  дистанционную форму взаимодействия с семьями воспитанников.</a:t>
            </a:r>
          </a:p>
        </p:txBody>
      </p:sp>
    </p:spTree>
    <p:extLst>
      <p:ext uri="{BB962C8B-B14F-4D97-AF65-F5344CB8AC3E}">
        <p14:creationId xmlns:p14="http://schemas.microsoft.com/office/powerpoint/2010/main" val="1830701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7"/>
          <a:stretch/>
        </p:blipFill>
        <p:spPr>
          <a:xfrm>
            <a:off x="101600" y="0"/>
            <a:ext cx="8940800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827" y="1009935"/>
            <a:ext cx="8119432" cy="717266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</a:t>
            </a:r>
            <a:r>
              <a:rPr lang="ru-RU" sz="3200" b="1" dirty="0">
                <a:solidFill>
                  <a:srgbClr val="FF0000"/>
                </a:solidFill>
                <a:latin typeface="+mn-lt"/>
              </a:rPr>
              <a:t> результат</a:t>
            </a:r>
            <a:r>
              <a:rPr lang="ru-RU" sz="32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0675" y="1828801"/>
            <a:ext cx="8218584" cy="456182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-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эмоционального мира детей, воспитание в ходе игры доброжелательных и дружеских отношений;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-желание родителей самостоятельно организовывать совместные  игры с детьми дома;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-родители усовершенствуют уровень знаний об игровой деятельности детей , ее воспитательном значении;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-дети и родители овладеют одной из форм дистанционного образования; </a:t>
            </a:r>
          </a:p>
          <a:p>
            <a:pPr marL="342900" indent="-342900">
              <a:buFontTx/>
              <a:buChar char="-"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появится интерес родителей к игре, заинтересованность родителей в приобретении, изготовлении разных видов игр и усвоение родителями методов игрового взаимодействия с ребенком.</a:t>
            </a:r>
          </a:p>
          <a:p>
            <a:pPr marL="342900" indent="-342900" algn="l">
              <a:buFontTx/>
              <a:buChar char="-"/>
            </a:pPr>
            <a:endParaRPr lang="ru-RU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algn="l"/>
            <a:endParaRPr lang="ru-RU" b="1" dirty="0">
              <a:solidFill>
                <a:srgbClr val="00206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771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"/>
          <a:stretch/>
        </p:blipFill>
        <p:spPr>
          <a:xfrm>
            <a:off x="-1" y="0"/>
            <a:ext cx="9042401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172" y="1183023"/>
            <a:ext cx="8737600" cy="5076967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</a:p>
          <a:p>
            <a:pPr algn="l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 – организационный. </a:t>
            </a:r>
          </a:p>
          <a:p>
            <a:pPr algn="l">
              <a:lnSpc>
                <a:spcPct val="110000"/>
              </a:lnSpc>
              <a:spcBef>
                <a:spcPts val="60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этапа:</a:t>
            </a:r>
          </a:p>
          <a:p>
            <a:pPr algn="l">
              <a:lnSpc>
                <a:spcPct val="110000"/>
              </a:lnSpc>
              <a:spcBef>
                <a:spcPts val="60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1.Повышение квалификации педагогов  вопросам использования дистанционных технологий - на образовательном портале «Всероссийский форум «Педагоги России-инновации в образовании».</a:t>
            </a:r>
          </a:p>
          <a:p>
            <a:pPr algn="l">
              <a:lnSpc>
                <a:spcPct val="11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Опрос родителей: играете ли вы дома с ребенком?</a:t>
            </a:r>
          </a:p>
          <a:p>
            <a:pPr algn="l">
              <a:lnSpc>
                <a:spcPct val="11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Мотивация родителей для участия в познавательных игровых сеансах:   разработка памяток и  буклетов по познавательным игровым сеансам. создание родительской  группы в сети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viber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Создание картотек театрализованных игр, пальчиковых игр, артикуляционной гимнастики, физкультминуток.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5.Создание развивающей среды в группе.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Подготовка планов-конспектов познавательных игровых сеансов.</a:t>
            </a:r>
          </a:p>
          <a:p>
            <a:pPr algn="l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827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3"/>
          <a:stretch/>
        </p:blipFill>
        <p:spPr>
          <a:xfrm>
            <a:off x="0" y="0"/>
            <a:ext cx="9042400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771" y="1190171"/>
            <a:ext cx="8142515" cy="5142393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– практико-творческий. 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этапа: 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познавательных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игровых сеансов для детей 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родителей.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Освоение дистанционных форм 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с семьями.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l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" t="9311" r="11852" b="21694"/>
          <a:stretch/>
        </p:blipFill>
        <p:spPr>
          <a:xfrm>
            <a:off x="3345165" y="3865316"/>
            <a:ext cx="2453669" cy="2602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9" t="23492" r="1129" b="12804"/>
          <a:stretch/>
        </p:blipFill>
        <p:spPr>
          <a:xfrm>
            <a:off x="5779158" y="1351131"/>
            <a:ext cx="2639128" cy="2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58864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9"/>
          <a:stretch/>
        </p:blipFill>
        <p:spPr>
          <a:xfrm>
            <a:off x="-101600" y="-129654"/>
            <a:ext cx="9114971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6743" y="1009936"/>
            <a:ext cx="8345714" cy="5322629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этап-аналитический.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Диагностико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–аналитическая  деятельность ( опрос, анкетирование, мониторинг активности семей в группе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viber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интервью детей; )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 игровой деятельности;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опыта и определение результата практической деятельности, разработка тактики последующих педагогических действий на следующий год.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4803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9"/>
          <a:stretch/>
        </p:blipFill>
        <p:spPr>
          <a:xfrm>
            <a:off x="-101600" y="0"/>
            <a:ext cx="911497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6743" y="1009936"/>
            <a:ext cx="8766628" cy="5322629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l">
              <a:lnSpc>
                <a:spcPct val="100000"/>
              </a:lnSpc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46742" y="1146628"/>
            <a:ext cx="84345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2020-2021 учебного года – осуществила  переход на взаимодействие с семьями воспитанников дистанционном формате в связи с эпидемией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COVID-2019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дистанционной формы познавательного игрового сеанса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позволит облегчить период адаптации;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способствовать сплочению детско-родительского коллектива,  вовлечению семей воспитанников в образовательный процесс. </a:t>
            </a:r>
          </a:p>
        </p:txBody>
      </p:sp>
    </p:spTree>
    <p:extLst>
      <p:ext uri="{BB962C8B-B14F-4D97-AF65-F5344CB8AC3E}">
        <p14:creationId xmlns:p14="http://schemas.microsoft.com/office/powerpoint/2010/main" val="1924879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25" r="1093"/>
          <a:stretch/>
        </p:blipFill>
        <p:spPr>
          <a:xfrm>
            <a:off x="-114572" y="0"/>
            <a:ext cx="9258572" cy="714102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887" y="1614700"/>
            <a:ext cx="8823278" cy="736979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0848" y="1088571"/>
            <a:ext cx="8219364" cy="395473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игрового сеанса в дистанционном формате.</a:t>
            </a:r>
          </a:p>
          <a:p>
            <a:endParaRPr lang="ru-RU" sz="21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1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</a:p>
        </p:txBody>
      </p:sp>
      <p:sp>
        <p:nvSpPr>
          <p:cNvPr id="5" name="Овал 4"/>
          <p:cNvSpPr/>
          <p:nvPr/>
        </p:nvSpPr>
        <p:spPr>
          <a:xfrm>
            <a:off x="2665488" y="1652905"/>
            <a:ext cx="3957562" cy="1328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игровой сеанс.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21377" y="2902526"/>
            <a:ext cx="2300085" cy="30338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занятие.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приветствие.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темой игрового сеанса. Развивающая образовательная ситуация по теме. 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родителями.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703322" y="3199006"/>
            <a:ext cx="1793050" cy="32453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 dirty="0"/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занятие.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приветствие.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игровой деятельности - знакомство с новыми играми. Формирование мотивации к игре.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родителями.</a:t>
            </a:r>
          </a:p>
          <a:p>
            <a:pPr algn="ctr"/>
            <a:endParaRPr lang="ru-RU" sz="1050" dirty="0"/>
          </a:p>
          <a:p>
            <a:pPr algn="ctr"/>
            <a:r>
              <a:rPr lang="ru-RU" sz="1050" dirty="0"/>
              <a:t> 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801252" y="3338287"/>
            <a:ext cx="1591750" cy="27935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занятие.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приветствие.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развитие.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родителями.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612169" y="2829701"/>
            <a:ext cx="2316219" cy="24330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занятие.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приветствие.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или расширение темы игрового сеанса в различных видах деятельности.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родителями.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2249013" y="2610306"/>
            <a:ext cx="733054" cy="3708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4284069" y="2902526"/>
            <a:ext cx="175152" cy="296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196437" y="3015740"/>
            <a:ext cx="97003" cy="5579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393002" y="2647547"/>
            <a:ext cx="248363" cy="391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7160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0"/>
          <a:stretch/>
        </p:blipFill>
        <p:spPr>
          <a:xfrm>
            <a:off x="1" y="0"/>
            <a:ext cx="9071432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647598" y="1132796"/>
            <a:ext cx="5848804" cy="54221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</a:rPr>
              <a:t>            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мероприятий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HP\Новая папка\Desktop\ItRzKF77cV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60965" y="2200272"/>
            <a:ext cx="3497881" cy="260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960914" y="2002974"/>
            <a:ext cx="6110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r>
              <a:rPr lang="ru-RU" sz="2800" b="1" dirty="0">
                <a:solidFill>
                  <a:srgbClr val="0070C0"/>
                </a:solidFill>
              </a:rPr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92815" y="5326269"/>
            <a:ext cx="59363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( книга  </a:t>
            </a:r>
            <a:r>
              <a:rPr lang="ru-RU" b="1" dirty="0" err="1">
                <a:solidFill>
                  <a:srgbClr val="C00000"/>
                </a:solidFill>
              </a:rPr>
              <a:t>Л.И.Осечкиной</a:t>
            </a:r>
            <a:r>
              <a:rPr lang="ru-RU" b="1" dirty="0">
                <a:solidFill>
                  <a:srgbClr val="C00000"/>
                </a:solidFill>
              </a:rPr>
              <a:t>, </a:t>
            </a:r>
            <a:r>
              <a:rPr lang="ru-RU" b="1" dirty="0" err="1">
                <a:solidFill>
                  <a:srgbClr val="C00000"/>
                </a:solidFill>
              </a:rPr>
              <a:t>В.В.Чапковой</a:t>
            </a:r>
            <a:r>
              <a:rPr lang="ru-RU" b="1" dirty="0">
                <a:solidFill>
                  <a:srgbClr val="C00000"/>
                </a:solidFill>
              </a:rPr>
              <a:t> «20 конспектов познавательных игровых сеансов»)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60914" y="1675015"/>
            <a:ext cx="55154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«Знакомство» – сентябрь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«Корзина с овощами»- октябрь  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«Девочка чумазая» - ноябрь     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«Мишка-лежебока» - декабрь 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«Народная игрушка - матрешка»  - январь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«Наша мама» - март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«Птичка-невеличка» – апрель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«Пчёлки» - май</a:t>
            </a:r>
          </a:p>
        </p:txBody>
      </p:sp>
    </p:spTree>
    <p:extLst>
      <p:ext uri="{BB962C8B-B14F-4D97-AF65-F5344CB8AC3E}">
        <p14:creationId xmlns:p14="http://schemas.microsoft.com/office/powerpoint/2010/main" val="1816094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062"/>
          <a:stretch/>
        </p:blipFill>
        <p:spPr>
          <a:xfrm>
            <a:off x="-1" y="0"/>
            <a:ext cx="8940801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0285" y="1009934"/>
            <a:ext cx="8650515" cy="5322629"/>
          </a:xfrm>
        </p:spPr>
        <p:txBody>
          <a:bodyPr>
            <a:normAutofit fontScale="92500" lnSpcReduction="10000"/>
          </a:bodyPr>
          <a:lstStyle/>
          <a:p>
            <a:pPr algn="l">
              <a:lnSpc>
                <a:spcPct val="100000"/>
              </a:lnSpc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игровой сеанс «Знакомство».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  адаптация детей к условиям образовательного учреждения.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-знакомство с детьми и родителями, установление эмоционального контакта.</a:t>
            </a:r>
          </a:p>
          <a:p>
            <a:pPr algn="l">
              <a:lnSpc>
                <a:spcPct val="100000"/>
              </a:lnSpc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детей и родителей к новым условиям.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-расширение представлений об окружающем.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-закрепление понятий «большой», «маленький».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-обучение родителей способам игрового 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взаимодействия с детьми.</a:t>
            </a:r>
          </a:p>
          <a:p>
            <a:pPr algn="l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-закрепление положительного эмоционального фона.</a:t>
            </a:r>
          </a:p>
        </p:txBody>
      </p:sp>
    </p:spTree>
    <p:extLst>
      <p:ext uri="{BB962C8B-B14F-4D97-AF65-F5344CB8AC3E}">
        <p14:creationId xmlns:p14="http://schemas.microsoft.com/office/powerpoint/2010/main" val="4163499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14"/>
          <a:stretch/>
        </p:blipFill>
        <p:spPr>
          <a:xfrm>
            <a:off x="1" y="0"/>
            <a:ext cx="9144000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1" r="14897"/>
          <a:stretch/>
        </p:blipFill>
        <p:spPr>
          <a:xfrm>
            <a:off x="318000" y="1299990"/>
            <a:ext cx="3261347" cy="2414711"/>
          </a:xfrm>
          <a:prstGeom prst="rect">
            <a:avLst/>
          </a:prstGeom>
        </p:spPr>
      </p:pic>
      <p:pic>
        <p:nvPicPr>
          <p:cNvPr id="11" name="Объект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2" t="-1119" r="1462" b="1119"/>
          <a:stretch/>
        </p:blipFill>
        <p:spPr>
          <a:xfrm>
            <a:off x="318001" y="3983828"/>
            <a:ext cx="3482281" cy="2593357"/>
          </a:xfrm>
          <a:prstGeom prst="rect">
            <a:avLst/>
          </a:prstGeom>
        </p:spPr>
      </p:pic>
      <p:pic>
        <p:nvPicPr>
          <p:cNvPr id="12" name="Объект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282" y="1309820"/>
            <a:ext cx="4996242" cy="2481327"/>
          </a:xfrm>
          <a:prstGeom prst="rect">
            <a:avLst/>
          </a:prstGeom>
        </p:spPr>
      </p:pic>
      <p:pic>
        <p:nvPicPr>
          <p:cNvPr id="13" name="Объект 5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536" y="3971210"/>
            <a:ext cx="1405815" cy="2534622"/>
          </a:xfrm>
          <a:prstGeom prst="rect">
            <a:avLst/>
          </a:prstGeom>
        </p:spPr>
      </p:pic>
      <p:pic>
        <p:nvPicPr>
          <p:cNvPr id="14" name="Объект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0" y="3971210"/>
            <a:ext cx="1971399" cy="243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06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6"/>
          <a:stretch/>
        </p:blipFill>
        <p:spPr>
          <a:xfrm>
            <a:off x="0" y="-129654"/>
            <a:ext cx="9013371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2857" y="1009934"/>
            <a:ext cx="8548914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игровой сеанс</a:t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«Птичка-невеличка».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2857" y="1992575"/>
            <a:ext cx="8650514" cy="4339989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некоторыми особенностями поведения птиц.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-установление положительного эмоционального контакта.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-развитие восприятия обращённой речи, закрепление положительного эмоционального фона.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-расширение представлений об окружающем, знакомство с особенностями поведения птиц, развитие умения согласовывать действия с речью.</a:t>
            </a:r>
          </a:p>
        </p:txBody>
      </p:sp>
    </p:spTree>
    <p:extLst>
      <p:ext uri="{BB962C8B-B14F-4D97-AF65-F5344CB8AC3E}">
        <p14:creationId xmlns:p14="http://schemas.microsoft.com/office/powerpoint/2010/main" val="2960766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3"/>
          <a:stretch/>
        </p:blipFill>
        <p:spPr>
          <a:xfrm>
            <a:off x="1" y="0"/>
            <a:ext cx="9144000" cy="6987654"/>
          </a:xfrm>
          <a:prstGeom prst="rect">
            <a:avLst/>
          </a:prstGeom>
        </p:spPr>
      </p:pic>
      <p:pic>
        <p:nvPicPr>
          <p:cNvPr id="10" name="Объект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6" y="1145834"/>
            <a:ext cx="3844605" cy="2347993"/>
          </a:xfrm>
          <a:prstGeom prst="rect">
            <a:avLst/>
          </a:prstGeom>
        </p:spPr>
      </p:pic>
      <p:pic>
        <p:nvPicPr>
          <p:cNvPr id="11" name="Объект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8"/>
          <a:stretch/>
        </p:blipFill>
        <p:spPr>
          <a:xfrm>
            <a:off x="4285561" y="1204075"/>
            <a:ext cx="4498126" cy="2382777"/>
          </a:xfrm>
          <a:prstGeom prst="rect">
            <a:avLst/>
          </a:prstGeom>
        </p:spPr>
      </p:pic>
      <p:pic>
        <p:nvPicPr>
          <p:cNvPr id="12" name="Объект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1"/>
          <a:stretch/>
        </p:blipFill>
        <p:spPr>
          <a:xfrm>
            <a:off x="645682" y="3705321"/>
            <a:ext cx="3460179" cy="2382486"/>
          </a:xfrm>
          <a:prstGeom prst="rect">
            <a:avLst/>
          </a:prstGeom>
        </p:spPr>
      </p:pic>
      <p:pic>
        <p:nvPicPr>
          <p:cNvPr id="13" name="Объект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38"/>
          <a:stretch/>
        </p:blipFill>
        <p:spPr>
          <a:xfrm>
            <a:off x="4285561" y="3705321"/>
            <a:ext cx="3702767" cy="238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14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9"/>
          <a:stretch/>
        </p:blipFill>
        <p:spPr>
          <a:xfrm>
            <a:off x="0" y="0"/>
            <a:ext cx="9042400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4171" y="1009934"/>
            <a:ext cx="8969829" cy="58663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игровой сеанс «Пчёлки» 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171" y="1596571"/>
            <a:ext cx="8737600" cy="4735991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Расширить знания детей о пчелах, закрепить понятия «маленький», «большой», продолжить изучать цвета «зелёный», «жёлтый».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Обогатить словарь детей по данной теме.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устойчивые представления о величине, количестве, цвете, расположении предмета в пространстве.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чередовать предметы по заданному признаку (цвету).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мышление, мелкую моторику, обоняние, координацию движений, чувство ритма.</a:t>
            </a:r>
          </a:p>
        </p:txBody>
      </p:sp>
    </p:spTree>
    <p:extLst>
      <p:ext uri="{BB962C8B-B14F-4D97-AF65-F5344CB8AC3E}">
        <p14:creationId xmlns:p14="http://schemas.microsoft.com/office/powerpoint/2010/main" val="2104453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8"/>
          <a:stretch/>
        </p:blipFill>
        <p:spPr>
          <a:xfrm>
            <a:off x="0" y="120949"/>
            <a:ext cx="9013371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14817" y="1009934"/>
            <a:ext cx="11764370" cy="98263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6113" y="1099128"/>
            <a:ext cx="9027887" cy="5233435"/>
          </a:xfrm>
        </p:spPr>
        <p:txBody>
          <a:bodyPr>
            <a:normAutofit/>
          </a:bodyPr>
          <a:lstStyle/>
          <a:p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45" y="1269936"/>
            <a:ext cx="1949670" cy="2180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224" y="1263753"/>
            <a:ext cx="2805328" cy="287625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67EE25B-F316-413A-B0D6-FA27B20C55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38" y="3760054"/>
            <a:ext cx="3960354" cy="244335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5E3F160-80EA-4036-AB61-2E3DE8499FB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9" t="7773"/>
          <a:stretch/>
        </p:blipFill>
        <p:spPr>
          <a:xfrm>
            <a:off x="2787667" y="1263753"/>
            <a:ext cx="3132928" cy="233617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061" y="3784824"/>
            <a:ext cx="2106573" cy="239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7382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"/>
          <a:stretch/>
        </p:blipFill>
        <p:spPr>
          <a:xfrm>
            <a:off x="-1" y="0"/>
            <a:ext cx="9027887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2540" y="1009934"/>
            <a:ext cx="7733842" cy="55760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 работы.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172" y="1567543"/>
            <a:ext cx="8621485" cy="4765021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Просмотрели познавательные игровые сеансы  -100% семей.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Принимали участие в обсуждении сеансов в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вайбер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-86%. 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Играли дома в предложенные в ходе сеанса игры – 86%,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Регулярно выполняли все предложенные задания - 71%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Появился интерес родителей к игре, заинтересованность родителей в приобретении, изготовлении разных видов игр и усвоении родителями методов игрового взаимодействия с ребенком.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Сложился дружный детско-родительский коллектив, активно   участвующий во всех мероприятиях группы и детского сада.</a:t>
            </a:r>
          </a:p>
          <a:p>
            <a:pPr algn="l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104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"/>
          <a:stretch/>
        </p:blipFill>
        <p:spPr>
          <a:xfrm>
            <a:off x="0" y="0"/>
            <a:ext cx="9027887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2540" y="969483"/>
            <a:ext cx="7821976" cy="903384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достижения.</a:t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конкурсы.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4" r="24415"/>
          <a:stretch/>
        </p:blipFill>
        <p:spPr>
          <a:xfrm>
            <a:off x="3062689" y="2136196"/>
            <a:ext cx="3040656" cy="38008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5" r="29891"/>
          <a:stretch/>
        </p:blipFill>
        <p:spPr>
          <a:xfrm>
            <a:off x="352540" y="3948038"/>
            <a:ext cx="2521655" cy="23576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8" r="23958"/>
          <a:stretch/>
        </p:blipFill>
        <p:spPr>
          <a:xfrm>
            <a:off x="6356530" y="1215861"/>
            <a:ext cx="2314895" cy="21429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530" y="3493827"/>
            <a:ext cx="2314895" cy="30164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95" t="8489" r="28239"/>
          <a:stretch/>
        </p:blipFill>
        <p:spPr>
          <a:xfrm>
            <a:off x="326624" y="1237224"/>
            <a:ext cx="2127680" cy="2398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84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"/>
          <a:stretch/>
        </p:blipFill>
        <p:spPr>
          <a:xfrm>
            <a:off x="-1" y="0"/>
            <a:ext cx="9027887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6439" y="749146"/>
            <a:ext cx="7855026" cy="1211855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достижения.</a:t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Конкурсы педагогического мастерства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94" y="2247441"/>
            <a:ext cx="2606006" cy="36868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564" y="2146183"/>
            <a:ext cx="2684755" cy="3797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569" y="2146184"/>
            <a:ext cx="2685457" cy="3797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17907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"/>
          <a:stretch/>
        </p:blipFill>
        <p:spPr>
          <a:xfrm>
            <a:off x="-1" y="0"/>
            <a:ext cx="9027887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2540" y="1009934"/>
            <a:ext cx="7733842" cy="55760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и распространение опыта.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87" y="3899971"/>
            <a:ext cx="2938618" cy="2078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8"/>
          <a:stretch/>
        </p:blipFill>
        <p:spPr>
          <a:xfrm>
            <a:off x="3470313" y="2225046"/>
            <a:ext cx="2402408" cy="3349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40" y="1567543"/>
            <a:ext cx="2908453" cy="2079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591" y="1590087"/>
            <a:ext cx="2369425" cy="3348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45108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3"/>
          <a:stretch/>
        </p:blipFill>
        <p:spPr>
          <a:xfrm>
            <a:off x="0" y="0"/>
            <a:ext cx="9144000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1885" y="1009934"/>
            <a:ext cx="8606971" cy="57212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1256" y="1582057"/>
            <a:ext cx="8882743" cy="4750507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Л.И.Осечкина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В.В.Чапкова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«20 конспектов познавательных игровых сеансов»).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  Интернет-ресурсы: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https://nmcsova.ru/ -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Сивицкая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А.В.,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Поныровская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Т.И.,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Набиуллина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Е.А. Познавательный игровой сеанс как форма организации образовательной деятельности дошкольников и взаимодействия с семьей.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https://nsportal.ru/-Познавательный игровой сеанс- как одна из форм работы с родителями.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https://moluch.ru/ - Сыворотка И.А. Игровой сеанс как модель взаимодействия с семьей в период адаптации ребенка к детскому саду в соответствии с ФГОС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http://www.school-detsad.ru/ -  образовательный портал: «Всероссийский форум «Педагоги России-инновации в образовании».</a:t>
            </a:r>
          </a:p>
          <a:p>
            <a:pPr algn="l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784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3"/>
          <a:stretch/>
        </p:blipFill>
        <p:spPr>
          <a:xfrm>
            <a:off x="1" y="0"/>
            <a:ext cx="9144000" cy="6987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1009650"/>
            <a:ext cx="11763375" cy="98266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9490" y="1232248"/>
            <a:ext cx="842790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3600" b="1" dirty="0">
              <a:solidFill>
                <a:srgbClr val="002060"/>
              </a:solidFill>
            </a:endParaRPr>
          </a:p>
          <a:p>
            <a:pPr lvl="0" algn="ctr"/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над данным проектом продолжается в  2021-22 учебном году.</a:t>
            </a:r>
          </a:p>
          <a:p>
            <a:pPr lvl="0" algn="ctr"/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8316498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618</TotalTime>
  <Words>1288</Words>
  <Application>Microsoft Office PowerPoint</Application>
  <PresentationFormat>Экран (4:3)</PresentationFormat>
  <Paragraphs>163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Wingdings</vt:lpstr>
      <vt:lpstr>Тема Office</vt:lpstr>
      <vt:lpstr> Муниципальное казенное дошкольное образовательное учреждение                  детский сад общеразвивающего вида №13 «Солнышко»</vt:lpstr>
      <vt:lpstr> </vt:lpstr>
      <vt:lpstr> </vt:lpstr>
      <vt:lpstr> </vt:lpstr>
      <vt:lpstr> </vt:lpstr>
      <vt:lpstr>Предполагаемый результат </vt:lpstr>
      <vt:lpstr> </vt:lpstr>
      <vt:lpstr> </vt:lpstr>
      <vt:lpstr> </vt:lpstr>
      <vt:lpstr> </vt:lpstr>
      <vt:lpstr> </vt:lpstr>
      <vt:lpstr>             План мероприятий</vt:lpstr>
      <vt:lpstr> </vt:lpstr>
      <vt:lpstr> </vt:lpstr>
      <vt:lpstr> Познавательный игровой сеанс  «Птичка-невеличка».</vt:lpstr>
      <vt:lpstr>Презентация PowerPoint</vt:lpstr>
      <vt:lpstr>Познавательный игровой сеанс «Пчёлки» </vt:lpstr>
      <vt:lpstr> </vt:lpstr>
      <vt:lpstr> Итог работы.</vt:lpstr>
      <vt:lpstr>Наши достижения. Семейные конкурсы.</vt:lpstr>
      <vt:lpstr>       Наши достижения. Конкурсы педагогического мастерства</vt:lpstr>
      <vt:lpstr> Обобщение и распространение опыта.</vt:lpstr>
      <vt:lpstr> Литература: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Муниципальное казенное дошкольное образовательное учреждение                  «Детский сад общеразвивающего вида №13 «Солнышко»</dc:title>
  <dc:creator>Vasko</dc:creator>
  <cp:lastModifiedBy>vasko</cp:lastModifiedBy>
  <cp:revision>85</cp:revision>
  <cp:lastPrinted>2021-05-31T07:46:28Z</cp:lastPrinted>
  <dcterms:created xsi:type="dcterms:W3CDTF">2021-04-04T16:39:11Z</dcterms:created>
  <dcterms:modified xsi:type="dcterms:W3CDTF">2021-12-22T16:10:21Z</dcterms:modified>
</cp:coreProperties>
</file>