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9" r:id="rId3"/>
    <p:sldId id="260" r:id="rId4"/>
    <p:sldId id="268" r:id="rId5"/>
    <p:sldId id="269" r:id="rId6"/>
    <p:sldId id="270" r:id="rId7"/>
    <p:sldId id="262" r:id="rId8"/>
    <p:sldId id="263" r:id="rId9"/>
    <p:sldId id="275" r:id="rId10"/>
    <p:sldId id="280" r:id="rId11"/>
    <p:sldId id="276" r:id="rId12"/>
    <p:sldId id="279" r:id="rId13"/>
    <p:sldId id="277" r:id="rId14"/>
    <p:sldId id="281" r:id="rId15"/>
    <p:sldId id="282" r:id="rId16"/>
    <p:sldId id="285" r:id="rId17"/>
    <p:sldId id="284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E34B92-FC12-47A3-A4E7-582F3D74BC89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354586-3D09-406D-AB13-465E4474E7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1735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354586-3D09-406D-AB13-465E4474E7C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556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рам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853522-8B20-4696-B3C1-1661A838E2E9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F53286-A63F-4485-90C7-CE4F025BC1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853522-8B20-4696-B3C1-1661A838E2E9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F53286-A63F-4485-90C7-CE4F025BC1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853522-8B20-4696-B3C1-1661A838E2E9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F53286-A63F-4485-90C7-CE4F025BC1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853522-8B20-4696-B3C1-1661A838E2E9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F53286-A63F-4485-90C7-CE4F025BC1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853522-8B20-4696-B3C1-1661A838E2E9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F53286-A63F-4485-90C7-CE4F025BC1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853522-8B20-4696-B3C1-1661A838E2E9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F53286-A63F-4485-90C7-CE4F025BC1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853522-8B20-4696-B3C1-1661A838E2E9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F53286-A63F-4485-90C7-CE4F025BC1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853522-8B20-4696-B3C1-1661A838E2E9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F53286-A63F-4485-90C7-CE4F025BC1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853522-8B20-4696-B3C1-1661A838E2E9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F53286-A63F-4485-90C7-CE4F025BC1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853522-8B20-4696-B3C1-1661A838E2E9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F53286-A63F-4485-90C7-CE4F025BC1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853522-8B20-4696-B3C1-1661A838E2E9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F53286-A63F-4485-90C7-CE4F025BC1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4853522-8B20-4696-B3C1-1661A838E2E9}" type="datetimeFigureOut">
              <a:rPr lang="ru-RU" smtClean="0"/>
              <a:t>31.10.2023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CF53286-A63F-4485-90C7-CE4F025BC168}" type="slidenum">
              <a:rPr lang="ru-RU" smtClean="0"/>
              <a:t>‹#›</a:t>
            </a:fld>
            <a:endParaRPr lang="ru-RU"/>
          </a:p>
        </p:txBody>
      </p:sp>
      <p:pic>
        <p:nvPicPr>
          <p:cNvPr id="1031" name="Picture 7" descr="рамка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14290"/>
            <a:ext cx="7772400" cy="714380"/>
          </a:xfrm>
        </p:spPr>
        <p:txBody>
          <a:bodyPr/>
          <a:lstStyle/>
          <a:p>
            <a:r>
              <a:rPr lang="ru-RU" sz="2400" b="1" dirty="0" smtClean="0"/>
              <a:t>ЛАБОРАТОРИЯ СИСТЕМНО-ДЕЯТЕЛЬНОСТНОЙ ПЕДАГОГИКИ</a:t>
            </a:r>
            <a:endParaRPr lang="ru-RU" sz="2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928670"/>
            <a:ext cx="8429652" cy="5643602"/>
          </a:xfrm>
        </p:spPr>
        <p:txBody>
          <a:bodyPr/>
          <a:lstStyle/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r>
              <a:rPr lang="ru-RU" b="1" dirty="0" smtClean="0"/>
              <a:t>СИСТЕМНО – ДЕЯТЕЛЬНОСТНЫЙ ПОДХОД  В ОБУЧЕНИИ РУССКОМУ ЯЗЫКУ</a:t>
            </a:r>
          </a:p>
          <a:p>
            <a:pPr algn="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20"/>
          </a:xfrm>
        </p:spPr>
        <p:txBody>
          <a:bodyPr/>
          <a:lstStyle/>
          <a:p>
            <a:pPr algn="r"/>
            <a:r>
              <a:rPr lang="ru-RU" sz="3200" b="1" i="1" dirty="0" smtClean="0"/>
              <a:t>Преподавателям </a:t>
            </a:r>
            <a:r>
              <a:rPr lang="ru-RU" sz="3200" b="1" i="1" dirty="0"/>
              <a:t>слово дано не для того, чтобы усыплять свою мысль, а для того, чтобы будить чужую</a:t>
            </a:r>
            <a:r>
              <a:rPr lang="ru-RU" sz="3200" b="1" i="1"/>
              <a:t>. </a:t>
            </a:r>
            <a:r>
              <a:rPr lang="ru-RU" sz="3200" b="1" i="1" smtClean="0"/>
              <a:t>В.О</a:t>
            </a:r>
            <a:r>
              <a:rPr lang="ru-RU" sz="3200" b="1" i="1" dirty="0" smtClean="0"/>
              <a:t>. Ключевский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26130"/>
          </a:xfrm>
        </p:spPr>
        <p:txBody>
          <a:bodyPr/>
          <a:lstStyle/>
          <a:p>
            <a:r>
              <a:rPr lang="ru-RU" sz="3200" dirty="0" smtClean="0"/>
              <a:t>.</a:t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332656"/>
            <a:ext cx="770485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 рабочей программе  изменения прослеживаются в целях обучения:</a:t>
            </a:r>
            <a:endParaRPr lang="ru-RU" sz="2000" b="1" dirty="0">
              <a:latin typeface="Times New Roman"/>
              <a:ea typeface="Times New Roman"/>
            </a:endParaRPr>
          </a:p>
          <a:p>
            <a:pPr algn="ctr"/>
            <a:endParaRPr lang="ru-RU" sz="2000" dirty="0">
              <a:latin typeface="Times New Roman"/>
              <a:ea typeface="Times New Roman"/>
            </a:endParaRPr>
          </a:p>
          <a:p>
            <a:pPr marL="342900" lvl="0" indent="-342900" algn="just"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совершенствование </a:t>
            </a:r>
            <a:r>
              <a:rPr lang="ru-RU" sz="20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общеучебных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умений и навыков обучаемых:</a:t>
            </a:r>
            <a:endParaRPr lang="ru-RU" sz="2000" dirty="0">
              <a:latin typeface="Times New Roman"/>
              <a:ea typeface="Times New Roman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языковых, речемыслительных, орфографических, пунктуационных,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стилистических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;</a:t>
            </a:r>
            <a:endParaRPr lang="ru-RU" sz="2000" dirty="0">
              <a:latin typeface="Times New Roman"/>
              <a:ea typeface="Times New Roman"/>
            </a:endParaRPr>
          </a:p>
          <a:p>
            <a:pPr marL="342900" lvl="0" indent="-342900" algn="just"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формирование функциональной грамотности и всех видов</a:t>
            </a:r>
            <a:endParaRPr lang="ru-RU" sz="2000" dirty="0">
              <a:latin typeface="Times New Roman"/>
              <a:ea typeface="Times New Roman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компетенций (языковой, лингвистической (языковедческой),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коммуникативной и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</a:rPr>
              <a:t>культуроведческой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);</a:t>
            </a:r>
            <a:endParaRPr lang="ru-RU" sz="2000" dirty="0">
              <a:latin typeface="Times New Roman"/>
              <a:ea typeface="Times New Roman"/>
            </a:endParaRPr>
          </a:p>
          <a:p>
            <a:pPr marL="342900" lvl="0" indent="-342900" algn="just"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совершенствование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умений обучающихся осмысливать</a:t>
            </a:r>
          </a:p>
          <a:p>
            <a:pPr lvl="0" algn="just">
              <a:buSzPts val="1000"/>
              <a:tabLst>
                <a:tab pos="457200" algn="l"/>
              </a:tabLst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закономерности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языка, правильно, стилистически верно использовать языковые единицы в устной и письменной речи в разных речевых ситуациях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;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endParaRPr lang="ru-RU" sz="20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marL="342900" lvl="0" indent="-342900" algn="just"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альнейшее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развитие и совершенствование способности и</a:t>
            </a:r>
            <a:endParaRPr lang="ru-RU" sz="2000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готовности к речевому взаимодействию и социальной адаптации; готовности к трудовой деятельности, осознанному выбору профессии; навыков самоорганизации и саморазвития; информационных умений и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навыков</a:t>
            </a:r>
            <a:endParaRPr lang="ru-RU" sz="2000" dirty="0"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08912" cy="5112568"/>
          </a:xfrm>
        </p:spPr>
        <p:txBody>
          <a:bodyPr/>
          <a:lstStyle/>
          <a:p>
            <a:pPr marL="342900" lvl="0" indent="-342900" algn="l"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Освоение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содержания учебной дисциплины </a:t>
            </a:r>
            <a:r>
              <a:rPr lang="ru-RU" sz="1800" b="1" dirty="0">
                <a:solidFill>
                  <a:srgbClr val="000000"/>
                </a:solidFill>
                <a:latin typeface="Times New Roman"/>
                <a:ea typeface="Times New Roman"/>
              </a:rPr>
              <a:t>«Русский </a:t>
            </a:r>
            <a:r>
              <a:rPr lang="ru-RU" sz="18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язык»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обеспечивает достижение студентами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следующих </a:t>
            </a:r>
            <a:r>
              <a:rPr lang="ru-RU" sz="1800" b="1" i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результатов: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dirty="0">
                <a:latin typeface="Times New Roman"/>
                <a:ea typeface="Times New Roman"/>
              </a:rPr>
              <a:t> </a:t>
            </a:r>
            <a:r>
              <a:rPr lang="ru-RU" sz="1800" b="1" i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личностных:</a:t>
            </a:r>
            <a:br>
              <a:rPr lang="ru-RU" sz="1800" b="1" i="1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800" b="1" i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-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воспитание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уважения к русскому (родному) языку, который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сохраняет и отражает культурные и нравственные ценности, накопленные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народом на протяжении веков, осознание связи языка и истории, культуры русского и других народов;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dirty="0" smtClean="0">
                <a:latin typeface="Times New Roman"/>
                <a:ea typeface="Times New Roman"/>
              </a:rPr>
              <a:t>-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понимание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роли родного языка как основы успешной социализации личности;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dirty="0" smtClean="0">
                <a:latin typeface="Times New Roman"/>
                <a:ea typeface="Times New Roman"/>
              </a:rPr>
              <a:t>-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осознание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эстетической ценности, потребности сохранить чистоту русского языка как явления национальной культуры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;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- способность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к речевому самоконтролю; оцениванию устных и письменных высказываний с точки зрения языкового оформления, эффективности достижения поставленных коммуникативных задач;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dirty="0" smtClean="0">
                <a:latin typeface="Times New Roman"/>
                <a:ea typeface="Times New Roman"/>
              </a:rPr>
              <a:t>- </a:t>
            </a:r>
            <a:r>
              <a:rPr lang="ru-RU" sz="18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сформированность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основ саморазвития и самовоспитания в соответствии с общечеловеческими ценностями и идеалами гражданского общества; готовность и способность к самостоятельной, творческой и ответственной деятельности;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endParaRPr lang="ru-RU" sz="1800" dirty="0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06412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445624" cy="5544616"/>
          </a:xfrm>
        </p:spPr>
        <p:txBody>
          <a:bodyPr/>
          <a:lstStyle/>
          <a:p>
            <a:pPr lvl="0" algn="l">
              <a:buSzPts val="1000"/>
              <a:tabLst>
                <a:tab pos="457200" algn="l"/>
              </a:tabLst>
            </a:pPr>
            <a:r>
              <a:rPr lang="ru-RU" sz="1800" b="1" i="1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метапредметных</a:t>
            </a:r>
            <a:r>
              <a:rPr lang="ru-RU" sz="1800" b="1" i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: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dirty="0" smtClean="0">
                <a:latin typeface="Times New Roman"/>
                <a:ea typeface="Times New Roman"/>
              </a:rPr>
              <a:t>-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владение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всеми видами речевой деятельности: </a:t>
            </a:r>
            <a:r>
              <a:rPr lang="ru-RU" sz="1800" dirty="0" err="1">
                <a:solidFill>
                  <a:srgbClr val="000000"/>
                </a:solidFill>
                <a:latin typeface="Times New Roman"/>
                <a:ea typeface="Times New Roman"/>
              </a:rPr>
              <a:t>аудированием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, чтением (пониманием), говорением, письмом;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dirty="0" smtClean="0">
                <a:latin typeface="Times New Roman"/>
                <a:ea typeface="Times New Roman"/>
              </a:rPr>
              <a:t>-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владение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языковыми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средствами: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умение ясно, логично и точно излагать свою точку зрения, использовать адекватные языковые средства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;</a:t>
            </a:r>
            <a:b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- 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использование приобретенных знаний и умений для анализа языковых явлений на </a:t>
            </a:r>
            <a:r>
              <a:rPr lang="ru-RU" sz="1800" dirty="0" err="1">
                <a:solidFill>
                  <a:srgbClr val="000000"/>
                </a:solidFill>
                <a:latin typeface="Times New Roman"/>
                <a:ea typeface="Times New Roman"/>
              </a:rPr>
              <a:t>межпредметном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 уровне;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dirty="0" smtClean="0">
                <a:latin typeface="Times New Roman"/>
                <a:ea typeface="Times New Roman"/>
              </a:rPr>
              <a:t>-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применение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навыков сотрудничества со сверстниками, детьми младшего возраста, взрослыми в процессе речевого общения, образовательной, общественно полезной, учебно-исследовательской, проектной и других видах деятельности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;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-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овладение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нормами речевого поведения в различных ситуациях межличностного и межкультурного общения.;</a:t>
            </a:r>
            <a:r>
              <a:rPr lang="ru-RU" sz="1800" dirty="0"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-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готовность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 способность к самостоятельной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информационно-познавательной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деятельности, включая умение ориентироваться в различных источниках информации, критически оценивать и интерпретировать информацию, получаемую из различных источников;</a:t>
            </a:r>
            <a:r>
              <a:rPr lang="ru-RU" sz="1800" dirty="0"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-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умение 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извлекать необходимую информацию из различных источников: учебно-научных текстов, справочной литературы, средств массовой информации, информационных и коммуникационных технологий (далее - ИКТ) для решении когнитивных, коммуникативных и организационных задач в процессе изучения русского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языка</a:t>
            </a:r>
            <a:endParaRPr lang="ru-RU" sz="1800" dirty="0"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93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18658"/>
          </a:xfrm>
        </p:spPr>
        <p:txBody>
          <a:bodyPr/>
          <a:lstStyle/>
          <a:p>
            <a:pPr lvl="0" algn="l">
              <a:buSzPts val="1000"/>
              <a:tabLst>
                <a:tab pos="457200" algn="l"/>
              </a:tabLst>
            </a:pPr>
            <a:r>
              <a:rPr lang="ru-RU" sz="1800" b="1" i="1" dirty="0">
                <a:solidFill>
                  <a:srgbClr val="000000"/>
                </a:solidFill>
                <a:latin typeface="Times New Roman"/>
                <a:ea typeface="Times New Roman"/>
              </a:rPr>
              <a:t>предметных: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dirty="0" smtClean="0">
                <a:latin typeface="Times New Roman"/>
                <a:ea typeface="Times New Roman"/>
              </a:rPr>
              <a:t>- </a:t>
            </a:r>
            <a:r>
              <a:rPr lang="ru-RU" sz="18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сформированность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понятий о нормах русского литературного языка и применение знаний о них в речевой практике;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dirty="0" smtClean="0">
                <a:latin typeface="Times New Roman"/>
                <a:ea typeface="Times New Roman"/>
              </a:rPr>
              <a:t>- </a:t>
            </a:r>
            <a:r>
              <a:rPr lang="ru-RU" sz="18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сформированность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умений создавать устные и письменные монологические и диалогические высказывания различных типов и жанров в учебно-научной (на материале изучаемых учебных дисциплин),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социально-культурной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и деловой сферах общения;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dirty="0" smtClean="0">
                <a:latin typeface="Times New Roman"/>
                <a:ea typeface="Times New Roman"/>
              </a:rPr>
              <a:t>-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владение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навыками самоанализа и самооценки на основе наблюдений за собственной речью;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dirty="0" smtClean="0">
                <a:latin typeface="Times New Roman"/>
                <a:ea typeface="Times New Roman"/>
              </a:rPr>
              <a:t>-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владение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умением анализировать текст с точки зрения наличия в нём явной и скрытой, основной и второстепенной информации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;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- владение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умением представлять тексты в виде тезисов, конспектов, аннотаций, рефератов, сочинений различных жанров;</a:t>
            </a:r>
            <a:r>
              <a:rPr lang="ru-RU" sz="1600" dirty="0">
                <a:latin typeface="Times New Roman"/>
                <a:ea typeface="Times New Roman"/>
              </a:rPr>
              <a:t/>
            </a:r>
            <a:br>
              <a:rPr lang="ru-RU" sz="1600" dirty="0">
                <a:latin typeface="Times New Roman"/>
                <a:ea typeface="Times New Roman"/>
              </a:rPr>
            </a:br>
            <a:r>
              <a:rPr lang="ru-RU" sz="1600" dirty="0" smtClean="0">
                <a:latin typeface="Times New Roman"/>
                <a:ea typeface="Times New Roman"/>
              </a:rPr>
              <a:t>- </a:t>
            </a:r>
            <a:r>
              <a:rPr lang="ru-RU" sz="18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сформированность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представлений об изобразительно -выразительных возможностях русского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языка</a:t>
            </a:r>
            <a:r>
              <a:rPr lang="ru-RU" sz="1600" dirty="0">
                <a:latin typeface="Times New Roman"/>
                <a:ea typeface="Times New Roman"/>
              </a:rPr>
              <a:t/>
            </a:r>
            <a:br>
              <a:rPr lang="ru-RU" sz="1600" dirty="0">
                <a:latin typeface="Times New Roman"/>
                <a:ea typeface="Times New Roman"/>
              </a:rPr>
            </a:br>
            <a:endParaRPr lang="ru-RU" sz="18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45010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229600" cy="6226196"/>
          </a:xfrm>
        </p:spPr>
        <p:txBody>
          <a:bodyPr/>
          <a:lstStyle/>
          <a:p>
            <a:pPr lvl="0">
              <a:spcBef>
                <a:spcPct val="20000"/>
              </a:spcBef>
            </a:pPr>
            <a:r>
              <a:rPr lang="ru-RU" altLang="ru-RU" sz="2000" b="1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СПОСОБЫ ДОСТИЖЕНИЯ РЕЗУЛЬТАТОВ</a:t>
            </a:r>
            <a: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b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 содержании учебной дисциплины доминируют следующие виды и формы деятельности, которые способствуют эффективности усвоения знаний, формируют  у  обучающихся интерес к русскому языку:</a:t>
            </a:r>
            <a:b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использование активных и интерактивных  методик;</a:t>
            </a:r>
            <a:b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000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участие в проектной деятельности</a:t>
            </a:r>
            <a:r>
              <a:rPr lang="ru-RU" altLang="ru-RU" sz="2000" kern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- применение элементов технологии </a:t>
            </a:r>
            <a:r>
              <a:rPr lang="ru-RU" altLang="ru-RU" sz="2000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проблемного обучения;</a:t>
            </a:r>
            <a:br>
              <a:rPr lang="ru-RU" altLang="ru-RU" sz="2000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000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- технологии развития критического мышления;</a:t>
            </a:r>
            <a:br>
              <a:rPr lang="ru-RU" altLang="ru-RU" sz="2000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000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использование </a:t>
            </a:r>
            <a: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информационно-коммуникационной</a:t>
            </a:r>
            <a:b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технологии;</a:t>
            </a:r>
            <a:b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000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оценочно-дискуссионная и рефлексивная </a:t>
            </a:r>
            <a:r>
              <a:rPr lang="ru-RU" altLang="ru-RU" sz="2000" kern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</a:t>
            </a:r>
            <a:r>
              <a:rPr lang="ru-RU" altLang="ru-RU" sz="2000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000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altLang="ru-RU" sz="2400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altLang="ru-RU" sz="2400" kern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856" y="548680"/>
            <a:ext cx="8229600" cy="5715040"/>
          </a:xfrm>
        </p:spPr>
        <p:txBody>
          <a:bodyPr/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764704"/>
            <a:ext cx="8064896" cy="4197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 smtClean="0">
                <a:latin typeface="Times New Roman"/>
                <a:ea typeface="Calibri"/>
                <a:cs typeface="Times New Roman"/>
              </a:rPr>
              <a:t>Приемы работы с текстом: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- «</a:t>
            </a:r>
            <a:r>
              <a:rPr lang="ru-RU" sz="2000" dirty="0" err="1">
                <a:latin typeface="Times New Roman"/>
                <a:ea typeface="Calibri"/>
                <a:cs typeface="Times New Roman"/>
              </a:rPr>
              <a:t>И</a:t>
            </a:r>
            <a:r>
              <a:rPr lang="ru-RU" sz="2000" dirty="0" err="1" smtClean="0">
                <a:latin typeface="Times New Roman"/>
                <a:ea typeface="Calibri"/>
                <a:cs typeface="Times New Roman"/>
              </a:rPr>
              <a:t>нсерт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»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dirty="0" smtClean="0">
                <a:latin typeface="Times New Roman"/>
                <a:ea typeface="Calibri"/>
              </a:rPr>
              <a:t> - «Кластер</a:t>
            </a:r>
            <a:r>
              <a:rPr lang="ru-RU" sz="2000" dirty="0">
                <a:latin typeface="Times New Roman"/>
                <a:ea typeface="Calibri"/>
              </a:rPr>
              <a:t>» </a:t>
            </a:r>
            <a:endParaRPr lang="ru-RU" sz="2000" dirty="0" smtClean="0">
              <a:latin typeface="Times New Roman"/>
              <a:ea typeface="Calibri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Times New Roman"/>
                <a:ea typeface="Calibri"/>
              </a:rPr>
              <a:t>-  </a:t>
            </a:r>
            <a:r>
              <a:rPr lang="ru-RU" sz="2000" dirty="0">
                <a:latin typeface="Times New Roman"/>
                <a:ea typeface="Calibri"/>
              </a:rPr>
              <a:t>«</a:t>
            </a:r>
            <a:r>
              <a:rPr lang="ru-RU" sz="2000" dirty="0" err="1">
                <a:latin typeface="Times New Roman"/>
                <a:ea typeface="Calibri"/>
              </a:rPr>
              <a:t>Синквейн</a:t>
            </a:r>
            <a:r>
              <a:rPr lang="ru-RU" sz="2000" dirty="0" smtClean="0">
                <a:latin typeface="Times New Roman"/>
                <a:ea typeface="Calibri"/>
              </a:rPr>
              <a:t>»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- 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 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 «Ассоциативный куст»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« Ромашка </a:t>
            </a:r>
            <a:r>
              <a:rPr lang="ru-RU" sz="2000" dirty="0" err="1" smtClean="0">
                <a:latin typeface="Times New Roman"/>
                <a:ea typeface="Calibri"/>
                <a:cs typeface="Times New Roman"/>
              </a:rPr>
              <a:t>Блума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»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«Читаем и спрашиваем»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Calibri"/>
                <a:ea typeface="Calibri"/>
                <a:cs typeface="Times New Roman"/>
              </a:rPr>
              <a:t>- </a:t>
            </a:r>
            <a:r>
              <a:rPr lang="ru-RU" sz="2000" dirty="0" smtClean="0">
                <a:latin typeface="Times New Roman" pitchFamily="18" charset="0"/>
                <a:ea typeface="Calibri"/>
                <a:cs typeface="Times New Roman" pitchFamily="18" charset="0"/>
              </a:rPr>
              <a:t>«Толстые и тонкие вопросы»</a:t>
            </a: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/>
              <a:t>Приём </a:t>
            </a:r>
            <a:r>
              <a:rPr lang="ru-RU" sz="3600" b="1" dirty="0"/>
              <a:t>«Составление кластера»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997839"/>
            <a:ext cx="770485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  <a:p>
            <a:pPr algn="just"/>
            <a:r>
              <a:rPr lang="ru-RU" sz="2400" dirty="0"/>
              <a:t>Кластер </a:t>
            </a:r>
            <a:r>
              <a:rPr lang="ru-RU" sz="2400" dirty="0" smtClean="0"/>
              <a:t>– приём </a:t>
            </a:r>
            <a:r>
              <a:rPr lang="ru-RU" sz="2400" dirty="0"/>
              <a:t>графической систематизации </a:t>
            </a:r>
            <a:r>
              <a:rPr lang="ru-RU" sz="2400" dirty="0" smtClean="0"/>
              <a:t>материала, формирует </a:t>
            </a:r>
            <a:r>
              <a:rPr lang="ru-RU" sz="2400" dirty="0"/>
              <a:t>умения выделять смысловые единицы текста и графически оформлять в определенном порядке в виде грозди, компонуя материал по категориям.</a:t>
            </a:r>
          </a:p>
        </p:txBody>
      </p:sp>
    </p:spTree>
    <p:extLst>
      <p:ext uri="{BB962C8B-B14F-4D97-AF65-F5344CB8AC3E}">
        <p14:creationId xmlns:p14="http://schemas.microsoft.com/office/powerpoint/2010/main" val="19424799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Админ\Desktop\hello_html_2a9f389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8214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/>
              <a:t>Приём «Ассоциативный куст»</a:t>
            </a:r>
            <a:endParaRPr lang="ru-RU" sz="36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sz="1800" dirty="0" smtClean="0"/>
              <a:t>	</a:t>
            </a:r>
            <a:r>
              <a:rPr lang="ru-RU" sz="2400" dirty="0" smtClean="0"/>
              <a:t>Это </a:t>
            </a:r>
            <a:r>
              <a:rPr lang="ru-RU" sz="2400" dirty="0"/>
              <a:t>один из основных приёмов работы с информацией до чтения. Учитель даёт ключевое слово или заголовок текста, обучающиеся записывают вокруг него все возможные ассоциации, обозначая стрелочками смысловые связи между понятиями.</a:t>
            </a:r>
          </a:p>
          <a:p>
            <a:pPr marL="0" lvl="0" indent="0" algn="just">
              <a:buNone/>
            </a:pPr>
            <a:r>
              <a:rPr lang="ru-RU" sz="2400" dirty="0" smtClean="0">
                <a:solidFill>
                  <a:srgbClr val="000000"/>
                </a:solidFill>
              </a:rPr>
              <a:t>	 </a:t>
            </a:r>
            <a:r>
              <a:rPr lang="ru-RU" sz="2400" dirty="0">
                <a:solidFill>
                  <a:srgbClr val="000000"/>
                </a:solidFill>
              </a:rPr>
              <a:t>Использование этого приёма  позволяет актуализировать уже имеющиеся знания, активизировать познавательную активность обучающихся и мотивировать их на дальнейшую работу с </a:t>
            </a:r>
            <a:r>
              <a:rPr lang="ru-RU" sz="2400" dirty="0" smtClean="0">
                <a:solidFill>
                  <a:srgbClr val="000000"/>
                </a:solidFill>
              </a:rPr>
              <a:t>текстом</a:t>
            </a:r>
            <a:r>
              <a:rPr lang="ru-RU" sz="1800" dirty="0" smtClean="0">
                <a:solidFill>
                  <a:srgbClr val="000000"/>
                </a:solidFill>
              </a:rPr>
              <a:t>.</a:t>
            </a:r>
            <a:endParaRPr lang="ru-RU" sz="1800" dirty="0">
              <a:solidFill>
                <a:srgbClr val="000000"/>
              </a:solidFill>
            </a:endParaRP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24133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2551837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0000"/>
                </a:solidFill>
              </a:rPr>
              <a:t>       </a:t>
            </a:r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1902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\Desktop\slide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848" y="1091184"/>
            <a:ext cx="6242304" cy="4675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5084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Синквейн</a:t>
            </a:r>
            <a:r>
              <a:rPr lang="ru-RU" dirty="0" smtClean="0"/>
              <a:t> (</a:t>
            </a:r>
            <a:r>
              <a:rPr lang="ru-RU" dirty="0"/>
              <a:t>п</a:t>
            </a:r>
            <a:r>
              <a:rPr lang="ru-RU" dirty="0" smtClean="0"/>
              <a:t>ятистишие</a:t>
            </a:r>
            <a:r>
              <a:rPr lang="ru-RU" dirty="0"/>
              <a:t>)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sz="2800" dirty="0" smtClean="0"/>
              <a:t>	</a:t>
            </a:r>
            <a:r>
              <a:rPr lang="ru-RU" sz="2000" dirty="0" smtClean="0"/>
              <a:t>Стимулирует </a:t>
            </a:r>
            <a:r>
              <a:rPr lang="ru-RU" sz="2000" dirty="0"/>
              <a:t>умственную активность обучающихся, способствует развитию творческого мышления, навыков письма и чтения, способности анализировать и делать выводы, коротко их формулируя</a:t>
            </a:r>
            <a:r>
              <a:rPr lang="ru-RU" sz="2000" dirty="0" smtClean="0"/>
              <a:t>.</a:t>
            </a:r>
            <a:endParaRPr lang="ru-RU" sz="2000" dirty="0"/>
          </a:p>
          <a:p>
            <a:pPr marL="0" indent="0" algn="just">
              <a:buNone/>
            </a:pPr>
            <a:r>
              <a:rPr lang="ru-RU" sz="2000" dirty="0" smtClean="0"/>
              <a:t>	Предполагает </a:t>
            </a:r>
            <a:r>
              <a:rPr lang="ru-RU" sz="2000" dirty="0"/>
              <a:t>написание о теме (понятии) пяти строк. Каждая строка имеет определенное количество слов и свою смысловую нагрузку</a:t>
            </a:r>
            <a:r>
              <a:rPr lang="ru-RU" sz="2000" dirty="0" smtClean="0"/>
              <a:t>.</a:t>
            </a:r>
            <a:endParaRPr lang="ru-RU" sz="2000" dirty="0"/>
          </a:p>
          <a:p>
            <a:pPr marL="0" indent="0">
              <a:buNone/>
            </a:pPr>
            <a:r>
              <a:rPr lang="ru-RU" sz="2000" dirty="0"/>
              <a:t>1 строка </a:t>
            </a:r>
            <a:r>
              <a:rPr lang="ru-RU" sz="2000" dirty="0" smtClean="0"/>
              <a:t>– существительное</a:t>
            </a:r>
            <a:r>
              <a:rPr lang="ru-RU" sz="2000" dirty="0"/>
              <a:t> </a:t>
            </a:r>
            <a:r>
              <a:rPr lang="ru-RU" sz="2000" dirty="0" smtClean="0"/>
              <a:t>(тема)</a:t>
            </a:r>
            <a:endParaRPr lang="ru-RU" sz="2000" dirty="0"/>
          </a:p>
          <a:p>
            <a:pPr marL="0" indent="0">
              <a:buNone/>
            </a:pPr>
            <a:r>
              <a:rPr lang="ru-RU" sz="2000" dirty="0"/>
              <a:t>2 строка </a:t>
            </a:r>
            <a:r>
              <a:rPr lang="ru-RU" sz="2000" dirty="0" smtClean="0"/>
              <a:t>–  2 прилагательных (описание)</a:t>
            </a:r>
            <a:endParaRPr lang="ru-RU" sz="2000" dirty="0"/>
          </a:p>
          <a:p>
            <a:pPr marL="0" indent="0">
              <a:buNone/>
            </a:pPr>
            <a:r>
              <a:rPr lang="ru-RU" sz="2000" dirty="0"/>
              <a:t>3 строка </a:t>
            </a:r>
            <a:r>
              <a:rPr lang="ru-RU" sz="2000" dirty="0" smtClean="0"/>
              <a:t>– 3 глагола</a:t>
            </a:r>
            <a:r>
              <a:rPr lang="ru-RU" sz="2000" dirty="0"/>
              <a:t> </a:t>
            </a:r>
            <a:r>
              <a:rPr lang="ru-RU" sz="2000" dirty="0" smtClean="0"/>
              <a:t> (действия</a:t>
            </a:r>
            <a:r>
              <a:rPr lang="ru-RU" sz="2000" dirty="0"/>
              <a:t>, относящиеся к </a:t>
            </a:r>
            <a:r>
              <a:rPr lang="ru-RU" sz="2000" dirty="0" smtClean="0"/>
              <a:t>теме) </a:t>
            </a:r>
            <a:endParaRPr lang="ru-RU" sz="2000" dirty="0"/>
          </a:p>
          <a:p>
            <a:pPr marL="0" indent="0">
              <a:buNone/>
            </a:pPr>
            <a:r>
              <a:rPr lang="ru-RU" sz="2000" dirty="0"/>
              <a:t>4 строка </a:t>
            </a:r>
            <a:r>
              <a:rPr lang="ru-RU" sz="2000" dirty="0" smtClean="0"/>
              <a:t>– фраза </a:t>
            </a:r>
            <a:r>
              <a:rPr lang="ru-RU" sz="2000" dirty="0"/>
              <a:t>из 4 </a:t>
            </a:r>
            <a:r>
              <a:rPr lang="ru-RU" sz="2000" dirty="0" smtClean="0"/>
              <a:t>слов (отношение </a:t>
            </a:r>
            <a:r>
              <a:rPr lang="ru-RU" sz="2000" dirty="0"/>
              <a:t>автора </a:t>
            </a:r>
            <a:r>
              <a:rPr lang="ru-RU" sz="2000" dirty="0" smtClean="0"/>
              <a:t>к теме)</a:t>
            </a:r>
            <a:endParaRPr lang="ru-RU" sz="2000" dirty="0"/>
          </a:p>
          <a:p>
            <a:pPr marL="0" indent="0">
              <a:buNone/>
            </a:pPr>
            <a:r>
              <a:rPr lang="ru-RU" sz="2000" dirty="0"/>
              <a:t>5 строка – </a:t>
            </a:r>
            <a:r>
              <a:rPr lang="ru-RU" sz="2000" dirty="0" smtClean="0"/>
              <a:t>существительное (перефразировка темы)</a:t>
            </a:r>
            <a:endParaRPr lang="ru-RU" sz="2000" dirty="0"/>
          </a:p>
          <a:p>
            <a:pPr algn="just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2551837"/>
            <a:ext cx="7128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432395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Desktop\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57944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/>
              <a:t>Приём «Толстый и тонкий вопрос»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1028343"/>
            <a:ext cx="770485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 </a:t>
            </a:r>
            <a:r>
              <a:rPr lang="ru-RU" dirty="0" smtClean="0"/>
              <a:t>     Это </a:t>
            </a:r>
            <a:r>
              <a:rPr lang="ru-RU" dirty="0"/>
              <a:t>прием из технологии развития критического мышления используется для организации </a:t>
            </a:r>
            <a:r>
              <a:rPr lang="ru-RU" dirty="0" err="1"/>
              <a:t>взаимоопроса</a:t>
            </a:r>
            <a:r>
              <a:rPr lang="ru-RU" dirty="0"/>
              <a:t>. 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  Стратегия </a:t>
            </a:r>
            <a:r>
              <a:rPr lang="ru-RU" dirty="0"/>
              <a:t>позволяет формировать: </a:t>
            </a:r>
          </a:p>
          <a:p>
            <a:pPr algn="just"/>
            <a:r>
              <a:rPr lang="ru-RU" dirty="0" smtClean="0"/>
              <a:t>- умение </a:t>
            </a:r>
            <a:r>
              <a:rPr lang="ru-RU" dirty="0"/>
              <a:t>формулировать вопросы; </a:t>
            </a:r>
          </a:p>
          <a:p>
            <a:pPr algn="just"/>
            <a:r>
              <a:rPr lang="ru-RU" dirty="0" smtClean="0"/>
              <a:t>- умение </a:t>
            </a:r>
            <a:r>
              <a:rPr lang="ru-RU" dirty="0"/>
              <a:t>соотносить понятия. 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  Тонкий </a:t>
            </a:r>
            <a:r>
              <a:rPr lang="ru-RU" dirty="0"/>
              <a:t>вопрос предполагает однозначный краткий ответ. 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  Толстый </a:t>
            </a:r>
            <a:r>
              <a:rPr lang="ru-RU" dirty="0"/>
              <a:t>вопрос предполагает ответ развернутый. 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  После </a:t>
            </a:r>
            <a:r>
              <a:rPr lang="ru-RU" dirty="0"/>
              <a:t>изучения темы учащимся предлагается сформулировать по три «тонких» и три «толстых» вопроса», связанных с пройденным материалом. Затем они опрашивают друг друга, используя таблицы «толстых» и «тонких» вопросов. 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783978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Админ\Desktop\im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7802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Админ\Desktop\img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53119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492896"/>
            <a:ext cx="8229600" cy="1143000"/>
          </a:xfrm>
        </p:spPr>
        <p:txBody>
          <a:bodyPr/>
          <a:lstStyle/>
          <a:p>
            <a:r>
              <a:rPr lang="ru-RU" dirty="0" smtClean="0"/>
              <a:t>Спасибо </a:t>
            </a:r>
            <a:r>
              <a:rPr lang="ru-RU" smtClean="0"/>
              <a:t>за внимание!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3010356"/>
      </p:ext>
    </p:extLst>
  </p:cSld>
  <p:clrMapOvr>
    <a:masterClrMapping/>
  </p:clrMapOvr>
</p:sld>
</file>

<file path=ppt/theme/theme1.xml><?xml version="1.0" encoding="utf-8"?>
<a:theme xmlns:a="http://schemas.openxmlformats.org/drawingml/2006/main" name="тренажёр_приставки_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тренажёр_приставки_</Template>
  <TotalTime>548</TotalTime>
  <Words>273</Words>
  <Application>Microsoft Office PowerPoint</Application>
  <PresentationFormat>Экран (4:3)</PresentationFormat>
  <Paragraphs>57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тренажёр_приставки_</vt:lpstr>
      <vt:lpstr>ЛАБОРАТОРИЯ СИСТЕМНО-ДЕЯТЕЛЬНОСТНОЙ ПЕДАГОГИКИ</vt:lpstr>
      <vt:lpstr>Преподавателям слово дано не для того, чтобы усыплять свою мысль, а для того, чтобы будить чужую. В.О. Ключевский </vt:lpstr>
      <vt:lpstr>. </vt:lpstr>
      <vt:lpstr>   Освоение содержания учебной дисциплины «Русский язык» обеспечивает достижение студентами следующих результатов:  личностных: - воспитание уважения к русскому (родному) языку, который сохраняет и отражает культурные и нравственные ценности, накопленные народом на протяжении веков, осознание связи языка и истории, культуры русского и других народов; - понимание роли родного языка как основы успешной социализации личности; - осознание эстетической ценности, потребности сохранить чистоту русского языка как явления национальной культуры;  - способность к речевому самоконтролю; оцениванию устных и письменных высказываний с точки зрения языкового оформления, эффективности достижения поставленных коммуникативных задач; - сформированность основ саморазвития и самовоспитания в соответствии с общечеловеческими ценностями и идеалами гражданского общества; готовность и способность к самостоятельной, творческой и ответственной деятельности;  </vt:lpstr>
      <vt:lpstr>метапредметных: - владение всеми видами речевой деятельности: аудированием, чтением (пониманием), говорением, письмом; - владение языковыми средствами: умение ясно, логично и точно излагать свою точку зрения, использовать адекватные языковые средства; -  использование приобретенных знаний и умений для анализа языковых явлений на межпредметном уровне; - применение навыков сотрудничества со сверстниками, детьми младшего возраста, взрослыми в процессе речевого общения, образовательной, общественно полезной, учебно-исследовательской, проектной и других видах деятельности;  - овладение нормами речевого поведения в различных ситуациях межличностного и межкультурного общения.; - готовность и способность к самостоятельной информационно-познавательной деятельности, включая умение ориентироваться в различных источниках информации, критически оценивать и интерпретировать информацию, получаемую из различных источников; - умение извлекать необходимую информацию из различных источников: учебно-научных текстов, справочной литературы, средств массовой информации, информационных и коммуникационных технологий (далее - ИКТ) для решении когнитивных, коммуникативных и организационных задач в процессе изучения русского языка</vt:lpstr>
      <vt:lpstr>предметных: - сформированность понятий о нормах русского литературного языка и применение знаний о них в речевой практике; - сформированность умений создавать устные и письменные монологические и диалогические высказывания различных типов и жанров в учебно-научной (на материале изучаемых учебных дисциплин), социально-культурной и деловой сферах общения; - владение навыками самоанализа и самооценки на основе наблюдений за собственной речью; - владение умением анализировать текст с точки зрения наличия в нём явной и скрытой, основной и второстепенной информации;  - владение умением представлять тексты в виде тезисов, конспектов, аннотаций, рефератов, сочинений различных жанров; - сформированность представлений об изобразительно -выразительных возможностях русского языка </vt:lpstr>
      <vt:lpstr>СПОСОБЫ ДОСТИЖЕНИЯ РЕЗУЛЬТАТОВ:  в  содержании учебной дисциплины доминируют следующие виды и формы деятельности, которые способствуют эффективности усвоения знаний, формируют  у  обучающихся интерес к русскому языку: - использование активных и интерактивных  методик; - участие в проектной деятельности;  - применение элементов технологии проблемного обучения;  - технологии развития критического мышления; - использование информационно-коммуникационной  технологии; - оценочно-дискуссионная и рефлексивная деятельность    </vt:lpstr>
      <vt:lpstr> </vt:lpstr>
      <vt:lpstr>Приём «Составление кластера»</vt:lpstr>
      <vt:lpstr>Презентация PowerPoint</vt:lpstr>
      <vt:lpstr>Приём «Ассоциативный куст»</vt:lpstr>
      <vt:lpstr>Презентация PowerPoint</vt:lpstr>
      <vt:lpstr>Синквейн (пятистишие)</vt:lpstr>
      <vt:lpstr>Презентация PowerPoint</vt:lpstr>
      <vt:lpstr>Приём «Толстый и тонкий вопрос»</vt:lpstr>
      <vt:lpstr>Презентация PowerPoint</vt:lpstr>
      <vt:lpstr>Презентация PowerPoint</vt:lpstr>
      <vt:lpstr>Спасибо за внимание!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Ktolhoo</dc:creator>
  <cp:lastModifiedBy>admin</cp:lastModifiedBy>
  <cp:revision>50</cp:revision>
  <dcterms:created xsi:type="dcterms:W3CDTF">2013-02-12T16:21:35Z</dcterms:created>
  <dcterms:modified xsi:type="dcterms:W3CDTF">2023-10-31T17:27:04Z</dcterms:modified>
</cp:coreProperties>
</file>